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22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23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64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65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rts" id="{8c992a67-2bd4-7170-04bb-518d730e30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5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6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6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5.xlsx"/></Relationships>
</file>

<file path=ppt/charts/_rels/chart6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7.xlsx"/></Relationships>
</file>

<file path=ppt/charts/_rels/chart6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8.xlsx"/></Relationships>
</file>

<file path=ppt/charts/_rels/chart6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.xlsx"/></Relationships>
</file>

<file path=ppt/charts/_rels/chart7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2400" b="0" i="0" u="none" strike="noStrike">
                <a:solidFill>
                  <a:srgbClr val="4472C4"/>
                </a:solidFill>
                <a:latin typeface="Helvetica Neue Thin"/>
              </a:defRPr>
            </a:pPr>
            <a:r>
              <a:rPr sz="2400" b="0" i="0" u="none" strike="noStrike">
                <a:solidFill>
                  <a:srgbClr val="4472C4"/>
                </a:solidFill>
                <a:latin typeface="Helvetica Neue Thin"/>
              </a:rPr>
              <a:t>Chart Title</a:t>
            </a:r>
          </a:p>
        </c:rich>
      </c:tx>
      <c:layout>
        <c:manualLayout>
          <c:xMode val="edge"/>
          <c:yMode val="edge"/>
          <c:x val="0.08"/>
          <c:y val="0.005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rgbClr val="003F5C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Product D</c:v>
                  </c:pt>
                  <c:pt idx="4">
                    <c:v>Product E</c:v>
                  </c:pt>
                  <c:pt idx="5">
                    <c:v>Product F</c:v>
                  </c:pt>
                  <c:pt idx="6">
                    <c:v>Product G</c:v>
                  </c:pt>
                </c:lvl>
              </c:multiLvlStrCache>
            </c:multiLvl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101</c:v>
                </c:pt>
                <c:pt idx="2">
                  <c:v>140</c:v>
                </c:pt>
                <c:pt idx="3">
                  <c:v>70</c:v>
                </c:pt>
                <c:pt idx="4">
                  <c:v>54</c:v>
                </c:pt>
                <c:pt idx="5">
                  <c:v>25</c:v>
                </c:pt>
                <c:pt idx="6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rgbClr val="0077B6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Product D</c:v>
                  </c:pt>
                  <c:pt idx="4">
                    <c:v>Product E</c:v>
                  </c:pt>
                  <c:pt idx="5">
                    <c:v>Product F</c:v>
                  </c:pt>
                  <c:pt idx="6">
                    <c:v>Product G</c:v>
                  </c:pt>
                </c:lvl>
              </c:multiLvlStrCache>
            </c:multiLvl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105</c:v>
                </c:pt>
                <c:pt idx="1">
                  <c:v>140</c:v>
                </c:pt>
                <c:pt idx="2">
                  <c:v>144</c:v>
                </c:pt>
                <c:pt idx="3">
                  <c:v>152</c:v>
                </c:pt>
                <c:pt idx="4">
                  <c:v>35</c:v>
                </c:pt>
                <c:pt idx="5">
                  <c:v>100</c:v>
                </c:pt>
                <c:pt idx="6">
                  <c:v>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rgbClr val="084C6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Product D</c:v>
                  </c:pt>
                  <c:pt idx="4">
                    <c:v>Product E</c:v>
                  </c:pt>
                  <c:pt idx="5">
                    <c:v>Product F</c:v>
                  </c:pt>
                  <c:pt idx="6">
                    <c:v>Product G</c:v>
                  </c:pt>
                </c:lvl>
              </c:multiLvlStrCache>
            </c:multiLvl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120</c:v>
                </c:pt>
                <c:pt idx="1">
                  <c:v>80</c:v>
                </c:pt>
                <c:pt idx="2">
                  <c:v>160</c:v>
                </c:pt>
                <c:pt idx="3">
                  <c:v>144</c:v>
                </c:pt>
                <c:pt idx="4">
                  <c:v>20</c:v>
                </c:pt>
                <c:pt idx="5">
                  <c:v>180</c:v>
                </c:pt>
                <c:pt idx="6">
                  <c:v>60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Strategy 4</c:v>
                </c:pt>
              </c:strCache>
            </c:strRef>
          </c:tx>
          <c:spPr>
            <a:solidFill>
              <a:srgbClr val="177E8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Product D</c:v>
                  </c:pt>
                  <c:pt idx="4">
                    <c:v>Product E</c:v>
                  </c:pt>
                  <c:pt idx="5">
                    <c:v>Product F</c:v>
                  </c:pt>
                  <c:pt idx="6">
                    <c:v>Product G</c:v>
                  </c:pt>
                </c:lvl>
              </c:multiLvlStrCache>
            </c:multiLvl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90</c:v>
                </c:pt>
                <c:pt idx="1">
                  <c:v>79</c:v>
                </c:pt>
                <c:pt idx="2">
                  <c:v>162</c:v>
                </c:pt>
                <c:pt idx="3">
                  <c:v>170</c:v>
                </c:pt>
                <c:pt idx="4">
                  <c:v>99</c:v>
                </c:pt>
                <c:pt idx="5">
                  <c:v>79</c:v>
                </c:pt>
                <c:pt idx="6">
                  <c:v>16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Strategy 5</c:v>
                </c:pt>
              </c:strCache>
            </c:strRef>
          </c:tx>
          <c:spPr>
            <a:solidFill>
              <a:srgbClr val="3066B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Product D</c:v>
                  </c:pt>
                  <c:pt idx="4">
                    <c:v>Product E</c:v>
                  </c:pt>
                  <c:pt idx="5">
                    <c:v>Product F</c:v>
                  </c:pt>
                  <c:pt idx="6">
                    <c:v>Product G</c:v>
                  </c:pt>
                </c:lvl>
              </c:multiLvlStrCache>
            </c:multiLvl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118</c:v>
                </c:pt>
                <c:pt idx="1">
                  <c:v>99</c:v>
                </c:pt>
                <c:pt idx="2">
                  <c:v>137</c:v>
                </c:pt>
                <c:pt idx="3">
                  <c:v>20</c:v>
                </c:pt>
                <c:pt idx="4">
                  <c:v>181</c:v>
                </c:pt>
                <c:pt idx="5">
                  <c:v>159</c:v>
                </c:pt>
                <c:pt idx="6">
                  <c:v>13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Strategy 6</c:v>
                </c:pt>
              </c:strCache>
            </c:strRef>
          </c:tx>
          <c:spPr>
            <a:solidFill>
              <a:srgbClr val="00A9B5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Product D</c:v>
                  </c:pt>
                  <c:pt idx="4">
                    <c:v>Product E</c:v>
                  </c:pt>
                  <c:pt idx="5">
                    <c:v>Product F</c:v>
                  </c:pt>
                  <c:pt idx="6">
                    <c:v>Product G</c:v>
                  </c:pt>
                </c:lvl>
              </c:multiLvlStrCache>
            </c:multiLvl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18</c:v>
                </c:pt>
                <c:pt idx="1">
                  <c:v>199</c:v>
                </c:pt>
                <c:pt idx="2">
                  <c:v>117</c:v>
                </c:pt>
                <c:pt idx="3">
                  <c:v>120</c:v>
                </c:pt>
                <c:pt idx="4">
                  <c:v>131</c:v>
                </c:pt>
                <c:pt idx="5">
                  <c:v>109</c:v>
                </c:pt>
                <c:pt idx="6">
                  <c:v>43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Strategy 7</c:v>
                </c:pt>
              </c:strCache>
            </c:strRef>
          </c:tx>
          <c:spPr>
            <a:solidFill>
              <a:srgbClr val="58508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Product D</c:v>
                  </c:pt>
                  <c:pt idx="4">
                    <c:v>Product E</c:v>
                  </c:pt>
                  <c:pt idx="5">
                    <c:v>Product F</c:v>
                  </c:pt>
                  <c:pt idx="6">
                    <c:v>Product G</c:v>
                  </c:pt>
                </c:lvl>
              </c:multiLvlStrCache>
            </c:multiLvl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92</c:v>
                </c:pt>
                <c:pt idx="1">
                  <c:v>75</c:v>
                </c:pt>
                <c:pt idx="2">
                  <c:v>127</c:v>
                </c:pt>
                <c:pt idx="3">
                  <c:v>120</c:v>
                </c:pt>
                <c:pt idx="4">
                  <c:v>21</c:v>
                </c:pt>
                <c:pt idx="5">
                  <c:v>169</c:v>
                </c:pt>
                <c:pt idx="6">
                  <c:v>33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Strategy 8</c:v>
                </c:pt>
              </c:strCache>
            </c:strRef>
          </c:tx>
          <c:spPr>
            <a:solidFill>
              <a:srgbClr val="BC509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Product D</c:v>
                  </c:pt>
                  <c:pt idx="4">
                    <c:v>Product E</c:v>
                  </c:pt>
                  <c:pt idx="5">
                    <c:v>Product F</c:v>
                  </c:pt>
                  <c:pt idx="6">
                    <c:v>Product G</c:v>
                  </c:pt>
                </c:lvl>
              </c:multiLvlStrCache>
            </c:multiLvl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118</c:v>
                </c:pt>
                <c:pt idx="1">
                  <c:v>99</c:v>
                </c:pt>
                <c:pt idx="2">
                  <c:v>137</c:v>
                </c:pt>
                <c:pt idx="3">
                  <c:v>20</c:v>
                </c:pt>
                <c:pt idx="4">
                  <c:v>181</c:v>
                </c:pt>
                <c:pt idx="5">
                  <c:v>159</c:v>
                </c:pt>
                <c:pt idx="6">
                  <c:v>13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ED7D31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ED7D31"/>
                    </a:solidFill>
                    <a:latin typeface="Arial"/>
                  </a:rPr>
                  <a:t>Cat Axis Title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ED7D31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FFC000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FFC000"/>
                    </a:solidFill>
                    <a:latin typeface="Arial"/>
                  </a:rPr>
                  <a:t>Val Axis Title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FC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F2AF0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472C4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FFFFFF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4472C4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F2AF00"/>
                </a:solidFill>
                <a:latin typeface="Helvetica Neue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0D0D0D"/>
        </a:solidFill>
        <a:ln>
          <a:noFill/>
        </a:ln>
        <a:effectLst/>
      </c:spPr>
    </c:plotArea>
    <c:plotVisOnly val="1"/>
    <c:dispBlanksAs val="span"/>
  </c:chart>
  <c:spPr>
    <a:solidFill>
      <a:srgbClr val="404040"/>
    </a:solidFill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rgbClr val="FF595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1200" u="none">
                    <a:solidFill>
                      <a:srgbClr val="F1F1F1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rgbClr val="F3894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1200" u="none">
                    <a:solidFill>
                      <a:srgbClr val="F1F1F1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5000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FFCA3A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1200" u="none">
                    <a:solidFill>
                      <a:srgbClr val="F1F1F1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1400</c:v>
                </c:pt>
                <c:pt idx="1">
                  <c:v>2000</c:v>
                </c:pt>
                <c:pt idx="2">
                  <c:v>3000</c:v>
                </c:pt>
                <c:pt idx="3">
                  <c:v>3800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1" i="0" strike="noStrike" sz="1200" u="none">
                  <a:solidFill>
                    <a:srgbClr val="F1F1F1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Courier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141414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4D4D4D"/>
        </a:solidFill>
        <a:ln>
          <a:noFill/>
        </a:ln>
        <a:effectLst/>
      </c:spPr>
    </c:plotArea>
    <c:plotVisOnly val="1"/>
    <c:dispBlanksAs val="span"/>
  </c:chart>
  <c:spPr>
    <a:solidFill>
      <a:srgbClr val="0D0D0D"/>
    </a:solidFill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>
        <c:manualLayout>
          <c:layoutTarget val="inner"/>
          <c:xMode val="edge"/>
          <c:yMode val="edge"/>
          <c:x val="0.1"/>
          <c:y val="0.1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F2AF00"/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472C4"/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dTable>
        <c:showHorzBorder val="0"/>
        <c:showVertBorder val="0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rgbClr val="FF595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$#</c:formatCode>
                <c:ptCount val="4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rgbClr val="F3894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$#</c:formatCode>
                <c:ptCount val="4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5000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FFCA3A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$#</c:formatCode>
                <c:ptCount val="4"/>
                <c:pt idx="0">
                  <c:v>1400</c:v>
                </c:pt>
                <c:pt idx="1">
                  <c:v>2000</c:v>
                </c:pt>
                <c:pt idx="2">
                  <c:v>3000</c:v>
                </c:pt>
                <c:pt idx="3">
                  <c:v>3800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Times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rgbClr val="FFFFFF"/>
        </a:solidFill>
        <a:ln>
          <a:noFill/>
        </a:ln>
        <a:effectLst/>
      </c:spPr>
    </c:plotArea>
    <c:legend>
      <c:legendPos val="t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0088CC"/>
                </a:solidFill>
                <a:latin typeface="Arial"/>
              </a:defRPr>
            </a:pPr>
            <a:r>
              <a:rPr sz="1400" b="0" i="0" u="none" strike="noStrike">
                <a:solidFill>
                  <a:srgbClr val="0088CC"/>
                </a:solidFill>
                <a:latin typeface="Arial"/>
              </a:rPr>
              <a:t>Categories can be Multi-Color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Excel Date Values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0077B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5FC4E3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DE4216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rgbClr val="154384"/>
              </a:solidFill>
              <a:effectLst/>
            </c:spPr>
          </c:dPt>
          <c:cat>
            <c:numRef>
              <c:f>Sheet1!$A$2:$A$7</c:f>
              <c:numCache>
                <c:formatCode>yyyy-mm</c:formatCode>
                <c:ptCount val="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25</c:v>
                </c:pt>
                <c:pt idx="4">
                  <c:v>15</c:v>
                </c:pt>
                <c:pt idx="5">
                  <c:v>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dateAx>
        <c:axId val="2094734554"/>
        <c:scaling>
          <c:orientation val="minMax"/>
        </c:scaling>
        <c:delete val="0"/>
        <c:axPos val="l"/>
        <c:numFmt formatCode="yyyy-mm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dateAx>
      <c:valAx>
        <c:axId val="2094734552"/>
        <c:scaling>
          <c:orientation val="minMax"/>
        </c:scaling>
        <c:delete val="1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404040"/>
    </a:solidFill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Too Many Colors Series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0"/>
          <c:dLbls>
            <c:numFmt formatCode="#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B7B7B7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0077B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5FC4E3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DE4216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rgbClr val="154384"/>
              </a:solidFill>
              <a:effectLst/>
            </c:spPr>
          </c:dPt>
          <c:cat>
            <c:numRef>
              <c:f>Sheet1!$A$2:$A$7</c:f>
              <c:numCache>
                <c:formatCode>mmm-yy</c:formatCode>
                <c:ptCount val="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0.3</c:v>
                </c:pt>
                <c:pt idx="2">
                  <c:v>0.1</c:v>
                </c:pt>
                <c:pt idx="3">
                  <c:v>0.25</c:v>
                </c:pt>
                <c:pt idx="4">
                  <c:v>0.15</c:v>
                </c:pt>
                <c:pt idx="5">
                  <c:v>0.05</c:v>
                </c:pt>
              </c:numCache>
            </c:numRef>
          </c:val>
        </c:ser>
        <c:dLbls>
          <c:numFmt formatCode="#%" sourceLinked="0"/>
          <c:txPr>
            <a:bodyPr/>
            <a:lstStyle/>
            <a:p>
              <a:pPr>
                <a:defRPr b="0" i="0" strike="noStrike" sz="1200" u="none">
                  <a:solidFill>
                    <a:srgbClr val="B7B7B7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25"/>
        <c:overlap val="0"/>
        <c:axId val="2094734554"/>
        <c:axId val="2094734552"/>
        <c:axId val="2094734556"/>
      </c:barChart>
      <c:dateAx>
        <c:axId val="2094734554"/>
        <c:scaling>
          <c:orientation val="minMax"/>
        </c:scaling>
        <c:delete val="0"/>
        <c:axPos val="l"/>
        <c:numFmt formatCode="mmm-yy" sourceLinked="1"/>
        <c:majorTickMark val="out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dateAx>
      <c:valAx>
        <c:axId val="2094734552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7F7F7F"/>
              </a:solidFill>
              <a:prstDash val="solid"/>
              <a:round/>
            </a:ln>
          </c:spPr>
        </c:majorGridlines>
        <c:numFmt formatCode="#%" sourceLinked="0"/>
        <c:majorTickMark val="out"/>
        <c:minorTickMark val="none"/>
        <c:tickLblPos val="low"/>
        <c:spPr>
          <a:ln w="12700" cap="flat">
            <a:solidFill>
              <a:srgbClr val="7F7F7F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404040"/>
    </a:solidFill>
    <a:ln>
      <a:noFill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Two Color Series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0"/>
          <c:dLbls>
            <c:numFmt formatCode="#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B7B7B7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0077B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5FC4E3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DE4216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rgbClr val="154384"/>
              </a:solidFill>
              <a:effectLst/>
            </c:spPr>
          </c:dPt>
          <c:cat>
            <c:multiLvlStrRef>
              <c:f>Sheet1!$A$2:$A$7</c:f>
              <c:multiLvlStrCache>
                <c:ptCount val="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-0.3</c:v>
                </c:pt>
                <c:pt idx="2">
                  <c:v>-0.1</c:v>
                </c:pt>
                <c:pt idx="3">
                  <c:v>0.25</c:v>
                </c:pt>
                <c:pt idx="4">
                  <c:v>0.15</c:v>
                </c:pt>
                <c:pt idx="5">
                  <c:v>0.05</c:v>
                </c:pt>
              </c:numCache>
            </c:numRef>
          </c:val>
        </c:ser>
        <c:dLbls>
          <c:numFmt formatCode="#%" sourceLinked="0"/>
          <c:txPr>
            <a:bodyPr/>
            <a:lstStyle/>
            <a:p>
              <a:pPr>
                <a:defRPr b="0" i="0" strike="noStrike" sz="1200" u="none">
                  <a:solidFill>
                    <a:srgbClr val="B7B7B7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0.4"/>
        </c:scaling>
        <c:delete val="1"/>
        <c:axPos val="l"/>
        <c:majorGridlines>
          <c:spPr>
            <a:ln w="12700" cap="flat">
              <a:solidFill>
                <a:srgbClr val="7F7F7F"/>
              </a:solidFill>
              <a:prstDash val="solid"/>
              <a:round/>
            </a:ln>
          </c:spPr>
        </c:majorGridlines>
        <c:numFmt formatCode="0.#0" sourceLinked="0"/>
        <c:majorTickMark val="out"/>
        <c:minorTickMark val="none"/>
        <c:tickLblPos val="nextTo"/>
        <c:spPr>
          <a:ln w="12700" cap="flat">
            <a:solidFill>
              <a:srgbClr val="7F7F7F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202020"/>
        </a:solidFill>
        <a:ln>
          <a:noFill/>
        </a:ln>
        <a:effectLst/>
      </c:spPr>
    </c:plotArea>
    <c:legend>
      <c:legendPos val="r"/>
      <c:overlay val="0"/>
      <c:txPr>
        <a:bodyPr/>
        <a:lstStyle/>
        <a:p>
          <a:pPr>
            <a:defRPr>
              <a:solidFill>
                <a:srgbClr val="F1F1F1"/>
              </a:solidFill>
            </a:defRPr>
          </a:pPr>
          <a:endParaRPr lang="en-US"/>
        </a:p>
      </c:txPr>
    </c:legend>
    <c:plotVisOnly val="1"/>
    <c:dispBlanksAs val="span"/>
  </c:chart>
  <c:spPr>
    <a:solidFill>
      <a:srgbClr val="404040"/>
    </a:solidFill>
    <a:ln>
      <a:noFill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</c:v>
                </c:pt>
              </c:strCache>
            </c:strRef>
          </c:tx>
          <c:spPr>
            <a:solidFill>
              <a:srgbClr val="0077BF">
                <a:alpha val="75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B7B7B7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Sheet1!$A$2:$A$7</c:f>
              <c:multiLvlStrCache>
                <c:ptCount val="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102</c:v>
                </c:pt>
                <c:pt idx="1">
                  <c:v>103</c:v>
                </c:pt>
                <c:pt idx="2">
                  <c:v>121</c:v>
                </c:pt>
                <c:pt idx="3">
                  <c:v>125</c:v>
                </c:pt>
                <c:pt idx="4">
                  <c:v>135</c:v>
                </c:pt>
                <c:pt idx="5">
                  <c:v>155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ICE</c:v>
                </c:pt>
              </c:strCache>
            </c:strRef>
          </c:tx>
          <c:spPr>
            <a:solidFill>
              <a:srgbClr val="4E9D2D">
                <a:alpha val="75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B7B7B7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Sheet1!$A$2:$A$7</c:f>
              <c:multiLvlStrCache>
                <c:ptCount val="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</c:v>
                </c:pt>
                <c:pt idx="1">
                  <c:v>153</c:v>
                </c:pt>
                <c:pt idx="2">
                  <c:v>151</c:v>
                </c:pt>
                <c:pt idx="3">
                  <c:v>125</c:v>
                </c:pt>
                <c:pt idx="4">
                  <c:v>115</c:v>
                </c:pt>
                <c:pt idx="5">
                  <c:v>105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B7B7B7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0"/>
        <c:axId val="2094734554"/>
        <c:axId val="2094734552"/>
        <c:axId val="2094734556"/>
      </c:barChart>
      <c:catAx>
        <c:axId val="209473455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axMin"/>
          <c:max val="200"/>
        </c:scaling>
        <c:delete val="0"/>
        <c:axPos val="b"/>
        <c:majorGridlines>
          <c:spPr>
            <a:ln w="12700" cap="flat">
              <a:solidFill>
                <a:srgbClr val="7F7F7F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7F7F7F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202020"/>
    </a:solidFill>
    <a:ln>
      <a:noFill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view3D>
      <c:rotX val="30"/>
      <c:rotY val="30"/>
      <c:rAngAx val="1"/>
      <c:perspective val="30"/>
    </c:view3D>
    <c:plotArea>
      <c:layout/>
      <c:bar3DChart>
        <c:barDir val="bar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6B4E4">
                <a:alpha val="80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80</c:v>
                </c:pt>
                <c:pt idx="3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126CB0">
                <a:alpha val="80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90.01</c:v>
                </c:pt>
                <c:pt idx="3">
                  <c:v>80.05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126CB0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126CB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56B4E4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56B4E4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126CB0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126CB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>
        <a:alpha val="50000"/>
      </a:srgbClr>
    </a:solidFill>
    <a:ln>
      <a:noFill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6B4E4"/>
            </a:solidFill>
            <a:effectLst/>
          </c:spPr>
          <c:invertIfNegative val="0"/>
          <c:dLbls>
            <c:numFmt formatCode="#.0" sourceLinked="0"/>
            <c:spPr>
              <a:solidFill>
                <a:srgbClr val="56B4E4"/>
              </a:solidFill>
            </c:spPr>
            <c:txPr>
              <a:bodyPr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80</c:v>
                </c:pt>
                <c:pt idx="3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126CB0"/>
            </a:solidFill>
            <a:effectLst/>
          </c:spPr>
          <c:invertIfNegative val="0"/>
          <c:dLbls>
            <c:numFmt formatCode="#.0" sourceLinked="0"/>
            <c:spPr>
              <a:solidFill>
                <a:srgbClr val="126CB0"/>
              </a:solidFill>
            </c:spPr>
            <c:txPr>
              <a:bodyPr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90.01</c:v>
                </c:pt>
                <c:pt idx="3">
                  <c:v>80.05</c:v>
                </c:pt>
              </c:numCache>
            </c:numRef>
          </c:val>
        </c:ser>
        <c:dLbls>
          <c:numFmt formatCode="#.0" sourceLinked="0"/>
          <c:txPr>
            <a:bodyPr/>
            <a:lstStyle/>
            <a:p>
              <a:pPr>
                <a:defRPr b="0" i="0" strike="noStrike" sz="11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cylinder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Courier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>
        <a:alpha val="50000"/>
      </a:srgbClr>
    </a:solidFill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6B4E4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Category 1</c:v>
                  </c:pt>
                  <c:pt idx="1">
                    <c:v>Category 2</c:v>
                  </c:pt>
                  <c:pt idx="2">
                    <c:v>Category 3</c:v>
                  </c:pt>
                  <c:pt idx="3">
                    <c:v>Category 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26CB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Category 1</c:v>
                  </c:pt>
                  <c:pt idx="1">
                    <c:v>Category 2</c:v>
                  </c:pt>
                  <c:pt idx="2">
                    <c:v>Category 3</c:v>
                  </c:pt>
                  <c:pt idx="3">
                    <c:v>Category 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72C7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Category 1</c:v>
                  </c:pt>
                  <c:pt idx="1">
                    <c:v>Category 2</c:v>
                  </c:pt>
                  <c:pt idx="2">
                    <c:v>Category 3</c:v>
                  </c:pt>
                  <c:pt idx="3">
                    <c:v>Category 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axMin"/>
        </c:scaling>
        <c:delete val="0"/>
        <c:axPos val="l"/>
        <c:numFmt formatCode="General" sourceLinked="1"/>
        <c:majorTickMark val="in"/>
        <c:minorTickMark val="cross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4472C4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cross"/>
        <c:minorTickMark val="out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DAE3F3"/>
        </a:solidFill>
        <a:ln>
          <a:noFill/>
        </a:ln>
        <a:effectLst/>
      </c:spPr>
    </c:plotArea>
    <c:plotVisOnly val="1"/>
    <c:dispBlanksAs val="span"/>
  </c:chart>
  <c:spPr>
    <a:noFill/>
    <a:ln w="12700" cap="flat">
      <a:solidFill>
        <a:srgbClr val="56B4E4"/>
      </a:solidFill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4472C4"/>
                </a:solidFill>
                <a:latin typeface="Helvetica Neue Thin"/>
              </a:defRPr>
            </a:pPr>
            <a:r>
              <a:rPr sz="1800" b="0" i="0" u="none" strike="noStrike">
                <a:solidFill>
                  <a:srgbClr val="4472C4"/>
                </a:solidFill>
                <a:latin typeface="Helvetica Neue Thin"/>
              </a:rPr>
              <a:t>Sales by Region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472C4"/>
            </a:solidFill>
            <a:effectLst/>
          </c:spPr>
          <c:invertIfNegative val="0"/>
          <c:dLbls>
            <c:numFmt formatCode="#,##0" sourceLinked="0"/>
            <c:spPr>
              <a:solidFill>
                <a:srgbClr val="4472C4"/>
              </a:solidFill>
            </c:spPr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80</c:v>
                </c:pt>
                <c:pt idx="3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ED7D31"/>
            </a:solidFill>
            <a:effectLst/>
          </c:spPr>
          <c:invertIfNegative val="0"/>
          <c:dLbls>
            <c:numFmt formatCode="#,##0" sourceLinked="0"/>
            <c:spPr>
              <a:solidFill>
                <a:srgbClr val="ED7D31"/>
              </a:solidFill>
            </c:spPr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90.01</c:v>
                </c:pt>
                <c:pt idx="3">
                  <c:v>80.05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50"/>
        <c:gapDepth val="150"/>
        <c:shape val="pyramid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>
        <a:alpha val="50000"/>
      </a:srgbClr>
    </a:solidFill>
    <a:ln>
      <a:noFill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472C4"/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96969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80</c:v>
                </c:pt>
                <c:pt idx="3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ED7D31"/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96969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90.01</c:v>
                </c:pt>
                <c:pt idx="3">
                  <c:v>80.05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696969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coneToMa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4472C4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4472C4"/>
                </a:solidFill>
                <a:latin typeface="Helvetica Neue Thin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>
        <a:alpha val="50000"/>
      </a:srgbClr>
    </a:solidFill>
    <a:ln>
      <a:noFill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0077BF"/>
            </a:solidFill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London</c:v>
                  </c:pt>
                  <c:pt idx="1">
                    <c:v>Munich</c:v>
                  </c:pt>
                  <c:pt idx="2">
                    <c:v>Tokyo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0.32</c:v>
                </c:pt>
                <c:pt idx="2">
                  <c:v>0.41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4E9D2D"/>
            </a:solidFill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London</c:v>
                  </c:pt>
                  <c:pt idx="1">
                    <c:v>Munich</c:v>
                  </c:pt>
                  <c:pt idx="2">
                    <c:v>Tokyo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-0.11</c:v>
                </c:pt>
                <c:pt idx="1">
                  <c:v>-0.22</c:v>
                </c:pt>
                <c:pt idx="2">
                  <c:v>-0.29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8D8D8"/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low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D8D8D8"/>
              </a:solidFill>
              <a:prstDash val="dash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>
        <a:alpha val="50000"/>
      </a:srgbClr>
    </a:solidFill>
    <a:ln>
      <a:noFill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88CC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88CC"/>
                </a:solidFill>
                <a:latin typeface="Arial"/>
              </a:rPr>
              <a:t>Long-Term Interest Rates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Sheet1!$A$2:$A$15</c:f>
              <c:multiLvlStrCache>
                <c:ptCount val="14"/>
                <c:lvl>
                  <c:pt idx="0">
                    <c:v>2007</c:v>
                  </c:pt>
                  <c:pt idx="1">
                    <c:v>2008</c:v>
                  </c:pt>
                  <c:pt idx="2">
                    <c:v>2009</c:v>
                  </c:pt>
                  <c:pt idx="3">
                    <c:v>2010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2017</c:v>
                  </c:pt>
                  <c:pt idx="11">
                    <c:v>2018</c:v>
                  </c:pt>
                  <c:pt idx="12">
                    <c:v>2019</c:v>
                  </c:pt>
                  <c:pt idx="13">
                    <c:v>2020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4.27</c:v>
                </c:pt>
                <c:pt idx="1">
                  <c:v>3.61</c:v>
                </c:pt>
                <c:pt idx="2">
                  <c:v>3.23</c:v>
                </c:pt>
                <c:pt idx="3">
                  <c:v>3.24</c:v>
                </c:pt>
                <c:pt idx="4">
                  <c:v>2.78</c:v>
                </c:pt>
                <c:pt idx="5">
                  <c:v>1.87</c:v>
                </c:pt>
                <c:pt idx="6">
                  <c:v>2.26</c:v>
                </c:pt>
                <c:pt idx="7">
                  <c:v>2.23</c:v>
                </c:pt>
                <c:pt idx="8">
                  <c:v>1.52</c:v>
                </c:pt>
                <c:pt idx="9">
                  <c:v>1.25</c:v>
                </c:pt>
                <c:pt idx="10">
                  <c:v>1.78</c:v>
                </c:pt>
                <c:pt idx="11">
                  <c:v>2.28</c:v>
                </c:pt>
                <c:pt idx="12">
                  <c:v>1.59</c:v>
                </c:pt>
                <c:pt idx="13">
                  <c:v>0.75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Sheet1!$A$2:$A$15</c:f>
              <c:multiLvlStrCache>
                <c:ptCount val="14"/>
                <c:lvl>
                  <c:pt idx="0">
                    <c:v>2007</c:v>
                  </c:pt>
                  <c:pt idx="1">
                    <c:v>2008</c:v>
                  </c:pt>
                  <c:pt idx="2">
                    <c:v>2009</c:v>
                  </c:pt>
                  <c:pt idx="3">
                    <c:v>2010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2017</c:v>
                  </c:pt>
                  <c:pt idx="11">
                    <c:v>2018</c:v>
                  </c:pt>
                  <c:pt idx="12">
                    <c:v>2019</c:v>
                  </c:pt>
                  <c:pt idx="13">
                    <c:v>2020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4.3</c:v>
                </c:pt>
                <c:pt idx="1">
                  <c:v>4.23</c:v>
                </c:pt>
                <c:pt idx="2">
                  <c:v>3.65</c:v>
                </c:pt>
                <c:pt idx="3">
                  <c:v>3.12</c:v>
                </c:pt>
                <c:pt idx="4">
                  <c:v>3.32</c:v>
                </c:pt>
                <c:pt idx="5">
                  <c:v>2.54</c:v>
                </c:pt>
                <c:pt idx="6">
                  <c:v>2.2</c:v>
                </c:pt>
                <c:pt idx="7">
                  <c:v>1.67</c:v>
                </c:pt>
                <c:pt idx="8">
                  <c:v>0.84</c:v>
                </c:pt>
                <c:pt idx="9">
                  <c:v>0.47</c:v>
                </c:pt>
                <c:pt idx="10">
                  <c:v>0.81</c:v>
                </c:pt>
                <c:pt idx="11">
                  <c:v>0.78</c:v>
                </c:pt>
                <c:pt idx="12">
                  <c:v>0.13</c:v>
                </c:pt>
                <c:pt idx="13">
                  <c:v>-0.15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rgbClr val="9BBB59"/>
            </a:solidFill>
            <a:ln w="25400" cap="flat">
              <a:solidFill>
                <a:srgbClr val="9BBB59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Sheet1!$A$2:$A$15</c:f>
              <c:multiLvlStrCache>
                <c:ptCount val="14"/>
                <c:lvl>
                  <c:pt idx="0">
                    <c:v>2007</c:v>
                  </c:pt>
                  <c:pt idx="1">
                    <c:v>2008</c:v>
                  </c:pt>
                  <c:pt idx="2">
                    <c:v>2009</c:v>
                  </c:pt>
                  <c:pt idx="3">
                    <c:v>2010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2017</c:v>
                  </c:pt>
                  <c:pt idx="11">
                    <c:v>2018</c:v>
                  </c:pt>
                  <c:pt idx="12">
                    <c:v>2019</c:v>
                  </c:pt>
                  <c:pt idx="13">
                    <c:v>2020</c:v>
                  </c:pt>
                </c:lvl>
              </c:multiLvlStrCache>
            </c:multiLvl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4.22</c:v>
                </c:pt>
                <c:pt idx="1">
                  <c:v>3.98</c:v>
                </c:pt>
                <c:pt idx="2">
                  <c:v>3.22</c:v>
                </c:pt>
                <c:pt idx="3">
                  <c:v>2.74</c:v>
                </c:pt>
                <c:pt idx="4">
                  <c:v>2.61</c:v>
                </c:pt>
                <c:pt idx="5">
                  <c:v>1.5</c:v>
                </c:pt>
                <c:pt idx="6">
                  <c:v>1.57</c:v>
                </c:pt>
                <c:pt idx="7">
                  <c:v>1.16</c:v>
                </c:pt>
                <c:pt idx="8">
                  <c:v>0.5</c:v>
                </c:pt>
                <c:pt idx="9">
                  <c:v>0.09</c:v>
                </c:pt>
                <c:pt idx="10">
                  <c:v>0.32</c:v>
                </c:pt>
                <c:pt idx="11">
                  <c:v>0.4</c:v>
                </c:pt>
                <c:pt idx="12">
                  <c:v>-0.25</c:v>
                </c:pt>
                <c:pt idx="13">
                  <c:v>-0.51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rgbClr val="8064A2"/>
            </a:solidFill>
            <a:ln w="25400" cap="flat">
              <a:solidFill>
                <a:srgbClr val="8064A2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Sheet1!$A$2:$A$15</c:f>
              <c:multiLvlStrCache>
                <c:ptCount val="14"/>
                <c:lvl>
                  <c:pt idx="0">
                    <c:v>2007</c:v>
                  </c:pt>
                  <c:pt idx="1">
                    <c:v>2008</c:v>
                  </c:pt>
                  <c:pt idx="2">
                    <c:v>2009</c:v>
                  </c:pt>
                  <c:pt idx="3">
                    <c:v>2010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2017</c:v>
                  </c:pt>
                  <c:pt idx="11">
                    <c:v>2018</c:v>
                  </c:pt>
                  <c:pt idx="12">
                    <c:v>2019</c:v>
                  </c:pt>
                  <c:pt idx="13">
                    <c:v>2020</c:v>
                  </c:pt>
                </c:lvl>
              </c:multiLvlStrCache>
            </c:multiLvl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4.49</c:v>
                </c:pt>
                <c:pt idx="1">
                  <c:v>4.68</c:v>
                </c:pt>
                <c:pt idx="2">
                  <c:v>4.31</c:v>
                </c:pt>
                <c:pt idx="3">
                  <c:v>4.04</c:v>
                </c:pt>
                <c:pt idx="4">
                  <c:v>5.42</c:v>
                </c:pt>
                <c:pt idx="5">
                  <c:v>5.49</c:v>
                </c:pt>
                <c:pt idx="6">
                  <c:v>4.32</c:v>
                </c:pt>
                <c:pt idx="7">
                  <c:v>2.89</c:v>
                </c:pt>
                <c:pt idx="8">
                  <c:v>1.71</c:v>
                </c:pt>
                <c:pt idx="9">
                  <c:v>1.49</c:v>
                </c:pt>
                <c:pt idx="10">
                  <c:v>2.11</c:v>
                </c:pt>
                <c:pt idx="11">
                  <c:v>2.61</c:v>
                </c:pt>
                <c:pt idx="12">
                  <c:v>1.95</c:v>
                </c:pt>
                <c:pt idx="13">
                  <c:v>1.17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rgbClr val="4BACC6"/>
            </a:solidFill>
            <a:ln w="25400" cap="flat">
              <a:solidFill>
                <a:srgbClr val="4BAC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4BACC6"/>
              </a:solidFill>
              <a:ln w="9525" cap="flat">
                <a:solidFill>
                  <a:srgbClr val="4BAC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Sheet1!$A$2:$A$15</c:f>
              <c:multiLvlStrCache>
                <c:ptCount val="14"/>
                <c:lvl>
                  <c:pt idx="0">
                    <c:v>2007</c:v>
                  </c:pt>
                  <c:pt idx="1">
                    <c:v>2008</c:v>
                  </c:pt>
                  <c:pt idx="2">
                    <c:v>2009</c:v>
                  </c:pt>
                  <c:pt idx="3">
                    <c:v>2010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2017</c:v>
                  </c:pt>
                  <c:pt idx="11">
                    <c:v>2018</c:v>
                  </c:pt>
                  <c:pt idx="12">
                    <c:v>2019</c:v>
                  </c:pt>
                  <c:pt idx="13">
                    <c:v>2020</c:v>
                  </c:pt>
                </c:lvl>
              </c:multiLvlStrCache>
            </c:multiLvl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1.67</c:v>
                </c:pt>
                <c:pt idx="1">
                  <c:v>1.47</c:v>
                </c:pt>
                <c:pt idx="2">
                  <c:v>1.33</c:v>
                </c:pt>
                <c:pt idx="3">
                  <c:v>1.15</c:v>
                </c:pt>
                <c:pt idx="4">
                  <c:v>1.1</c:v>
                </c:pt>
                <c:pt idx="5">
                  <c:v>0.84</c:v>
                </c:pt>
                <c:pt idx="6">
                  <c:v>0.69</c:v>
                </c:pt>
                <c:pt idx="7">
                  <c:v>0.52</c:v>
                </c:pt>
                <c:pt idx="8">
                  <c:v>0.35</c:v>
                </c:pt>
                <c:pt idx="9">
                  <c:v>-0.07</c:v>
                </c:pt>
                <c:pt idx="10">
                  <c:v>0.05</c:v>
                </c:pt>
                <c:pt idx="11">
                  <c:v>0.07</c:v>
                </c:pt>
                <c:pt idx="12">
                  <c:v>-0.11</c:v>
                </c:pt>
                <c:pt idx="13">
                  <c:v>-0.01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United Kingdom</c:v>
                </c:pt>
              </c:strCache>
            </c:strRef>
          </c:tx>
          <c:spPr>
            <a:solidFill>
              <a:srgbClr val="F79646"/>
            </a:solidFill>
            <a:ln w="25400" cap="flat">
              <a:solidFill>
                <a:srgbClr val="F7964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F79646"/>
              </a:solidFill>
              <a:ln w="9525" cap="flat">
                <a:solidFill>
                  <a:srgbClr val="F7964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Sheet1!$A$2:$A$15</c:f>
              <c:multiLvlStrCache>
                <c:ptCount val="14"/>
                <c:lvl>
                  <c:pt idx="0">
                    <c:v>2007</c:v>
                  </c:pt>
                  <c:pt idx="1">
                    <c:v>2008</c:v>
                  </c:pt>
                  <c:pt idx="2">
                    <c:v>2009</c:v>
                  </c:pt>
                  <c:pt idx="3">
                    <c:v>2010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2017</c:v>
                  </c:pt>
                  <c:pt idx="11">
                    <c:v>2018</c:v>
                  </c:pt>
                  <c:pt idx="12">
                    <c:v>2019</c:v>
                  </c:pt>
                  <c:pt idx="13">
                    <c:v>2020</c:v>
                  </c:pt>
                </c:lvl>
              </c:multiLvlStrCache>
            </c:multiLvlStrRef>
          </c:cat>
          <c:val>
            <c:numRef>
              <c:f>Sheet1!$G$2:$G$15</c:f>
              <c:numCache>
                <c:formatCode>General</c:formatCode>
                <c:ptCount val="14"/>
                <c:pt idx="0">
                  <c:v>5.01</c:v>
                </c:pt>
                <c:pt idx="1">
                  <c:v>4.59</c:v>
                </c:pt>
                <c:pt idx="2">
                  <c:v>3.65</c:v>
                </c:pt>
                <c:pt idx="3">
                  <c:v>3.62</c:v>
                </c:pt>
                <c:pt idx="4">
                  <c:v>3.14</c:v>
                </c:pt>
                <c:pt idx="5">
                  <c:v>1.92</c:v>
                </c:pt>
                <c:pt idx="6">
                  <c:v>2.39</c:v>
                </c:pt>
                <c:pt idx="7">
                  <c:v>2.57</c:v>
                </c:pt>
                <c:pt idx="8">
                  <c:v>1.9</c:v>
                </c:pt>
                <c:pt idx="9">
                  <c:v>1.31</c:v>
                </c:pt>
                <c:pt idx="10">
                  <c:v>1.24</c:v>
                </c:pt>
                <c:pt idx="11">
                  <c:v>1.46</c:v>
                </c:pt>
                <c:pt idx="12">
                  <c:v>0.94</c:v>
                </c:pt>
                <c:pt idx="13">
                  <c:v>0.37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rgbClr val="628FC6"/>
            </a:solidFill>
            <a:ln w="25400" cap="flat">
              <a:solidFill>
                <a:srgbClr val="628F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628FC6"/>
              </a:solidFill>
              <a:ln w="9525" cap="flat">
                <a:solidFill>
                  <a:srgbClr val="628F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Sheet1!$A$2:$A$15</c:f>
              <c:multiLvlStrCache>
                <c:ptCount val="14"/>
                <c:lvl>
                  <c:pt idx="0">
                    <c:v>2007</c:v>
                  </c:pt>
                  <c:pt idx="1">
                    <c:v>2008</c:v>
                  </c:pt>
                  <c:pt idx="2">
                    <c:v>2009</c:v>
                  </c:pt>
                  <c:pt idx="3">
                    <c:v>2010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2017</c:v>
                  </c:pt>
                  <c:pt idx="11">
                    <c:v>2018</c:v>
                  </c:pt>
                  <c:pt idx="12">
                    <c:v>2019</c:v>
                  </c:pt>
                  <c:pt idx="13">
                    <c:v>2020</c:v>
                  </c:pt>
                </c:lvl>
              </c:multiLvlStrCache>
            </c:multiLvlStrRef>
          </c:cat>
          <c:val>
            <c:numRef>
              <c:f>Sheet1!$H$2:$H$15</c:f>
              <c:numCache>
                <c:formatCode>General</c:formatCode>
                <c:ptCount val="14"/>
                <c:pt idx="0">
                  <c:v>4.63</c:v>
                </c:pt>
                <c:pt idx="1">
                  <c:v>3.67</c:v>
                </c:pt>
                <c:pt idx="2">
                  <c:v>3.26</c:v>
                </c:pt>
                <c:pt idx="3">
                  <c:v>3.21</c:v>
                </c:pt>
                <c:pt idx="4">
                  <c:v>2.79</c:v>
                </c:pt>
                <c:pt idx="5">
                  <c:v>1.8</c:v>
                </c:pt>
                <c:pt idx="6">
                  <c:v>2.35</c:v>
                </c:pt>
                <c:pt idx="7">
                  <c:v>2.54</c:v>
                </c:pt>
                <c:pt idx="8">
                  <c:v>2.14</c:v>
                </c:pt>
                <c:pt idx="9">
                  <c:v>1.84</c:v>
                </c:pt>
                <c:pt idx="10">
                  <c:v>2.33</c:v>
                </c:pt>
                <c:pt idx="11">
                  <c:v>2.91</c:v>
                </c:pt>
                <c:pt idx="12">
                  <c:v>2.14</c:v>
                </c:pt>
                <c:pt idx="13">
                  <c:v>0.89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 w="101600" cap="flat">
              <a:solidFill>
                <a:srgbClr val="FF0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2AF00"/>
            </a:solidFill>
            <a:ln w="101600" cap="flat">
              <a:solidFill>
                <a:srgbClr val="F2AF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7AB800"/>
            </a:solidFill>
            <a:ln w="101600" cap="flat">
              <a:solidFill>
                <a:srgbClr val="7AB8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4472C4"/>
            </a:solidFill>
            <a:ln w="1016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high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 w="203200" cap="flat">
              <a:solidFill>
                <a:srgbClr val="FF0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2AF00"/>
            </a:solidFill>
            <a:ln w="203200" cap="flat">
              <a:solidFill>
                <a:srgbClr val="F2AF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7AB800"/>
            </a:solidFill>
            <a:ln w="203200" cap="flat">
              <a:solidFill>
                <a:srgbClr val="7AB8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4472C4"/>
            </a:solidFill>
            <a:ln w="2032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10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2AF00"/>
            </a:solidFill>
            <a:ln w="25400" cap="flat">
              <a:solidFill>
                <a:srgbClr val="F2AF00"/>
              </a:solidFill>
              <a:prstDash val="solid"/>
              <a:round/>
            </a:ln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10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7AB800"/>
            </a:solidFill>
            <a:ln w="25400" cap="flat">
              <a:solidFill>
                <a:srgbClr val="7AB800"/>
              </a:solidFill>
              <a:prstDash val="solid"/>
              <a:round/>
            </a:ln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10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10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l" blurRad="38100" rotWithShape="1" dist="152400" dir="4500000">
                <a:srgbClr val="cd0011">
                  <a:alpha val="8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0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2AF00"/>
            </a:solidFill>
            <a:ln w="25400" cap="flat">
              <a:solidFill>
                <a:srgbClr val="F2AF00"/>
              </a:solidFill>
              <a:prstDash val="solid"/>
              <a:round/>
            </a:ln>
            <a:effectLst>
              <a:outerShdw sx="100000" sy="100000" kx="0" ky="0" algn="bl" blurRad="38100" rotWithShape="1" dist="152400" dir="4500000">
                <a:srgbClr val="cd0011">
                  <a:alpha val="8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0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7AB800"/>
            </a:solidFill>
            <a:ln w="25400" cap="flat">
              <a:solidFill>
                <a:srgbClr val="7AB800"/>
              </a:solidFill>
              <a:prstDash val="solid"/>
              <a:round/>
            </a:ln>
            <a:effectLst>
              <a:outerShdw sx="100000" sy="100000" kx="0" ky="0" algn="bl" blurRad="38100" rotWithShape="1" dist="152400" dir="4500000">
                <a:srgbClr val="cd0011">
                  <a:alpha val="8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0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>
              <a:outerShdw sx="100000" sy="100000" kx="0" ky="0" algn="bl" blurRad="38100" rotWithShape="1" dist="152400" dir="4500000">
                <a:srgbClr val="cd0011">
                  <a:alpha val="8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0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circle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595E"/>
            </a:solidFill>
            <a:ln w="25400" cap="flat">
              <a:solidFill>
                <a:srgbClr val="FF595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595E"/>
              </a:solidFill>
              <a:ln w="9525" cap="flat">
                <a:solidFill>
                  <a:srgbClr val="FF595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38940"/>
            </a:solidFill>
            <a:ln w="25400" cap="flat">
              <a:solidFill>
                <a:srgbClr val="F3894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38940"/>
              </a:solidFill>
              <a:ln w="9525" cap="flat">
                <a:solidFill>
                  <a:srgbClr val="F3894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FFCA3A"/>
            </a:solidFill>
            <a:ln w="25400" cap="flat">
              <a:solidFill>
                <a:srgbClr val="FFCA3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CA3A"/>
              </a:solidFill>
              <a:ln w="9525" cap="flat">
                <a:solidFill>
                  <a:srgbClr val="FFCA3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8AC926"/>
            </a:solidFill>
            <a:ln w="25400" cap="flat">
              <a:solidFill>
                <a:srgbClr val="8AC92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8AC926"/>
              </a:solidFill>
              <a:ln w="9525" cap="flat">
                <a:solidFill>
                  <a:srgbClr val="8AC92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dash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595E"/>
            </a:solidFill>
            <a:ln w="25400" cap="flat">
              <a:solidFill>
                <a:srgbClr val="FF595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ash"/>
            <c:size val="6"/>
            <c:spPr>
              <a:solidFill>
                <a:srgbClr val="FF595E"/>
              </a:solidFill>
              <a:ln w="9525" cap="flat">
                <a:solidFill>
                  <a:srgbClr val="FF595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38940"/>
            </a:solidFill>
            <a:ln w="25400" cap="flat">
              <a:solidFill>
                <a:srgbClr val="F3894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ash"/>
            <c:size val="6"/>
            <c:spPr>
              <a:solidFill>
                <a:srgbClr val="F38940"/>
              </a:solidFill>
              <a:ln w="9525" cap="flat">
                <a:solidFill>
                  <a:srgbClr val="F3894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FFCA3A"/>
            </a:solidFill>
            <a:ln w="25400" cap="flat">
              <a:solidFill>
                <a:srgbClr val="FFCA3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ash"/>
            <c:size val="6"/>
            <c:spPr>
              <a:solidFill>
                <a:srgbClr val="FFCA3A"/>
              </a:solidFill>
              <a:ln w="9525" cap="flat">
                <a:solidFill>
                  <a:srgbClr val="FFCA3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8AC926"/>
            </a:solidFill>
            <a:ln w="25400" cap="flat">
              <a:solidFill>
                <a:srgbClr val="8AC92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ash"/>
            <c:size val="6"/>
            <c:spPr>
              <a:solidFill>
                <a:srgbClr val="8AC926"/>
              </a:solidFill>
              <a:ln w="9525" cap="flat">
                <a:solidFill>
                  <a:srgbClr val="8AC92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6B4E4"/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.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472C4"/>
                    </a:solidFill>
                    <a:latin typeface="Courier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May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August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126CB0"/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.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472C4"/>
                    </a:solidFill>
                    <a:latin typeface="Courier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May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August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</c:ser>
        <c:dLbls>
          <c:numFmt formatCode="#.0" sourceLinked="0"/>
          <c:txPr>
            <a:bodyPr/>
            <a:lstStyle/>
            <a:p>
              <a:pPr>
                <a:defRPr b="0" i="0" strike="noStrike" sz="1000" u="none">
                  <a:solidFill>
                    <a:srgbClr val="4472C4"/>
                  </a:solidFill>
                  <a:latin typeface="Courier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4472C4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axMin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4472C4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DAE3F3"/>
        </a:solidFill>
        <a:ln>
          <a:noFill/>
        </a:ln>
        <a:effectLst/>
      </c:spPr>
    </c:plotArea>
    <c:plotVisOnly val="1"/>
    <c:dispBlanksAs val="span"/>
  </c:chart>
  <c:spPr>
    <a:noFill/>
    <a:ln w="12700" cap="flat">
      <a:solidFill>
        <a:srgbClr val="56B4E4"/>
      </a:solidFill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diamond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595E"/>
            </a:solidFill>
            <a:ln w="25400" cap="flat">
              <a:solidFill>
                <a:srgbClr val="FF595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6"/>
            <c:spPr>
              <a:solidFill>
                <a:srgbClr val="FF595E"/>
              </a:solidFill>
              <a:ln w="9525" cap="flat">
                <a:solidFill>
                  <a:srgbClr val="FF595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38940"/>
            </a:solidFill>
            <a:ln w="25400" cap="flat">
              <a:solidFill>
                <a:srgbClr val="F3894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6"/>
            <c:spPr>
              <a:solidFill>
                <a:srgbClr val="F38940"/>
              </a:solidFill>
              <a:ln w="9525" cap="flat">
                <a:solidFill>
                  <a:srgbClr val="F3894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FFCA3A"/>
            </a:solidFill>
            <a:ln w="25400" cap="flat">
              <a:solidFill>
                <a:srgbClr val="FFCA3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6"/>
            <c:spPr>
              <a:solidFill>
                <a:srgbClr val="FFCA3A"/>
              </a:solidFill>
              <a:ln w="9525" cap="flat">
                <a:solidFill>
                  <a:srgbClr val="FFCA3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8AC926"/>
            </a:solidFill>
            <a:ln w="25400" cap="flat">
              <a:solidFill>
                <a:srgbClr val="8AC92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6"/>
            <c:spPr>
              <a:solidFill>
                <a:srgbClr val="8AC926"/>
              </a:solidFill>
              <a:ln w="9525" cap="flat">
                <a:solidFill>
                  <a:srgbClr val="8AC92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dot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595E"/>
            </a:solidFill>
            <a:ln w="25400" cap="flat">
              <a:solidFill>
                <a:srgbClr val="FF595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ot"/>
            <c:size val="6"/>
            <c:spPr>
              <a:solidFill>
                <a:srgbClr val="FF595E"/>
              </a:solidFill>
              <a:ln w="9525" cap="flat">
                <a:solidFill>
                  <a:srgbClr val="FF595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38940"/>
            </a:solidFill>
            <a:ln w="25400" cap="flat">
              <a:solidFill>
                <a:srgbClr val="F3894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ot"/>
            <c:size val="6"/>
            <c:spPr>
              <a:solidFill>
                <a:srgbClr val="F38940"/>
              </a:solidFill>
              <a:ln w="9525" cap="flat">
                <a:solidFill>
                  <a:srgbClr val="F3894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FFCA3A"/>
            </a:solidFill>
            <a:ln w="25400" cap="flat">
              <a:solidFill>
                <a:srgbClr val="FFCA3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ot"/>
            <c:size val="6"/>
            <c:spPr>
              <a:solidFill>
                <a:srgbClr val="FFCA3A"/>
              </a:solidFill>
              <a:ln w="9525" cap="flat">
                <a:solidFill>
                  <a:srgbClr val="FFCA3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8AC926"/>
            </a:solidFill>
            <a:ln w="25400" cap="flat">
              <a:solidFill>
                <a:srgbClr val="8AC92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ot"/>
            <c:size val="6"/>
            <c:spPr>
              <a:solidFill>
                <a:srgbClr val="8AC926"/>
              </a:solidFill>
              <a:ln w="9525" cap="flat">
                <a:solidFill>
                  <a:srgbClr val="8AC92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none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595E"/>
            </a:solidFill>
            <a:ln w="25400" cap="flat">
              <a:solidFill>
                <a:srgbClr val="FF595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FF595E"/>
              </a:solidFill>
              <a:ln w="9525" cap="flat">
                <a:solidFill>
                  <a:srgbClr val="FF595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38940"/>
            </a:solidFill>
            <a:ln w="25400" cap="flat">
              <a:solidFill>
                <a:srgbClr val="F3894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F38940"/>
              </a:solidFill>
              <a:ln w="9525" cap="flat">
                <a:solidFill>
                  <a:srgbClr val="F3894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FFCA3A"/>
            </a:solidFill>
            <a:ln w="25400" cap="flat">
              <a:solidFill>
                <a:srgbClr val="FFCA3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FFCA3A"/>
              </a:solidFill>
              <a:ln w="9525" cap="flat">
                <a:solidFill>
                  <a:srgbClr val="FFCA3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8AC926"/>
            </a:solidFill>
            <a:ln w="25400" cap="flat">
              <a:solidFill>
                <a:srgbClr val="8AC92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8AC926"/>
              </a:solidFill>
              <a:ln w="9525" cap="flat">
                <a:solidFill>
                  <a:srgbClr val="8AC92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square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595E"/>
            </a:solidFill>
            <a:ln w="25400" cap="flat">
              <a:solidFill>
                <a:srgbClr val="FF595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square"/>
            <c:size val="9"/>
            <c:spPr>
              <a:solidFill>
                <a:srgbClr val="FF595E"/>
              </a:solidFill>
              <a:ln w="9525" cap="flat">
                <a:solidFill>
                  <a:srgbClr val="FF595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38940"/>
            </a:solidFill>
            <a:ln w="25400" cap="flat">
              <a:solidFill>
                <a:srgbClr val="F3894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square"/>
            <c:size val="9"/>
            <c:spPr>
              <a:solidFill>
                <a:srgbClr val="F38940"/>
              </a:solidFill>
              <a:ln w="9525" cap="flat">
                <a:solidFill>
                  <a:srgbClr val="F3894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FFCA3A"/>
            </a:solidFill>
            <a:ln w="25400" cap="flat">
              <a:solidFill>
                <a:srgbClr val="FFCA3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square"/>
            <c:size val="9"/>
            <c:spPr>
              <a:solidFill>
                <a:srgbClr val="FFCA3A"/>
              </a:solidFill>
              <a:ln w="9525" cap="flat">
                <a:solidFill>
                  <a:srgbClr val="FFCA3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8AC926"/>
            </a:solidFill>
            <a:ln w="25400" cap="flat">
              <a:solidFill>
                <a:srgbClr val="8AC92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square"/>
            <c:size val="9"/>
            <c:spPr>
              <a:solidFill>
                <a:srgbClr val="8AC926"/>
              </a:solidFill>
              <a:ln w="9525" cap="flat">
                <a:solidFill>
                  <a:srgbClr val="8AC92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triangle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595E"/>
            </a:solidFill>
            <a:ln w="25400" cap="flat">
              <a:solidFill>
                <a:srgbClr val="FF595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triangle"/>
            <c:size val="12"/>
            <c:spPr>
              <a:solidFill>
                <a:srgbClr val="FF595E"/>
              </a:solidFill>
              <a:ln w="9525" cap="flat">
                <a:solidFill>
                  <a:srgbClr val="FF595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38940"/>
            </a:solidFill>
            <a:ln w="25400" cap="flat">
              <a:solidFill>
                <a:srgbClr val="F3894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triangle"/>
            <c:size val="12"/>
            <c:spPr>
              <a:solidFill>
                <a:srgbClr val="F38940"/>
              </a:solidFill>
              <a:ln w="9525" cap="flat">
                <a:solidFill>
                  <a:srgbClr val="F3894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FFCA3A"/>
            </a:solidFill>
            <a:ln w="25400" cap="flat">
              <a:solidFill>
                <a:srgbClr val="FFCA3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triangle"/>
            <c:size val="12"/>
            <c:spPr>
              <a:solidFill>
                <a:srgbClr val="FFCA3A"/>
              </a:solidFill>
              <a:ln w="9525" cap="flat">
                <a:solidFill>
                  <a:srgbClr val="FFCA3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52</c:v>
                </c:pt>
                <c:pt idx="2">
                  <c:v>18</c:v>
                </c:pt>
                <c:pt idx="3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8AC926"/>
            </a:solidFill>
            <a:ln w="25400" cap="flat">
              <a:solidFill>
                <a:srgbClr val="8AC92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triangle"/>
            <c:size val="12"/>
            <c:spPr>
              <a:solidFill>
                <a:srgbClr val="8AC926"/>
              </a:solidFill>
              <a:ln w="9525" cap="flat">
                <a:solidFill>
                  <a:srgbClr val="8AC92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100" b="0" i="0" u="none" strike="noStrike">
                <a:solidFill>
                  <a:srgbClr val="FC0000"/>
                </a:solidFill>
                <a:latin typeface="Arial"/>
              </a:defRPr>
            </a:pPr>
            <a:r>
              <a:rPr sz="1100" b="0" i="0" u="none" strike="noStrike">
                <a:solidFill>
                  <a:srgbClr val="FC0000"/>
                </a:solidFill>
                <a:latin typeface="Arial"/>
              </a:rPr>
              <a:t>CEO-to-worker compensation ratio</a:t>
            </a:r>
          </a:p>
        </c:rich>
      </c:tx>
      <c:layout/>
      <c:overlay val="0"/>
    </c:title>
    <c:autoTitleDeleted val="0"/>
    <c:plotArea>
      <c:layout/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Realized CEO compensation</c:v>
                </c:pt>
              </c:strCache>
            </c:strRef>
          </c:tx>
          <c:spPr>
            <a:solidFill>
              <a:srgbClr val="EF423E">
                <a:alpha val="25000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Sheet1!$A$2:$A$57</c:f>
              <c:multiLvlStrCache>
                <c:ptCount val="56"/>
                <c:lvl>
                  <c:pt idx="0">
                    <c:v>1965</c:v>
                  </c:pt>
                  <c:pt idx="1">
                    <c:v>1966</c:v>
                  </c:pt>
                  <c:pt idx="2">
                    <c:v>1967</c:v>
                  </c:pt>
                  <c:pt idx="3">
                    <c:v>1968</c:v>
                  </c:pt>
                  <c:pt idx="4">
                    <c:v>1969</c:v>
                  </c:pt>
                  <c:pt idx="5">
                    <c:v>1970</c:v>
                  </c:pt>
                  <c:pt idx="6">
                    <c:v>1971</c:v>
                  </c:pt>
                  <c:pt idx="7">
                    <c:v>1972</c:v>
                  </c:pt>
                  <c:pt idx="8">
                    <c:v>1973</c:v>
                  </c:pt>
                  <c:pt idx="9">
                    <c:v>1974</c:v>
                  </c:pt>
                  <c:pt idx="10">
                    <c:v>1975</c:v>
                  </c:pt>
                  <c:pt idx="11">
                    <c:v>1976</c:v>
                  </c:pt>
                  <c:pt idx="12">
                    <c:v>1977</c:v>
                  </c:pt>
                  <c:pt idx="13">
                    <c:v>1978</c:v>
                  </c:pt>
                  <c:pt idx="14">
                    <c:v>1979</c:v>
                  </c:pt>
                  <c:pt idx="15">
                    <c:v>1980</c:v>
                  </c:pt>
                  <c:pt idx="16">
                    <c:v>1981</c:v>
                  </c:pt>
                  <c:pt idx="17">
                    <c:v>1982</c:v>
                  </c:pt>
                  <c:pt idx="18">
                    <c:v>1983</c:v>
                  </c:pt>
                  <c:pt idx="19">
                    <c:v>1984</c:v>
                  </c:pt>
                  <c:pt idx="20">
                    <c:v>1985</c:v>
                  </c:pt>
                  <c:pt idx="21">
                    <c:v>1986</c:v>
                  </c:pt>
                  <c:pt idx="22">
                    <c:v>1987</c:v>
                  </c:pt>
                  <c:pt idx="23">
                    <c:v>1988</c:v>
                  </c:pt>
                  <c:pt idx="24">
                    <c:v>1989</c:v>
                  </c:pt>
                  <c:pt idx="25">
                    <c:v>1990</c:v>
                  </c:pt>
                  <c:pt idx="26">
                    <c:v>1991</c:v>
                  </c:pt>
                  <c:pt idx="27">
                    <c:v>1992</c:v>
                  </c:pt>
                  <c:pt idx="28">
                    <c:v>1993</c:v>
                  </c:pt>
                  <c:pt idx="29">
                    <c:v>1994</c:v>
                  </c:pt>
                  <c:pt idx="30">
                    <c:v>1995</c:v>
                  </c:pt>
                  <c:pt idx="31">
                    <c:v>1996</c:v>
                  </c:pt>
                  <c:pt idx="32">
                    <c:v>1997</c:v>
                  </c:pt>
                  <c:pt idx="33">
                    <c:v>1998</c:v>
                  </c:pt>
                  <c:pt idx="34">
                    <c:v>1999</c:v>
                  </c:pt>
                  <c:pt idx="35">
                    <c:v>2000</c:v>
                  </c:pt>
                  <c:pt idx="36">
                    <c:v>2001</c:v>
                  </c:pt>
                  <c:pt idx="37">
                    <c:v>2002</c:v>
                  </c:pt>
                  <c:pt idx="38">
                    <c:v>2003</c:v>
                  </c:pt>
                  <c:pt idx="39">
                    <c:v>2004</c:v>
                  </c:pt>
                  <c:pt idx="40">
                    <c:v>2005</c:v>
                  </c:pt>
                  <c:pt idx="41">
                    <c:v>2006</c:v>
                  </c:pt>
                  <c:pt idx="42">
                    <c:v>2007</c:v>
                  </c:pt>
                  <c:pt idx="43">
                    <c:v>2008</c:v>
                  </c:pt>
                  <c:pt idx="44">
                    <c:v>2009</c:v>
                  </c:pt>
                  <c:pt idx="45">
                    <c:v>2010</c:v>
                  </c:pt>
                  <c:pt idx="46">
                    <c:v>2011</c:v>
                  </c:pt>
                  <c:pt idx="47">
                    <c:v>2012</c:v>
                  </c:pt>
                  <c:pt idx="48">
                    <c:v>2013</c:v>
                  </c:pt>
                  <c:pt idx="49">
                    <c:v>2014</c:v>
                  </c:pt>
                  <c:pt idx="50">
                    <c:v>2015</c:v>
                  </c:pt>
                  <c:pt idx="51">
                    <c:v>2016</c:v>
                  </c:pt>
                  <c:pt idx="52">
                    <c:v>2017</c:v>
                  </c:pt>
                  <c:pt idx="53">
                    <c:v>2018</c:v>
                  </c:pt>
                  <c:pt idx="54">
                    <c:v>2019</c:v>
                  </c:pt>
                  <c:pt idx="55">
                    <c:v>2020</c:v>
                  </c:pt>
                </c:lvl>
              </c:multiLvlStrCache>
            </c:multiLvlStr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21.1</c:v>
                </c:pt>
                <c:pt idx="1">
                  <c:v>22.3</c:v>
                </c:pt>
                <c:pt idx="2">
                  <c:v>23.5</c:v>
                </c:pt>
                <c:pt idx="3">
                  <c:v>24.8</c:v>
                </c:pt>
                <c:pt idx="4">
                  <c:v>24.5</c:v>
                </c:pt>
                <c:pt idx="5">
                  <c:v>24.3</c:v>
                </c:pt>
                <c:pt idx="6">
                  <c:v>24</c:v>
                </c:pt>
                <c:pt idx="7">
                  <c:v>23.7</c:v>
                </c:pt>
                <c:pt idx="8">
                  <c:v>23.4</c:v>
                </c:pt>
                <c:pt idx="9">
                  <c:v>24.9</c:v>
                </c:pt>
                <c:pt idx="10">
                  <c:v>26.4</c:v>
                </c:pt>
                <c:pt idx="11">
                  <c:v>27.9</c:v>
                </c:pt>
                <c:pt idx="12">
                  <c:v>29.6</c:v>
                </c:pt>
                <c:pt idx="13">
                  <c:v>31.4</c:v>
                </c:pt>
                <c:pt idx="14">
                  <c:v>33.4</c:v>
                </c:pt>
                <c:pt idx="15">
                  <c:v>35.5</c:v>
                </c:pt>
                <c:pt idx="16">
                  <c:v>37.7</c:v>
                </c:pt>
                <c:pt idx="17">
                  <c:v>40.1</c:v>
                </c:pt>
                <c:pt idx="18">
                  <c:v>42.6</c:v>
                </c:pt>
                <c:pt idx="19">
                  <c:v>45.3</c:v>
                </c:pt>
                <c:pt idx="20">
                  <c:v>48.1</c:v>
                </c:pt>
                <c:pt idx="21">
                  <c:v>51.1</c:v>
                </c:pt>
                <c:pt idx="22">
                  <c:v>54.4</c:v>
                </c:pt>
                <c:pt idx="23">
                  <c:v>57.8</c:v>
                </c:pt>
                <c:pt idx="24">
                  <c:v>61.4</c:v>
                </c:pt>
                <c:pt idx="25">
                  <c:v>74.3</c:v>
                </c:pt>
                <c:pt idx="26">
                  <c:v>90</c:v>
                </c:pt>
                <c:pt idx="27">
                  <c:v>109</c:v>
                </c:pt>
                <c:pt idx="28">
                  <c:v>108.6</c:v>
                </c:pt>
                <c:pt idx="29">
                  <c:v>87.4</c:v>
                </c:pt>
                <c:pt idx="30">
                  <c:v>117.6</c:v>
                </c:pt>
                <c:pt idx="31">
                  <c:v>150.6</c:v>
                </c:pt>
                <c:pt idx="32">
                  <c:v>223.4</c:v>
                </c:pt>
                <c:pt idx="33">
                  <c:v>297.4</c:v>
                </c:pt>
                <c:pt idx="34">
                  <c:v>266.1</c:v>
                </c:pt>
                <c:pt idx="35">
                  <c:v>365.7</c:v>
                </c:pt>
                <c:pt idx="36">
                  <c:v>210.6</c:v>
                </c:pt>
                <c:pt idx="37">
                  <c:v>186.8</c:v>
                </c:pt>
                <c:pt idx="38">
                  <c:v>228.8</c:v>
                </c:pt>
                <c:pt idx="39">
                  <c:v>265.7</c:v>
                </c:pt>
                <c:pt idx="40">
                  <c:v>318.4</c:v>
                </c:pt>
                <c:pt idx="41">
                  <c:v>328.2</c:v>
                </c:pt>
                <c:pt idx="42">
                  <c:v>330.9</c:v>
                </c:pt>
                <c:pt idx="43">
                  <c:v>206.7</c:v>
                </c:pt>
                <c:pt idx="44">
                  <c:v>177.6</c:v>
                </c:pt>
                <c:pt idx="45">
                  <c:v>213.1</c:v>
                </c:pt>
                <c:pt idx="46">
                  <c:v>242.4</c:v>
                </c:pt>
                <c:pt idx="47">
                  <c:v>371.7</c:v>
                </c:pt>
                <c:pt idx="48">
                  <c:v>318.5</c:v>
                </c:pt>
                <c:pt idx="49">
                  <c:v>326.6</c:v>
                </c:pt>
                <c:pt idx="50">
                  <c:v>318.8</c:v>
                </c:pt>
                <c:pt idx="51">
                  <c:v>271.6</c:v>
                </c:pt>
                <c:pt idx="52">
                  <c:v>302.1</c:v>
                </c:pt>
                <c:pt idx="53">
                  <c:v>293.3</c:v>
                </c:pt>
                <c:pt idx="54">
                  <c:v>306.9</c:v>
                </c:pt>
                <c:pt idx="55">
                  <c:v>351.1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1000" b="0" i="0" u="none" strike="noStrike">
                <a:solidFill>
                  <a:srgbClr val="494949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-1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494949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plotVisOnly val="1"/>
    <c:dispBlanksAs val="span"/>
  </c:chart>
  <c:spPr>
    <a:solidFill>
      <a:srgbClr val="E9E9E9"/>
    </a:solidFill>
    <a:ln>
      <a:noFill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88CC">
                <a:alpha val="25000"/>
              </a:srgbClr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99FFCC">
                <a:alpha val="25000"/>
              </a:srgbClr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300000"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D1E1F1"/>
        </a:solidFill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88CC">
                <a:alpha val="50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99FFCC">
                <a:alpha val="50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K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C8833">
                <a:alpha val="75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CCFF69">
                <a:alpha val="75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F00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F2AF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7AB8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4472C4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672C7E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A9A9A9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General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General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General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General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Red</c:v>
                </c:pt>
                <c:pt idx="1">
                  <c:v>Yellow</c:v>
                </c:pt>
                <c:pt idx="2">
                  <c:v>Green</c:v>
                </c:pt>
                <c:pt idx="3">
                  <c:v>Complete</c:v>
                </c:pt>
                <c:pt idx="4">
                  <c:v>Cancelled</c:v>
                </c:pt>
                <c:pt idx="5">
                  <c:v>Unknown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25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txPr>
        <a:bodyPr/>
        <a:lstStyle/>
        <a:p>
          <a:pPr>
            <a:defRPr>
              <a:latin typeface="Courier New"/>
              <a:cs typeface="Courier New"/>
            </a:defRPr>
          </a:pPr>
          <a:endParaRPr lang="en-US"/>
        </a:p>
      </c:txPr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33CF22"/>
                </a:solidFill>
                <a:latin typeface="Helvetica Neue"/>
              </a:defRPr>
            </a:pPr>
            <a:r>
              <a:rPr sz="1600" b="0" i="0" u="none" strike="noStrike">
                <a:solidFill>
                  <a:srgbClr val="33CF22"/>
                </a:solidFill>
                <a:latin typeface="Helvetica Neue"/>
              </a:rPr>
              <a:t>Sales by Region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5000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1400</c:v>
                </c:pt>
                <c:pt idx="1">
                  <c:v>2000</c:v>
                </c:pt>
                <c:pt idx="2">
                  <c:v>3000</c:v>
                </c:pt>
                <c:pt idx="3">
                  <c:v>3800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plotVisOnly val="1"/>
    <c:dispBlanksAs val="span"/>
  </c:chart>
  <c:spPr>
    <a:solidFill>
      <a:schemeClr val="bg2"/>
    </a:solidFill>
    <a:ln w="25400" cap="flat">
      <a:solidFill>
        <a:schemeClr val="accent3"/>
      </a:solidFill>
    </a:ln>
    <a:effectLst/>
  </c:sp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6B4E4"/>
              </a:solidFill>
              <a:ln w="12700" cap="flat">
                <a:solidFill>
                  <a:srgbClr val="404040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126CB0"/>
              </a:solidFill>
              <a:ln w="12700" cap="flat">
                <a:solidFill>
                  <a:srgbClr val="404040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672C7E"/>
              </a:solidFill>
              <a:ln w="12700" cap="flat">
                <a:solidFill>
                  <a:srgbClr val="404040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E92A31"/>
              </a:solidFill>
              <a:ln w="12700" cap="flat">
                <a:solidFill>
                  <a:srgbClr val="404040"/>
                </a:solidFill>
                <a:prstDash val="solid"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F06826"/>
              </a:solidFill>
              <a:ln w="12700" cap="flat">
                <a:solidFill>
                  <a:srgbClr val="404040"/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E9AF1F"/>
              </a:solidFill>
              <a:ln w="12700" cap="flat">
                <a:solidFill>
                  <a:srgbClr val="404040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2F9FC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2F9FC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2F9FC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2F9FC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2F9FC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2F9FC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Red</c:v>
                </c:pt>
                <c:pt idx="1">
                  <c:v>Yellow</c:v>
                </c:pt>
                <c:pt idx="2">
                  <c:v>Green</c:v>
                </c:pt>
                <c:pt idx="3">
                  <c:v>Complete</c:v>
                </c:pt>
                <c:pt idx="4">
                  <c:v>Cancelled</c:v>
                </c:pt>
                <c:pt idx="5">
                  <c:v>Unknown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25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 algn="r"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Title Position {0,0}</a:t>
            </a:r>
          </a:p>
        </c:rich>
      </c:tx>
      <c:layout>
        <c:manualLayout>
          <c:xMode val="edge"/>
          <c:yMode val="edge"/>
          <c:x val="0.015593780000000002"/>
          <c:y val="0.007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by 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6B4E4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126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672C7E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E92A31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F06826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E9AF1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6"/>
            <c:bubble3D val="0"/>
            <c:spPr>
              <a:solidFill>
                <a:srgbClr val="51B747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txPr>
        <a:bodyPr/>
        <a:lstStyle/>
        <a:p>
          <a:pPr>
            <a:defRPr sz="1400">      </a:defRPr>
          </a:pPr>
          <a:endParaRPr lang="en-US"/>
        </a:p>
      </c:txPr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by 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3F5C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0077B6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084C61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177E89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3066BE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00A9B5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6"/>
            <c:bubble3D val="0"/>
            <c:spPr>
              <a:solidFill>
                <a:srgbClr val="58508D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by 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6B4E4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126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672C7E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E92A31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F06826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E9AF1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6"/>
            <c:bubble3D val="0"/>
            <c:spPr>
              <a:solidFill>
                <a:srgbClr val="51B747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1F1F1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Title &amp; Legend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by 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DA5D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FAA43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60BD68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17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B2912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B276B2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6"/>
            <c:bubble3D val="0"/>
            <c:spPr>
              <a:solidFill>
                <a:srgbClr val="DECF3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firstSliceAng val="9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F00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F2AF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7AB8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4472C4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672C7E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A9A9A9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Red</c:v>
                </c:pt>
                <c:pt idx="1">
                  <c:v>Yellow</c:v>
                </c:pt>
                <c:pt idx="2">
                  <c:v>Green</c:v>
                </c:pt>
                <c:pt idx="3">
                  <c:v>Complete</c:v>
                </c:pt>
                <c:pt idx="4">
                  <c:v>Cancelled</c:v>
                </c:pt>
                <c:pt idx="5">
                  <c:v>Unknown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25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by 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innerShdw sx="100000" sy="100000" kx="0" ky="0" algn="bl" blurRad="254000" rotWithShape="1" dist="254000" dir="5400000">
                <a:srgbClr val="000000">
                  <a:alpha val="35000"/>
                </a:srgbClr>
              </a:innerShdw>
            </a:effectLst>
          </c:spPr>
          <c:dPt>
            <c:idx val="0"/>
            <c:bubble3D val="0"/>
            <c:spPr>
              <a:solidFill>
                <a:srgbClr val="FF595E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innerShdw sx="100000" sy="100000" kx="0" ky="0" algn="bl" blurRad="254000" rotWithShape="1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1"/>
            <c:bubble3D val="0"/>
            <c:spPr>
              <a:solidFill>
                <a:srgbClr val="F3894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innerShdw sx="100000" sy="100000" kx="0" ky="0" algn="bl" blurRad="254000" rotWithShape="1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2"/>
            <c:bubble3D val="0"/>
            <c:spPr>
              <a:solidFill>
                <a:srgbClr val="FFCA3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innerShdw sx="100000" sy="100000" kx="0" ky="0" algn="bl" blurRad="254000" rotWithShape="1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3"/>
            <c:bubble3D val="0"/>
            <c:spPr>
              <a:solidFill>
                <a:srgbClr val="8AC926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innerShdw sx="100000" sy="100000" kx="0" ky="0" algn="bl" blurRad="254000" rotWithShape="1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4"/>
            <c:bubble3D val="0"/>
            <c:spPr>
              <a:solidFill>
                <a:srgbClr val="1982C4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innerShdw sx="100000" sy="100000" kx="0" ky="0" algn="bl" blurRad="254000" rotWithShape="1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5"/>
            <c:bubble3D val="0"/>
            <c:spPr>
              <a:solidFill>
                <a:srgbClr val="5FBDE1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innerShdw sx="100000" sy="100000" kx="0" ky="0" algn="bl" blurRad="254000" rotWithShape="1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6"/>
            <c:bubble3D val="0"/>
            <c:spPr>
              <a:solidFill>
                <a:srgbClr val="6A4C93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innerShdw sx="100000" sy="100000" kx="0" ky="0" algn="bl" blurRad="254000" rotWithShape="1" dist="254000" dir="5400000">
                  <a:srgbClr val="000000">
                    <a:alpha val="35000"/>
                  </a:srgbClr>
                </a:inn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1200">
              <a:solidFill>
                <a:srgbClr val="F1F1F1"/>
              </a:solidFill>
            </a:defRPr>
          </a:pPr>
          <a:endParaRPr lang="en-US"/>
        </a:p>
      </c:txPr>
    </c:legend>
    <c:plotVisOnly val="1"/>
    <c:dispBlanksAs val="span"/>
  </c:chart>
  <c:spPr>
    <a:solidFill>
      <a:srgbClr val="404040"/>
    </a:solidFill>
    <a:ln>
      <a:noFill/>
    </a:ln>
    <a:effectLst/>
  </c:sp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Jan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6b-02f1-178a-782cdd366f3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Feb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6b-02f1-178a-782cdd366f3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Mar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6b-02f1-178a-782cdd366f3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Apr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6b-02f1-178a-782cdd366f3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May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6b-02f1-178a-782cdd366f3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Jun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86b-02f1-178a-782cdd366f33}"/>
                </c:ext>
              </c:extLst>
            </c:dLbl>
          </c:dLbls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80</c:v>
                </c:pt>
                <c:pt idx="2">
                  <c:v>70</c:v>
                </c:pt>
                <c:pt idx="3">
                  <c:v>85</c:v>
                </c:pt>
                <c:pt idx="4">
                  <c:v>75</c:v>
                </c:pt>
                <c:pt idx="5">
                  <c:v>92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Jan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4d-1207-8130-66fc4537fcc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Feb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4d-1207-8130-66fc4537fcc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Mar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4d-1207-8130-66fc4537fcc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Apr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4d-1207-8130-66fc4537fcc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May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4d-1207-8130-66fc4537fcc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Jun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4d-1207-8130-66fc4537fccc}"/>
                </c:ext>
              </c:extLst>
            </c:dLbl>
          </c:dLbls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21</c:v>
                </c:pt>
                <c:pt idx="1">
                  <c:v>32</c:v>
                </c:pt>
                <c:pt idx="2">
                  <c:v>40</c:v>
                </c:pt>
                <c:pt idx="3">
                  <c:v>49</c:v>
                </c:pt>
                <c:pt idx="4">
                  <c:v>31</c:v>
                </c:pt>
                <c:pt idx="5">
                  <c:v>29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b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Last 6 Months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Renters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FF0000">
                <a:alpha val="25000"/>
              </a:srgbClr>
            </a:solidFill>
            <a:ln w="101600" cap="flat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F2AF00">
                <a:alpha val="25000"/>
              </a:srgbClr>
            </a:solidFill>
            <a:ln w="101600" cap="flat">
              <a:solidFill>
                <a:srgbClr val="F2AF00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F2AF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7AB800">
                <a:alpha val="25000"/>
              </a:srgbClr>
            </a:solidFill>
            <a:ln w="101600" cap="flat">
              <a:solidFill>
                <a:srgbClr val="7AB800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7AB8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smooth val="1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solidFill>
          <a:srgbClr val="F1F1F1"/>
        </a:solidFill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Red 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c8-60c3-2a82-95c9001c796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Red 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c8-60c3-2a82-95c9001c796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Red 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c8-60c3-2a82-95c9001c796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Red 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c8-60c3-2a82-95c9001c796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Red 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c8-60c3-2a82-95c9001c796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Red 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7c8-60c3-2a82-95c9001c7968}"/>
                </c:ext>
              </c:extLst>
            </c:dLbl>
          </c:dLbls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23</c:v>
                </c:pt>
                <c:pt idx="2">
                  <c:v>31</c:v>
                </c:pt>
                <c:pt idx="3">
                  <c:v>45</c:v>
                </c:pt>
                <c:pt idx="4">
                  <c:v>47</c:v>
                </c:pt>
                <c:pt idx="5">
                  <c:v>35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0088CC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0088CC"/>
              </a:solidFill>
              <a:ln w="9525" cap="flat">
                <a:solidFill>
                  <a:srgbClr val="0088CC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Blue 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c2-7ee1-8a68-24b207674bc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Blue 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c2-7ee1-8a68-24b207674bc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Blue 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c2-7ee1-8a68-24b207674bc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Blue 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c2-7ee1-8a68-24b207674bc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Blue 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c2-7ee1-8a68-24b207674bc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Blue 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9c2-7ee1-8a68-24b207674bcd}"/>
                </c:ext>
              </c:extLst>
            </c:dLbl>
          </c:dLbls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21</c:v>
                </c:pt>
                <c:pt idx="1">
                  <c:v>38</c:v>
                </c:pt>
                <c:pt idx="2">
                  <c:v>47</c:v>
                </c:pt>
                <c:pt idx="3">
                  <c:v>59</c:v>
                </c:pt>
                <c:pt idx="4">
                  <c:v>51</c:v>
                </c:pt>
                <c:pt idx="5">
                  <c:v>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solidFill>
          <a:srgbClr val="F2F9FC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4472C4"/>
                </a:solidFill>
                <a:latin typeface="Arial"/>
              </a:defRPr>
            </a:pPr>
            <a:r>
              <a:rPr sz="1800" b="0" i="0" u="none" strike="noStrike">
                <a:solidFill>
                  <a:srgbClr val="4472C4"/>
                </a:solidFill>
                <a:latin typeface="Arial"/>
              </a:rPr>
              <a:t>Device Prices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rgbClr val="4472C4">
                <a:alpha val="50000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Arial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rgbClr val="ED7D31">
                <a:alpha val="50000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Arial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5000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FFC000">
                <a:alpha val="50000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Arial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Phones</c:v>
                  </c:pt>
                  <c:pt idx="1">
                    <c:v>Laptops</c:v>
                  </c:pt>
                  <c:pt idx="2">
                    <c:v>Tablets</c:v>
                  </c:pt>
                  <c:pt idx="3">
                    <c:v>Desktops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1400</c:v>
                </c:pt>
                <c:pt idx="1">
                  <c:v>2000</c:v>
                </c:pt>
                <c:pt idx="2">
                  <c:v>3000</c:v>
                </c:pt>
                <c:pt idx="3">
                  <c:v>3800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FFFFFF"/>
                  </a:solidFill>
                  <a:latin typeface="Arial"/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25"/>
        <c:overlap val="0"/>
        <c:axId val="2094734554"/>
        <c:axId val="2094734552"/>
        <c:axId val="2094734556"/>
      </c:barChart>
      <c:catAx>
        <c:axId val="2094734554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4472C4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5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4472C4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404040"/>
        </a:solidFill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9BBB59"/>
            </a:solidFill>
            <a:ln w="25400" cap="flat">
              <a:solidFill>
                <a:srgbClr val="9BBB59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4472C4">
                <a:alpha val="40000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9</c:v>
                </c:pt>
                <c:pt idx="2">
                  <c:v>7.5</c:v>
                </c:pt>
                <c:pt idx="3">
                  <c:v>2.5</c:v>
                </c:pt>
                <c:pt idx="4">
                  <c:v>7.5</c:v>
                </c:pt>
                <c:pt idx="5">
                  <c:v>3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ED7D31">
                <a:alpha val="40000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7</c:v>
                </c:pt>
                <c:pt idx="4">
                  <c:v>2</c:v>
                </c:pt>
                <c:pt idx="5">
                  <c:v>9</c:v>
                </c:pt>
              </c:numCache>
            </c:numRef>
          </c:yVal>
          <c:bubbleSize>
            <c:numRef>
              <c:f>Sheet1!$E$2:$E$7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9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</c:numCache>
            </c:numRef>
          </c:bubbleSize>
          <c:bubble3D val="0"/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363636"/>
                  </a:solidFill>
                  <a:latin typeface="Arial"/>
                </a:defRPr>
              </a:pPr>
            </a:p>
          </c:txPr>
          <c:dLblPos val="r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>
              <c15:showLeaderLines val="1"/>
            </c:ext>
          </c:extLst>
        </c:dLbls>
        <c:axId val="2094734554"/>
        <c:axId val="2094734552"/>
      </c:bubbleChart>
      <c:val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FF0000">
                <a:alpha val="25000"/>
              </a:srgbClr>
            </a:solidFill>
            <a:ln w="101600" cap="flat">
              <a:solidFill>
                <a:srgbClr val="FF0000"/>
              </a:solidFill>
              <a:prstDash val="solid"/>
              <a:round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F2AF00">
                <a:alpha val="25000"/>
              </a:srgbClr>
            </a:solidFill>
            <a:ln w="101600" cap="flat">
              <a:solidFill>
                <a:srgbClr val="F2AF00"/>
              </a:solidFill>
              <a:prstDash val="solid"/>
              <a:round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bubbleSize>
            <c:numRef>
              <c:f>Sheet1!$E$2:$E$7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7AB800">
                <a:alpha val="25000"/>
              </a:srgbClr>
            </a:solidFill>
            <a:ln w="101600" cap="flat">
              <a:solidFill>
                <a:srgbClr val="7AB800"/>
              </a:solidFill>
              <a:prstDash val="solid"/>
              <a:round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21</c:v>
                </c:pt>
                <c:pt idx="1">
                  <c:v>25</c:v>
                </c:pt>
                <c:pt idx="2">
                  <c:v>32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bubbleSize>
            <c:numRef>
              <c:f>Sheet1!$G$2:$G$7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</c:numCache>
            </c:numRef>
          </c:bubbleSize>
          <c:bubble3D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LeaderLines val="0"/>
            </c:ext>
          </c:extLst>
        </c:dLbls>
        <c:axId val="2094734554"/>
        <c:axId val="2094734552"/>
      </c:bubbleChart>
      <c:val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E1E1E1"/>
              </a:solidFill>
              <a:prstDash val="solid"/>
              <a:round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9</c:v>
                </c:pt>
                <c:pt idx="2">
                  <c:v>7.5</c:v>
                </c:pt>
                <c:pt idx="3">
                  <c:v>2.5</c:v>
                </c:pt>
                <c:pt idx="4">
                  <c:v>7.5</c:v>
                </c:pt>
                <c:pt idx="5">
                  <c:v>3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E1E1E1"/>
              </a:solidFill>
              <a:prstDash val="solid"/>
              <a:round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7</c:v>
                </c:pt>
                <c:pt idx="4">
                  <c:v>2</c:v>
                </c:pt>
                <c:pt idx="5">
                  <c:v>9</c:v>
                </c:pt>
              </c:numCache>
            </c:numRef>
          </c:yVal>
          <c:bubbleSize>
            <c:numRef>
              <c:f>Sheet1!$E$2:$E$7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9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</c:numCache>
            </c:numRef>
          </c:bubbleSize>
          <c:bubble3D val="0"/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E1E1E1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LeaderLines val="0"/>
            </c:ext>
          </c:extLst>
        </c:dLbls>
        <c:axId val="2094734554"/>
        <c:axId val="2094734552"/>
      </c:bubbleChart>
      <c:valAx>
        <c:axId val="2094734554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axMin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F1F1F1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202020"/>
        </a:solidFill>
        <a:ln>
          <a:noFill/>
        </a:ln>
        <a:effectLst/>
      </c:spPr>
    </c:plotArea>
    <c:plotVisOnly val="1"/>
    <c:dispBlanksAs val="span"/>
  </c:chart>
  <c:spPr>
    <a:solidFill>
      <a:srgbClr val="404040"/>
    </a:solidFill>
    <a:ln>
      <a:noFill/>
    </a:ln>
    <a:effectLst/>
  </c:sp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bubbleSize>
          <c:bubble3D val="1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F2AF00"/>
            </a:solidFill>
            <a:ln>
              <a:noFill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bubbleSize>
            <c:numRef>
              <c:f>Sheet1!$E$2:$E$7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</c:numCache>
            </c:numRef>
          </c:bubbleSize>
          <c:bubble3D val="1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7AB800"/>
            </a:solidFill>
            <a:ln>
              <a:noFill/>
            </a:ln>
            <a:effectLst/>
          </c:spP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21</c:v>
                </c:pt>
                <c:pt idx="1">
                  <c:v>25</c:v>
                </c:pt>
                <c:pt idx="2">
                  <c:v>32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bubbleSize>
            <c:numRef>
              <c:f>Sheet1!$G$2:$G$7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</c:numCache>
            </c:numRef>
          </c:bubbleSize>
          <c:bubble3D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LeaderLines val="0"/>
            </c:ext>
          </c:extLst>
        </c:dLbls>
        <c:axId val="2094734554"/>
        <c:axId val="2094734552"/>
      </c:bubbleChart>
      <c:val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7F7F7F"/>
                </a:solidFill>
                <a:latin typeface="Segoe UI"/>
              </a:defRPr>
            </a:pPr>
            <a:r>
              <a:rPr sz="1200" b="0" i="0" u="none" strike="noStrike">
                <a:solidFill>
                  <a:srgbClr val="7F7F7F"/>
                </a:solidFill>
                <a:latin typeface="Segoe UI"/>
              </a:rPr>
              <a:t>radarStyle: 'standard'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marker>
            <c:symbol val="non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9F9F9"/>
    </a:solidFill>
    <a:ln>
      <a:noFill/>
    </a:ln>
    <a:effectLst/>
  </c:sp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7F7F7F"/>
                </a:solidFill>
                <a:latin typeface="Segoe UI"/>
              </a:defRPr>
            </a:pPr>
            <a:r>
              <a:rPr sz="1200" b="0" i="0" u="none" strike="noStrike">
                <a:solidFill>
                  <a:srgbClr val="7F7F7F"/>
                </a:solidFill>
                <a:latin typeface="Segoe UI"/>
              </a:rPr>
              <a:t>radarStyle: 'marker'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9F9F9"/>
    </a:solidFill>
    <a:ln>
      <a:noFill/>
    </a:ln>
    <a:effectLst/>
  </c:sp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7F7F7F"/>
                </a:solidFill>
                <a:latin typeface="Segoe UI"/>
              </a:defRPr>
            </a:pPr>
            <a:r>
              <a:rPr sz="1200" b="0" i="0" u="none" strike="noStrike">
                <a:solidFill>
                  <a:srgbClr val="7F7F7F"/>
                </a:solidFill>
                <a:latin typeface="Segoe UI"/>
              </a:rPr>
              <a:t>radarStyle: 'filled'</a:t>
            </a:r>
          </a:p>
        </c:rich>
      </c:tx>
      <c:layout/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9F9F9"/>
    </a:solidFill>
    <a:ln>
      <a:noFill/>
    </a:ln>
    <a:effectLst/>
  </c:sp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7F7F7F"/>
                </a:solidFill>
                <a:latin typeface="Helvetica Neue"/>
              </a:defRPr>
            </a:pPr>
            <a:r>
              <a:rPr sz="1200" b="0" i="0" u="none" strike="noStrike">
                <a:solidFill>
                  <a:srgbClr val="7F7F7F"/>
                </a:solidFill>
                <a:latin typeface="Helvetica Neue"/>
              </a:rPr>
              <a:t>Line/Marker Options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 1</c:v>
                </c:pt>
              </c:strCache>
            </c:strRef>
          </c:tx>
          <c:spPr>
            <a:solidFill>
              <a:srgbClr val="FF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c:spPr>
          <c:invertIfNegative val="0"/>
          <c:marker>
            <c:symbol val="diamond"/>
            <c:size val="12"/>
            <c:spPr>
              <a:solidFill>
                <a:srgbClr val="FF0000"/>
              </a:solidFill>
              <a:ln w="25400" cap="flat">
                <a:solidFill>
                  <a:srgbClr val="0088CC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Logic</c:v>
                  </c:pt>
                  <c:pt idx="1">
                    <c:v>Coding</c:v>
                  </c:pt>
                  <c:pt idx="2">
                    <c:v>Results</c:v>
                  </c:pt>
                  <c:pt idx="3">
                    <c:v>Comments</c:v>
                  </c:pt>
                  <c:pt idx="4">
                    <c:v>Runtime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Student 2</c:v>
                </c:pt>
              </c:strCache>
            </c:strRef>
          </c:tx>
          <c:spPr>
            <a:solidFill>
              <a:srgbClr val="F2AF00"/>
            </a:solidFill>
            <a:ln w="38100" cap="flat">
              <a:solidFill>
                <a:srgbClr val="F2AF00"/>
              </a:solidFill>
              <a:prstDash val="solid"/>
              <a:round/>
            </a:ln>
            <a:effectLst/>
          </c:spPr>
          <c:invertIfNegative val="0"/>
          <c:marker>
            <c:symbol val="diamond"/>
            <c:size val="12"/>
            <c:spPr>
              <a:solidFill>
                <a:srgbClr val="F2AF00"/>
              </a:solidFill>
              <a:ln w="25400" cap="flat">
                <a:solidFill>
                  <a:srgbClr val="0088CC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Logic</c:v>
                  </c:pt>
                  <c:pt idx="1">
                    <c:v>Coding</c:v>
                  </c:pt>
                  <c:pt idx="2">
                    <c:v>Results</c:v>
                  </c:pt>
                  <c:pt idx="3">
                    <c:v>Comments</c:v>
                  </c:pt>
                  <c:pt idx="4">
                    <c:v>Runtime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Student 3</c:v>
                </c:pt>
              </c:strCache>
            </c:strRef>
          </c:tx>
          <c:spPr>
            <a:solidFill>
              <a:srgbClr val="7AB800"/>
            </a:solidFill>
            <a:ln w="38100" cap="flat">
              <a:solidFill>
                <a:srgbClr val="7AB800"/>
              </a:solidFill>
              <a:prstDash val="solid"/>
              <a:round/>
            </a:ln>
            <a:effectLst/>
          </c:spPr>
          <c:invertIfNegative val="0"/>
          <c:marker>
            <c:symbol val="diamond"/>
            <c:size val="12"/>
            <c:spPr>
              <a:solidFill>
                <a:srgbClr val="7AB800"/>
              </a:solidFill>
              <a:ln w="25400" cap="flat">
                <a:solidFill>
                  <a:srgbClr val="0088CC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Logic</c:v>
                  </c:pt>
                  <c:pt idx="1">
                    <c:v>Coding</c:v>
                  </c:pt>
                  <c:pt idx="2">
                    <c:v>Results</c:v>
                  </c:pt>
                  <c:pt idx="3">
                    <c:v>Comments</c:v>
                  </c:pt>
                  <c:pt idx="4">
                    <c:v>Runtime</c:v>
                  </c:pt>
                </c:lvl>
              </c:multiLvlStrCache>
            </c:multiLvl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0088CC"/>
                </a:solidFill>
                <a:latin typeface="Courier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25400" cap="flat">
            <a:solidFill>
              <a:srgbClr val="D9D9D9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404040"/>
                </a:solidFill>
                <a:latin typeface="Helvetica Neue"/>
              </a:defRPr>
            </a:pPr>
            <a:r>
              <a:rPr sz="1200" b="0" i="0" u="none" strike="noStrike">
                <a:solidFill>
                  <a:srgbClr val="404040"/>
                </a:solidFill>
                <a:latin typeface="Helvetica Neue"/>
              </a:rPr>
              <a:t>Filled/Axis Options</a:t>
            </a:r>
          </a:p>
        </c:rich>
      </c:tx>
      <c:layout/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 1</c:v>
                </c:pt>
              </c:strCache>
            </c:strRef>
          </c:tx>
          <c:spPr>
            <a:solidFill>
              <a:srgbClr val="FF0000">
                <a:alpha val="25000"/>
              </a:srgbClr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c:spPr>
          <c:invertIfNegative val="0"/>
          <c:marker>
            <c:symbol val="circle"/>
            <c:size val="2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Logic</c:v>
                  </c:pt>
                  <c:pt idx="1">
                    <c:v>Coding</c:v>
                  </c:pt>
                  <c:pt idx="2">
                    <c:v>Results</c:v>
                  </c:pt>
                  <c:pt idx="3">
                    <c:v>Comments</c:v>
                  </c:pt>
                  <c:pt idx="4">
                    <c:v>Runtime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Student 2</c:v>
                </c:pt>
              </c:strCache>
            </c:strRef>
          </c:tx>
          <c:spPr>
            <a:solidFill>
              <a:srgbClr val="F2AF00">
                <a:alpha val="25000"/>
              </a:srgbClr>
            </a:solidFill>
            <a:ln w="12700" cap="flat">
              <a:solidFill>
                <a:srgbClr val="F2AF00"/>
              </a:solidFill>
              <a:prstDash val="solid"/>
              <a:round/>
            </a:ln>
            <a:effectLst/>
          </c:spPr>
          <c:invertIfNegative val="0"/>
          <c:marker>
            <c:symbol val="circle"/>
            <c:size val="2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Logic</c:v>
                  </c:pt>
                  <c:pt idx="1">
                    <c:v>Coding</c:v>
                  </c:pt>
                  <c:pt idx="2">
                    <c:v>Results</c:v>
                  </c:pt>
                  <c:pt idx="3">
                    <c:v>Comments</c:v>
                  </c:pt>
                  <c:pt idx="4">
                    <c:v>Runtime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Student 3</c:v>
                </c:pt>
              </c:strCache>
            </c:strRef>
          </c:tx>
          <c:spPr>
            <a:solidFill>
              <a:srgbClr val="7AB800">
                <a:alpha val="25000"/>
              </a:srgbClr>
            </a:solidFill>
            <a:ln w="12700" cap="flat">
              <a:solidFill>
                <a:srgbClr val="7AB800"/>
              </a:solidFill>
              <a:prstDash val="solid"/>
              <a:round/>
            </a:ln>
            <a:effectLst/>
          </c:spPr>
          <c:invertIfNegative val="0"/>
          <c:marker>
            <c:symbol val="circle"/>
            <c:size val="2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Logic</c:v>
                  </c:pt>
                  <c:pt idx="1">
                    <c:v>Coding</c:v>
                  </c:pt>
                  <c:pt idx="2">
                    <c:v>Results</c:v>
                  </c:pt>
                  <c:pt idx="3">
                    <c:v>Comments</c:v>
                  </c:pt>
                  <c:pt idx="4">
                    <c:v>Runtime</c:v>
                  </c:pt>
                </c:lvl>
              </c:multiLvlStrCache>
            </c:multiLvl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404040"/>
                </a:solidFill>
                <a:latin typeface="Segoe U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Segoe UI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txPr>
        <a:bodyPr/>
        <a:lstStyle/>
        <a:p>
          <a:pPr>
            <a:defRPr>
              <a:solidFill>
                <a:srgbClr val="404040"/>
              </a:solidFill>
            </a:defRPr>
          </a:pPr>
          <a:endParaRPr lang="en-US"/>
        </a:p>
      </c:txPr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100" b="0" i="0" u="none" strike="noStrike">
                <a:solidFill>
                  <a:srgbClr val="A9A9A9"/>
                </a:solidFill>
                <a:latin typeface="Helvetica Neue"/>
              </a:defRPr>
            </a:pPr>
            <a:r>
              <a:rPr sz="1100" b="0" i="0" u="none" strike="noStrike">
                <a:solidFill>
                  <a:srgbClr val="A9A9A9"/>
                </a:solidFill>
                <a:latin typeface="Helvetica Neue"/>
              </a:rPr>
              <a:t>catAxisHidden:true, valGridLine/valAxisLine:dash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472C4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May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August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ED7D3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May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August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cc6699"/>
              </a:solidFill>
              <a:prstDash val="dash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44AA66"/>
            </a:solidFill>
            <a:prstDash val="dash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areaChart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Mechanical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11</c:v>
                </c:pt>
                <c:pt idx="1">
                  <c:v>8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Electrical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19</c:v>
                </c:pt>
                <c:pt idx="4">
                  <c:v>12</c:v>
                </c:pt>
                <c:pt idx="5">
                  <c:v>11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Hydraulic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 Neue Thin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0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Mechanical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11</c:v>
                </c:pt>
                <c:pt idx="1">
                  <c:v>8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Electrical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19</c:v>
                </c:pt>
                <c:pt idx="4">
                  <c:v>12</c:v>
                </c:pt>
                <c:pt idx="5">
                  <c:v>11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Hydraulic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 Neue Thin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0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Mechanical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11</c:v>
                </c:pt>
                <c:pt idx="1">
                  <c:v>8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Electrical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19</c:v>
                </c:pt>
                <c:pt idx="4">
                  <c:v>12</c:v>
                </c:pt>
                <c:pt idx="5">
                  <c:v>11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Hydraulic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0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Mechanical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11</c:v>
                </c:pt>
                <c:pt idx="1">
                  <c:v>8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Electrical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19</c:v>
                </c:pt>
                <c:pt idx="4">
                  <c:v>12</c:v>
                </c:pt>
                <c:pt idx="5">
                  <c:v>11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Hydraulic</c:v>
                </c:pt>
              </c:strCache>
            </c:strRef>
          </c:tx>
          <c:spPr>
            <a:solidFill>
              <a:srgbClr val="9BBB59"/>
            </a:solidFill>
            <a:ln w="25400" cap="flat">
              <a:solidFill>
                <a:srgbClr val="9BBB59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Sheet1!$A$2:$B$12</c:f>
              <c:multiLvlStrCache>
                <c:ptCount val="11"/>
                <c:lvl>
                  <c:pt idx="0">
                    <c:v>Gear</c:v>
                  </c:pt>
                  <c:pt idx="1">
                    <c:v>Bearing</c:v>
                  </c:pt>
                  <c:pt idx="2">
                    <c:v>Motor</c:v>
                  </c:pt>
                  <c:pt idx="3">
                    <c:v>Switch</c:v>
                  </c:pt>
                  <c:pt idx="4">
                    <c:v>Plug</c:v>
                  </c:pt>
                  <c:pt idx="5">
                    <c:v>Cord</c:v>
                  </c:pt>
                  <c:pt idx="6">
                    <c:v>Fuse</c:v>
                  </c:pt>
                  <c:pt idx="7">
                    <c:v>Bulb</c:v>
                  </c:pt>
                  <c:pt idx="8">
                    <c:v>Pump</c:v>
                  </c:pt>
                  <c:pt idx="9">
                    <c:v>Leak</c:v>
                  </c:pt>
                  <c:pt idx="10">
                    <c:v>Seals</c:v>
                  </c:pt>
                </c:lvl>
                <c:lvl>
                  <c:pt idx="0">
                    <c:v>Mechanical</c:v>
                  </c:pt>
                  <c:pt idx="1">
                    <c:v/>
                  </c:pt>
                  <c:pt idx="2">
                    <c:v/>
                  </c:pt>
                  <c:pt idx="3">
                    <c:v>Electrical</c:v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Hydraulic</c:v>
                  </c:pt>
                  <c:pt idx="9">
                    <c:v/>
                  </c:pt>
                  <c:pt idx="10">
                    <c:v/>
                  </c:pt>
                </c:lvl>
              </c:multiLvlStrCache>
            </c:multiLvl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0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Fruits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C0504D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C0504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C0504D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C0504D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effectLst/>
            </c:spPr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effectLst/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effectLst/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  <a:effectLst/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  <a:effectLst/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  <a:effectLst/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  <a:effectLst/>
            </c:spPr>
          </c:dPt>
          <c:dPt>
            <c:idx val="12"/>
            <c:invertIfNegative val="0"/>
            <c:bubble3D val="0"/>
            <c:spPr>
              <a:solidFill>
                <a:srgbClr val="FFC000"/>
              </a:solidFill>
              <a:effectLst/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effectLst/>
            </c:spPr>
          </c:dPt>
          <c:dPt>
            <c:idx val="14"/>
            <c:invertIfNegative val="0"/>
            <c:bubble3D val="0"/>
            <c:spPr>
              <a:solidFill>
                <a:srgbClr val="FFC000"/>
              </a:solidFill>
              <a:effectLst/>
            </c:spPr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effectLst/>
            </c:spPr>
          </c:dPt>
          <c:cat>
            <c:multiLvlStrRef>
              <c:f>Sheet1!$A$2:$C$17</c:f>
              <c:multiLvlStrCache>
                <c:ptCount val="16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Q1</c:v>
                  </c:pt>
                  <c:pt idx="5">
                    <c:v>Q2</c:v>
                  </c:pt>
                  <c:pt idx="6">
                    <c:v>Q3</c:v>
                  </c:pt>
                  <c:pt idx="7">
                    <c:v>Q4</c:v>
                  </c:pt>
                  <c:pt idx="8">
                    <c:v>Q1</c:v>
                  </c:pt>
                  <c:pt idx="9">
                    <c:v>Q2</c:v>
                  </c:pt>
                  <c:pt idx="10">
                    <c:v>Q3</c:v>
                  </c:pt>
                  <c:pt idx="11">
                    <c:v>Q4</c:v>
                  </c:pt>
                  <c:pt idx="12">
                    <c:v>Q1</c:v>
                  </c:pt>
                  <c:pt idx="13">
                    <c:v>Q2</c:v>
                  </c:pt>
                  <c:pt idx="14">
                    <c:v>Q3</c:v>
                  </c:pt>
                  <c:pt idx="15">
                    <c:v>Q4</c:v>
                  </c:pt>
                </c:lvl>
                <c:lvl>
                  <c:pt idx="0">
                    <c:v>Apple</c:v>
                  </c:pt>
                  <c:pt idx="1">
                    <c:v/>
                  </c:pt>
                  <c:pt idx="2">
                    <c:v/>
                  </c:pt>
                  <c:pt idx="3">
                    <c:v/>
                  </c:pt>
                  <c:pt idx="4">
                    <c:v>Banana</c:v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Apple</c:v>
                  </c:pt>
                  <c:pt idx="9">
                    <c:v/>
                  </c:pt>
                  <c:pt idx="10">
                    <c:v/>
                  </c:pt>
                  <c:pt idx="11">
                    <c:v/>
                  </c:pt>
                  <c:pt idx="12">
                    <c:v>Banana</c:v>
                  </c:pt>
                  <c:pt idx="13">
                    <c:v/>
                  </c:pt>
                  <c:pt idx="14">
                    <c:v/>
                  </c:pt>
                  <c:pt idx="15">
                    <c:v/>
                  </c:pt>
                </c:lvl>
                <c:lvl>
                  <c:pt idx="0">
                    <c:v>2014</c:v>
                  </c:pt>
                  <c:pt idx="1">
                    <c:v/>
                  </c:pt>
                  <c:pt idx="2">
                    <c:v/>
                  </c:pt>
                  <c:pt idx="3">
                    <c:v/>
                  </c:pt>
                  <c:pt idx="4">
                    <c:v/>
                  </c:pt>
                  <c:pt idx="5">
                    <c:v/>
                  </c:pt>
                  <c:pt idx="6">
                    <c:v/>
                  </c:pt>
                  <c:pt idx="7">
                    <c:v/>
                  </c:pt>
                  <c:pt idx="8">
                    <c:v>2015</c:v>
                  </c:pt>
                  <c:pt idx="9">
                    <c:v/>
                  </c:pt>
                  <c:pt idx="10">
                    <c:v/>
                  </c:pt>
                  <c:pt idx="11">
                    <c:v/>
                  </c:pt>
                  <c:pt idx="12">
                    <c:v/>
                  </c:pt>
                  <c:pt idx="13">
                    <c:v/>
                  </c:pt>
                  <c:pt idx="14">
                    <c:v/>
                  </c:pt>
                  <c:pt idx="15">
                    <c:v/>
                  </c:pt>
                </c:lvl>
              </c:multiLvlStrCache>
            </c:multiLvl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734</c:v>
                </c:pt>
                <c:pt idx="1">
                  <c:v>465</c:v>
                </c:pt>
                <c:pt idx="2">
                  <c:v>656</c:v>
                </c:pt>
                <c:pt idx="3">
                  <c:v>176</c:v>
                </c:pt>
                <c:pt idx="4">
                  <c:v>434</c:v>
                </c:pt>
                <c:pt idx="5">
                  <c:v>165</c:v>
                </c:pt>
                <c:pt idx="6">
                  <c:v>613</c:v>
                </c:pt>
                <c:pt idx="7">
                  <c:v>359</c:v>
                </c:pt>
                <c:pt idx="8">
                  <c:v>279</c:v>
                </c:pt>
                <c:pt idx="9">
                  <c:v>660</c:v>
                </c:pt>
                <c:pt idx="10">
                  <c:v>307</c:v>
                </c:pt>
                <c:pt idx="11">
                  <c:v>270</c:v>
                </c:pt>
                <c:pt idx="12">
                  <c:v>539</c:v>
                </c:pt>
                <c:pt idx="13">
                  <c:v>142</c:v>
                </c:pt>
                <c:pt idx="14">
                  <c:v>554</c:v>
                </c:pt>
                <c:pt idx="15">
                  <c:v>405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0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000000"/>
                </a:solidFill>
                <a:latin typeface="Calibri Light"/>
              </a:defRPr>
            </a:pPr>
            <a:r>
              <a:rPr sz="1400" b="0" i="0" u="none" strike="noStrike">
                <a:solidFill>
                  <a:srgbClr val="000000"/>
                </a:solidFill>
                <a:latin typeface="Calibri Light"/>
              </a:rPr>
              <a:t>Electric Vehicle Sales and Market Share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rgbClr val="56B4E4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2020</c:v>
                  </c:pt>
                  <c:pt idx="11">
                    <c:v>2021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0.02</c:v>
                </c:pt>
                <c:pt idx="2">
                  <c:v>0.05</c:v>
                </c:pt>
                <c:pt idx="3">
                  <c:v>0.1</c:v>
                </c:pt>
                <c:pt idx="4">
                  <c:v>0.12</c:v>
                </c:pt>
                <c:pt idx="5">
                  <c:v>0.12</c:v>
                </c:pt>
                <c:pt idx="6">
                  <c:v>0.16</c:v>
                </c:pt>
                <c:pt idx="7">
                  <c:v>0.2</c:v>
                </c:pt>
                <c:pt idx="8">
                  <c:v>0.36</c:v>
                </c:pt>
                <c:pt idx="9">
                  <c:v>0.33</c:v>
                </c:pt>
                <c:pt idx="10">
                  <c:v>0.3</c:v>
                </c:pt>
                <c:pt idx="11">
                  <c:v>0.67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126CB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2020</c:v>
                  </c:pt>
                  <c:pt idx="11">
                    <c:v>2021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0.01</c:v>
                </c:pt>
                <c:pt idx="2">
                  <c:v>0.03</c:v>
                </c:pt>
                <c:pt idx="3">
                  <c:v>0.07</c:v>
                </c:pt>
                <c:pt idx="4">
                  <c:v>0.1</c:v>
                </c:pt>
                <c:pt idx="5">
                  <c:v>0.2</c:v>
                </c:pt>
                <c:pt idx="6">
                  <c:v>0.22</c:v>
                </c:pt>
                <c:pt idx="7">
                  <c:v>0.31</c:v>
                </c:pt>
                <c:pt idx="8">
                  <c:v>0.4</c:v>
                </c:pt>
                <c:pt idx="9">
                  <c:v>0.59</c:v>
                </c:pt>
                <c:pt idx="10">
                  <c:v>1.4</c:v>
                </c:pt>
                <c:pt idx="11">
                  <c:v>2.29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rgbClr val="672C7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2020</c:v>
                  </c:pt>
                  <c:pt idx="11">
                    <c:v>2021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0.01</c:v>
                </c:pt>
                <c:pt idx="2">
                  <c:v>0.01</c:v>
                </c:pt>
                <c:pt idx="3">
                  <c:v>0.02</c:v>
                </c:pt>
                <c:pt idx="4">
                  <c:v>0.07</c:v>
                </c:pt>
                <c:pt idx="5">
                  <c:v>0.22</c:v>
                </c:pt>
                <c:pt idx="6">
                  <c:v>0.37</c:v>
                </c:pt>
                <c:pt idx="7">
                  <c:v>0.65</c:v>
                </c:pt>
                <c:pt idx="8">
                  <c:v>1.17</c:v>
                </c:pt>
                <c:pt idx="9">
                  <c:v>1.1</c:v>
                </c:pt>
                <c:pt idx="10">
                  <c:v>1.2</c:v>
                </c:pt>
                <c:pt idx="11">
                  <c:v>3.35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E92A3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2020</c:v>
                  </c:pt>
                  <c:pt idx="11">
                    <c:v>2021</c:v>
                  </c:pt>
                </c:lvl>
              </c:multiLvlStrCache>
            </c:multiLvl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0.04</c:v>
                </c:pt>
                <c:pt idx="5">
                  <c:v>0.04</c:v>
                </c:pt>
                <c:pt idx="6">
                  <c:v>0.05</c:v>
                </c:pt>
                <c:pt idx="7">
                  <c:v>0.11</c:v>
                </c:pt>
                <c:pt idx="8">
                  <c:v>0.19</c:v>
                </c:pt>
                <c:pt idx="9">
                  <c:v>0.16</c:v>
                </c:pt>
                <c:pt idx="10">
                  <c:v>0.17</c:v>
                </c:pt>
                <c:pt idx="11">
                  <c:v>0.29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lineChart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Global Market Share (%)</c:v>
                </c:pt>
              </c:strCache>
            </c:strRef>
          </c:tx>
          <c:spPr>
            <a:solidFill>
              <a:srgbClr val="F38940"/>
            </a:solidFill>
            <a:ln w="25400" cap="flat">
              <a:solidFill>
                <a:srgbClr val="F3894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38940"/>
              </a:solidFill>
              <a:ln w="9525" cap="flat">
                <a:solidFill>
                  <a:srgbClr val="F3894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2020</c:v>
                  </c:pt>
                  <c:pt idx="11">
                    <c:v>2021</c:v>
                  </c:pt>
                </c:lvl>
              </c:multiLvlStrCache>
            </c:multiLvl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0.01</c:v>
                </c:pt>
                <c:pt idx="1">
                  <c:v>0.07</c:v>
                </c:pt>
                <c:pt idx="2">
                  <c:v>0.17</c:v>
                </c:pt>
                <c:pt idx="3">
                  <c:v>0.27</c:v>
                </c:pt>
                <c:pt idx="4">
                  <c:v>0.41</c:v>
                </c:pt>
                <c:pt idx="5">
                  <c:v>0.67</c:v>
                </c:pt>
                <c:pt idx="6">
                  <c:v>0.89</c:v>
                </c:pt>
                <c:pt idx="7">
                  <c:v>1.36</c:v>
                </c:pt>
                <c:pt idx="8">
                  <c:v>2.3</c:v>
                </c:pt>
                <c:pt idx="9">
                  <c:v>2.49</c:v>
                </c:pt>
                <c:pt idx="10">
                  <c:v>4.11</c:v>
                </c:pt>
                <c:pt idx="11">
                  <c:v>8.57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5"/>
        <c:axId val="2094734553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494949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1982C4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1982C4"/>
                    </a:solidFill>
                    <a:latin typeface="Arial"/>
                  </a:rPr>
                  <a:t>Cars Produced (m)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1982C4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valAx>
        <c:axId val="2094734553"/>
        <c:scaling>
          <c:orientation val="minMax"/>
          <c:max val="10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F3894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F38940"/>
                    </a:solidFill>
                    <a:latin typeface="Arial"/>
                  </a:rPr>
                  <a:t>Global Market Share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38940"/>
                </a:solidFill>
                <a:latin typeface="Arial"/>
              </a:defRPr>
            </a:pPr>
            <a:endParaRPr lang="en-US"/>
          </a:p>
        </c:txPr>
        <c:crossAx val="2094734555"/>
        <c:crosses val="max"/>
        <c:crossBetween val="between"/>
      </c:valAx>
      <c:catAx>
        <c:axId val="20947345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494949"/>
                </a:solidFill>
                <a:latin typeface="Arial"/>
              </a:defRPr>
            </a:pPr>
            <a:endParaRPr lang="en-US"/>
          </a:p>
        </c:txPr>
        <c:crossAx val="2094734553"/>
        <c:crosses val="autoZero"/>
        <c:auto val="1"/>
        <c:lblAlgn val="ctr"/>
        <c:noMultiLvlLbl val="1"/>
      </c:cat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00FFF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5"/>
        <c:axId val="2094734553"/>
        <c:axId val="2094734556"/>
      </c:areaChar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100"/>
        <c:axId val="2094734554"/>
        <c:axId val="2094734552"/>
        <c:axId val="2094734556"/>
      </c:barChart>
      <c:lineChart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5"/>
        <c:axId val="2094734553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666666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  <c:majorUnit val="10"/>
      </c:valAx>
      <c:valAx>
        <c:axId val="2094734553"/>
        <c:scaling>
          <c:orientation val="minMax"/>
          <c:max val="100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5"/>
        <c:crosses val="max"/>
        <c:crossBetween val="midCat"/>
        <c:majorUnit val="10"/>
      </c:valAx>
      <c:catAx>
        <c:axId val="20947345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666666"/>
                </a:solidFill>
                <a:latin typeface="Arial"/>
              </a:defRPr>
            </a:pPr>
            <a:endParaRPr lang="en-US"/>
          </a:p>
        </c:txPr>
        <c:crossAx val="2094734553"/>
        <c:crosses val="autoZero"/>
        <c:auto val="1"/>
        <c:lblAlgn val="ctr"/>
        <c:noMultiLvlLbl val="1"/>
      </c:cat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</c:lvl>
              </c:multiLvlStrCache>
            </c:multiLvl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lineChart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</c:lvl>
              </c:multiLvlStrCache>
            </c:multiLvl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55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OT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OT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OT</c:v>
                  </c:pt>
                </c:lvl>
              </c:multiLvlStrCache>
            </c:multiLvl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lineChart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0"/>
            <c:spPr>
              <a:solidFill>
                <a:srgbClr val="FFFF00"/>
              </a:solidFill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OT</c:v>
                  </c:pt>
                </c:lvl>
              </c:multiLvlStrCache>
            </c:multiLvl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5"/>
        <c:axId val="2094734553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"/>
      </c:valAx>
      <c:valAx>
        <c:axId val="2094734553"/>
        <c:scaling>
          <c:orientation val="minMax"/>
          <c:max val="10"/>
          <c:min val="1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5"/>
        <c:crosses val="max"/>
        <c:crossBetween val="between"/>
        <c:majorUnit val="1"/>
      </c:valAx>
      <c:catAx>
        <c:axId val="20947345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2094734553"/>
        <c:crosses val="autoZero"/>
        <c:auto val="1"/>
        <c:lblAlgn val="ctr"/>
        <c:noMultiLvlLbl val="1"/>
      </c:cat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OT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OT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OT</c:v>
                  </c:pt>
                </c:lvl>
              </c:multiLvlStrCache>
            </c:multiLvl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barChart>
        <c:barDir val="bar"/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0077B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5FC4E3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DE4216"/>
              </a:solidFill>
              <a:effectLst/>
            </c:spPr>
          </c:dPt>
          <c:cat>
            <c:multiLvlStrRef>
              <c:f>Sheet1!$A$2:$A$6</c:f>
              <c:multiLvlStrCache>
                <c:ptCount val="5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OT</c:v>
                  </c:pt>
                </c:lvl>
              </c:multiLvlStrCache>
            </c:multiLvl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0"/>
        <c:axId val="2094734555"/>
        <c:axId val="2094734553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"/>
      </c:valAx>
      <c:valAx>
        <c:axId val="2094734553"/>
        <c:scaling>
          <c:orientation val="minMax"/>
          <c:max val="10"/>
          <c:min val="1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5"/>
        <c:crosses val="max"/>
        <c:crossBetween val="between"/>
        <c:majorUnit val="1"/>
      </c:valAx>
      <c:catAx>
        <c:axId val="20947345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2094734553"/>
        <c:crosses val="autoZero"/>
        <c:auto val="1"/>
        <c:lblAlgn val="ctr"/>
        <c:noMultiLvlLbl val="1"/>
      </c:catAx>
      <c:spPr>
        <a:noFill/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696969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May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August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696969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May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August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</c:ser>
        <c:dLbls>
          <c:numFmt formatCode="#.0" sourceLinked="0"/>
          <c:txPr>
            <a:bodyPr/>
            <a:lstStyle/>
            <a:p>
              <a:pPr>
                <a:defRPr b="0" i="0" strike="noStrike" sz="1100" u="none">
                  <a:solidFill>
                    <a:srgbClr val="696969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E1F1FF"/>
        </a:solidFill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Large blue shadow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C0504D"/>
            </a:solidFill>
            <a:effectLst>
              <a:outerShdw sx="100000" sy="100000" kx="0" ky="0" algn="bl" blurRad="127000" rotWithShape="1" dist="63500" dir="2700000">
                <a:srgbClr val="0059B1">
                  <a:alpha val="10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Apartment</c:v>
                  </c:pt>
                  <c:pt idx="1">
                    <c:v>Townhome</c:v>
                  </c:pt>
                  <c:pt idx="2">
                    <c:v>Duplex</c:v>
                  </c:pt>
                  <c:pt idx="3">
                    <c:v>House</c:v>
                  </c:pt>
                  <c:pt idx="4">
                    <c:v>Big House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FFFFFF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Rotated cyan shadow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sx="100000" sy="100000" kx="0" ky="0" algn="bl" blurRad="127000" rotWithShape="1" dist="63500" dir="10800000">
                <a:srgbClr val="00FFFF">
                  <a:alpha val="100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sx="100000" sy="100000" kx="0" ky="0" algn="bl" blurRad="127000" rotWithShape="1" dist="63500" dir="10800000">
                  <a:srgbClr val="00FFFF">
                    <a:alpha val="10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sx="100000" sy="100000" kx="0" ky="0" algn="bl" blurRad="127000" rotWithShape="1" dist="63500" dir="10800000">
                  <a:srgbClr val="00FFFF">
                    <a:alpha val="10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sx="100000" sy="100000" kx="0" ky="0" algn="bl" blurRad="127000" rotWithShape="1" dist="63500" dir="10800000">
                  <a:srgbClr val="00FFFF">
                    <a:alpha val="10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sx="100000" sy="100000" kx="0" ky="0" algn="bl" blurRad="127000" rotWithShape="1" dist="63500" dir="10800000">
                  <a:srgbClr val="00FFFF">
                    <a:alpha val="100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effectLst>
                <a:outerShdw sx="100000" sy="100000" kx="0" ky="0" algn="bl" blurRad="127000" rotWithShape="1" dist="63500" dir="10800000">
                  <a:srgbClr val="00FFFF">
                    <a:alpha val="100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effectLst>
                <a:outerShdw sx="100000" sy="100000" kx="0" ky="0" algn="bl" blurRad="127000" rotWithShape="1" dist="63500" dir="10800000">
                  <a:srgbClr val="00FFFF">
                    <a:alpha val="10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Red</c:v>
                </c:pt>
                <c:pt idx="1">
                  <c:v>Yellow</c:v>
                </c:pt>
                <c:pt idx="2">
                  <c:v>Green</c:v>
                </c:pt>
                <c:pt idx="3">
                  <c:v>Complete</c:v>
                </c:pt>
                <c:pt idx="4">
                  <c:v>Cancelled</c:v>
                </c:pt>
                <c:pt idx="5">
                  <c:v>Unknown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25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No shadow, transparent colors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53</c:v>
                </c:pt>
                <c:pt idx="3">
                  <c:v>10</c:v>
                </c:pt>
                <c:pt idx="4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5DA5DA"/>
            </a:solidFill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Region 4</c:v>
                </c:pt>
              </c:strCache>
            </c:strRef>
          </c:tx>
          <c:spPr>
            <a:noFill/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Region 5</c:v>
                </c:pt>
              </c:strCache>
            </c:strRef>
          </c:tx>
          <c:spPr>
            <a:solidFill>
              <a:srgbClr val="FAA43A"/>
            </a:solidFill>
            <a:effectLst>
              <a:noneShdw sx="100000" sy="100000" kx="0" ky="0" algn="bl" blurRad="38100" rotWithShape="1" dist="23000" dir="5400000">
                <a:srgbClr val="000000">
                  <a:alpha val="35000"/>
                </a:srgbClr>
              </a:none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April</c:v>
                  </c:pt>
                  <c:pt idx="1">
                    <c:v>May</c:v>
                  </c:pt>
                  <c:pt idx="2">
                    <c:v>June</c:v>
                  </c:pt>
                  <c:pt idx="3">
                    <c:v>July</c:v>
                  </c:pt>
                  <c:pt idx="4">
                    <c:v>August</c:v>
                  </c:pt>
                </c:lvl>
              </c:multiLvlStrCache>
            </c:multiLvl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1" i="0" u="none" strike="noStrike">
                <a:solidFill>
                  <a:srgbClr val="000000"/>
                </a:solidFill>
                <a:latin typeface="Times"/>
              </a:defRPr>
            </a:pPr>
            <a:r>
              <a:rPr sz="1800" b="1" i="0" u="none" strike="noStrike">
                <a:solidFill>
                  <a:srgbClr val="000000"/>
                </a:solidFill>
                <a:latin typeface="Times"/>
              </a:rPr>
              <a:t>Red glowing shadow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5DA5DA"/>
            </a:solidFill>
            <a:effectLst>
              <a:outerShdw sx="100000" sy="100000" kx="0" ky="0" algn="bl" blurRad="254000" rotWithShape="1" dist="12700" dir="5400000">
                <a:srgbClr val="A70000">
                  <a:alpha val="10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Apartment</c:v>
                  </c:pt>
                  <c:pt idx="1">
                    <c:v>Townhome</c:v>
                  </c:pt>
                  <c:pt idx="2">
                    <c:v>Duplex</c:v>
                  </c:pt>
                  <c:pt idx="3">
                    <c:v>House</c:v>
                  </c:pt>
                  <c:pt idx="4">
                    <c:v>Big House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FAA43A"/>
            </a:solidFill>
            <a:effectLst>
              <a:outerShdw sx="100000" sy="100000" kx="0" ky="0" algn="bl" blurRad="254000" rotWithShape="1" dist="12700" dir="5400000">
                <a:srgbClr val="A70000">
                  <a:alpha val="10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Apartment</c:v>
                  </c:pt>
                  <c:pt idx="1">
                    <c:v>Townhome</c:v>
                  </c:pt>
                  <c:pt idx="2">
                    <c:v>Duplex</c:v>
                  </c:pt>
                  <c:pt idx="3">
                    <c:v>House</c:v>
                  </c:pt>
                  <c:pt idx="4">
                    <c:v>Big House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33CF22"/>
                </a:solidFill>
                <a:latin typeface="Helvetica Neue"/>
              </a:defRPr>
            </a:pPr>
            <a:r>
              <a:rPr sz="1600" b="0" i="0" u="none" strike="noStrike">
                <a:solidFill>
                  <a:srgbClr val="33CF22"/>
                </a:solidFill>
                <a:latin typeface="Helvetica Neue"/>
              </a:rPr>
              <a:t>Sales by Region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Apartment</c:v>
                  </c:pt>
                  <c:pt idx="1">
                    <c:v>Townhome</c:v>
                  </c:pt>
                  <c:pt idx="2">
                    <c:v>Duplex</c:v>
                  </c:pt>
                  <c:pt idx="3">
                    <c:v>House</c:v>
                  </c:pt>
                  <c:pt idx="4">
                    <c:v>Big House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Apartment</c:v>
                  </c:pt>
                  <c:pt idx="1">
                    <c:v>Townhome</c:v>
                  </c:pt>
                  <c:pt idx="2">
                    <c:v>Duplex</c:v>
                  </c:pt>
                  <c:pt idx="3">
                    <c:v>House</c:v>
                  </c:pt>
                  <c:pt idx="4">
                    <c:v>Big House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-50"/>
        <c:axId val="2094734554"/>
        <c:axId val="2094734552"/>
        <c:axId val="2094734556"/>
      </c:barChart>
      <c:catAx>
        <c:axId val="2094734554"/>
        <c:scaling>
          <c:orientation val="maxMin"/>
        </c:scaling>
        <c:delete val="0"/>
        <c:axPos val="l"/>
        <c:majorGridlines>
          <c:spPr>
            <a:ln w="12700" cap="flat">
              <a:solidFill>
                <a:srgbClr val="cc6699"/>
              </a:solidFill>
              <a:prstDash val="dash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696969"/>
                    </a:solidFill>
                    <a:latin typeface="Arial"/>
                  </a:rPr>
                  <a:t>Housing Type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axMin"/>
        </c:scaling>
        <c:delete val="1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1C1C1"/>
        </a:solidFill>
        <a:ln w="38100" cap="flat">
          <a:solidFill>
            <a:srgbClr val="CF0909"/>
          </a:solidFill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0088CC">
                <a:alpha val="50000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96969"/>
                    </a:solidFill>
                    <a:latin typeface="Arial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Apartment</c:v>
                  </c:pt>
                  <c:pt idx="1">
                    <c:v>Townhome</c:v>
                  </c:pt>
                  <c:pt idx="2">
                    <c:v>Duplex</c:v>
                  </c:pt>
                  <c:pt idx="3">
                    <c:v>House</c:v>
                  </c:pt>
                  <c:pt idx="4">
                    <c:v>Big House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99FFCC">
                <a:alpha val="50000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96969"/>
                    </a:solidFill>
                    <a:latin typeface="Arial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Apartment</c:v>
                  </c:pt>
                  <c:pt idx="1">
                    <c:v>Townhome</c:v>
                  </c:pt>
                  <c:pt idx="2">
                    <c:v>Duplex</c:v>
                  </c:pt>
                  <c:pt idx="3">
                    <c:v>House</c:v>
                  </c:pt>
                  <c:pt idx="4">
                    <c:v>Big House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696969"/>
                  </a:solidFill>
                  <a:latin typeface="Arial"/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25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Housing Type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  <c:tickLblSkip val="1"/>
      </c:catAx>
      <c:valAx>
        <c:axId val="2094734552"/>
        <c:scaling>
          <c:orientation val="minMax"/>
          <c:max val="5000"/>
          <c:min val="1000"/>
        </c:scaling>
        <c:delete val="1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https://gitbrent.github.io/PptxGenJS/docs/api-charts.html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TITLE_SLIDE-image-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4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800" dirty="0"/>
            </a:lvl1pPr>
          </a:lstStyle>
          <a:p>
            <a:pPr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(supports custom placeholder text!)</a:t>
            </a:r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1004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_STARTY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3657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(4.0 inches H)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914400" cy="1371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(1.5 inches H)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chart" Target="/ppt/charts/chart29.xml"/><Relationship Id="rId3" Type="http://schemas.openxmlformats.org/officeDocument/2006/relationships/chart" Target="/ppt/charts/chart30.xml"/><Relationship Id="rId4" Type="http://schemas.openxmlformats.org/officeDocument/2006/relationships/chart" Target="/ppt/charts/chart31.xml"/><Relationship Id="rId5" Type="http://schemas.openxmlformats.org/officeDocument/2006/relationships/chart" Target="/ppt/charts/chart32.xml"/><Relationship Id="rId6" Type="http://schemas.openxmlformats.org/officeDocument/2006/relationships/chart" Target="/ppt/charts/chart33.xml"/><Relationship Id="rId7" Type="http://schemas.openxmlformats.org/officeDocument/2006/relationships/chart" Target="/ppt/charts/chart34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chart" Target="/ppt/charts/chart36.xml"/><Relationship Id="rId3" Type="http://schemas.openxmlformats.org/officeDocument/2006/relationships/chart" Target="/ppt/charts/chart37.xml"/><Relationship Id="rId4" Type="http://schemas.openxmlformats.org/officeDocument/2006/relationships/chart" Target="/ppt/charts/chart38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.xml"/><Relationship Id="rId2" Type="http://schemas.openxmlformats.org/officeDocument/2006/relationships/chart" Target="/ppt/charts/chart40.xml"/><Relationship Id="rId3" Type="http://schemas.openxmlformats.org/officeDocument/2006/relationships/chart" Target="/ppt/charts/chart41.xml"/><Relationship Id="rId4" Type="http://schemas.openxmlformats.org/officeDocument/2006/relationships/chart" Target="/ppt/charts/chart42.xml"/><Relationship Id="rId5" Type="http://schemas.openxmlformats.org/officeDocument/2006/relationships/chart" Target="/ppt/charts/chart43.xml"/><Relationship Id="rId6" Type="http://schemas.openxmlformats.org/officeDocument/2006/relationships/chart" Target="/ppt/charts/chart44.xm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.xml"/><Relationship Id="rId2" Type="http://schemas.openxmlformats.org/officeDocument/2006/relationships/chart" Target="/ppt/charts/chart46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7.xml"/><Relationship Id="rId2" Type="http://schemas.openxmlformats.org/officeDocument/2006/relationships/chart" Target="/ppt/charts/chart48.xml"/><Relationship Id="rId3" Type="http://schemas.openxmlformats.org/officeDocument/2006/relationships/chart" Target="/ppt/charts/chart49.xml"/><Relationship Id="rId4" Type="http://schemas.openxmlformats.org/officeDocument/2006/relationships/chart" Target="/ppt/charts/chart50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1.xml"/><Relationship Id="rId2" Type="http://schemas.openxmlformats.org/officeDocument/2006/relationships/chart" Target="/ppt/charts/chart52.xml"/><Relationship Id="rId3" Type="http://schemas.openxmlformats.org/officeDocument/2006/relationships/chart" Target="/ppt/charts/chart53.xml"/><Relationship Id="rId4" Type="http://schemas.openxmlformats.org/officeDocument/2006/relationships/chart" Target="/ppt/charts/chart5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5.xml"/><Relationship Id="rId2" Type="http://schemas.openxmlformats.org/officeDocument/2006/relationships/chart" Target="/ppt/charts/chart56.xml"/><Relationship Id="rId3" Type="http://schemas.openxmlformats.org/officeDocument/2006/relationships/chart" Target="/ppt/charts/chart57.xml"/><Relationship Id="rId4" Type="http://schemas.openxmlformats.org/officeDocument/2006/relationships/chart" Target="/ppt/charts/chart58.xml"/><Relationship Id="rId5" Type="http://schemas.openxmlformats.org/officeDocument/2006/relationships/chart" Target="/ppt/charts/chart59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0.xml"/><Relationship Id="rId2" Type="http://schemas.openxmlformats.org/officeDocument/2006/relationships/chart" Target="/ppt/charts/chart61.xml"/><Relationship Id="rId3" Type="http://schemas.openxmlformats.org/officeDocument/2006/relationships/chart" Target="/ppt/charts/chart62.xml"/><Relationship Id="rId4" Type="http://schemas.openxmlformats.org/officeDocument/2006/relationships/chart" Target="/ppt/charts/chart63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4" Type="http://schemas.openxmlformats.org/officeDocument/2006/relationships/chart" Target="/ppt/charts/chart5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6.xml"/><Relationship Id="rId2" Type="http://schemas.openxmlformats.org/officeDocument/2006/relationships/chart" Target="/ppt/charts/chart67.xml"/><Relationship Id="rId3" Type="http://schemas.openxmlformats.org/officeDocument/2006/relationships/chart" Target="/ppt/charts/chart68.xml"/><Relationship Id="rId4" Type="http://schemas.openxmlformats.org/officeDocument/2006/relationships/chart" Target="/ppt/charts/chart69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.xml"/><Relationship Id="rId2" Type="http://schemas.openxmlformats.org/officeDocument/2006/relationships/chart" Target="/ppt/charts/chart71.xml"/><Relationship Id="rId3" Type="http://schemas.openxmlformats.org/officeDocument/2006/relationships/chart" Target="/ppt/charts/chart72.xml"/><Relationship Id="rId4" Type="http://schemas.openxmlformats.org/officeDocument/2006/relationships/chart" Target="/ppt/charts/chart73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chart" Target="/ppt/charts/chart7.xml"/><Relationship Id="rId3" Type="http://schemas.openxmlformats.org/officeDocument/2006/relationships/chart" Target="/ppt/charts/chart8.xml"/><Relationship Id="rId4" Type="http://schemas.openxmlformats.org/officeDocument/2006/relationships/chart" Target="/ppt/charts/chart9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chart" Target="/ppt/charts/chart11.xml"/><Relationship Id="rId3" Type="http://schemas.openxmlformats.org/officeDocument/2006/relationships/chart" Target="/ppt/charts/chart12.xml"/><Relationship Id="rId4" Type="http://schemas.openxmlformats.org/officeDocument/2006/relationships/chart" Target="/ppt/charts/chart13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chart" Target="/ppt/charts/chart15.xml"/><Relationship Id="rId3" Type="http://schemas.openxmlformats.org/officeDocument/2006/relationships/chart" Target="/ppt/charts/chart16.xml"/><Relationship Id="rId4" Type="http://schemas.openxmlformats.org/officeDocument/2006/relationships/chart" Target="/ppt/charts/chart17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chart" Target="/ppt/charts/chart19.xml"/><Relationship Id="rId3" Type="http://schemas.openxmlformats.org/officeDocument/2006/relationships/chart" Target="/ppt/charts/chart20.xml"/><Relationship Id="rId4" Type="http://schemas.openxmlformats.org/officeDocument/2006/relationships/chart" Target="/ppt/charts/chart21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chart" Target="/ppt/charts/chart25.xml"/><Relationship Id="rId3" Type="http://schemas.openxmlformats.org/officeDocument/2006/relationships/chart" Target="/ppt/charts/chart26.xml"/><Relationship Id="rId4" Type="http://schemas.openxmlformats.org/officeDocument/2006/relationships/chart" Target="/ppt/charts/chart27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Options: Chart Title, Cat/Val Axis Title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457200"/>
          <a:ext cx="10972800" cy="6172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Line Chart: lineDataSymbol options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274320" y="457200"/>
          <a:ext cx="3886200" cy="2057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160520" y="457200"/>
          <a:ext cx="3886200" cy="2057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8046720" y="457200"/>
          <a:ext cx="3886200" cy="2057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274320" y="2606040"/>
          <a:ext cx="3886200" cy="2057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4" descr=""/>
          <p:cNvGraphicFramePr/>
          <p:nvPr/>
        </p:nvGraphicFramePr>
        <p:xfrm>
          <a:off x="4160520" y="2606040"/>
          <a:ext cx="3886200" cy="2057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5" descr=""/>
          <p:cNvGraphicFramePr/>
          <p:nvPr/>
        </p:nvGraphicFramePr>
        <p:xfrm>
          <a:off x="8046720" y="2606040"/>
          <a:ext cx="3886200" cy="2057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Chart 6" descr=""/>
          <p:cNvGraphicFramePr/>
          <p:nvPr/>
        </p:nvGraphicFramePr>
        <p:xfrm>
          <a:off x="274320" y="4663440"/>
          <a:ext cx="3886200" cy="2057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Area Chart, Stacked Area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Pie Charts: Legends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3657600" cy="29260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270248" y="548640"/>
          <a:ext cx="3657600" cy="29260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8074152" y="548640"/>
          <a:ext cx="3657600" cy="29260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457200" y="3657600"/>
          <a:ext cx="3657600" cy="29260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4" descr=""/>
          <p:cNvGraphicFramePr/>
          <p:nvPr/>
        </p:nvGraphicFramePr>
        <p:xfrm>
          <a:off x="4270248" y="3657600"/>
          <a:ext cx="3657600" cy="29260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5" descr=""/>
          <p:cNvGraphicFramePr/>
          <p:nvPr/>
        </p:nvGraphicFramePr>
        <p:xfrm>
          <a:off x="8074152" y="3657600"/>
          <a:ext cx="3657600" cy="29260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Doughnut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58521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245352" y="548640"/>
          <a:ext cx="5486400" cy="58521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XY Scatter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Bubble Charts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Radar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36576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251960" y="548640"/>
          <a:ext cx="36576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8046720" y="548640"/>
          <a:ext cx="36576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4572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4" descr=""/>
          <p:cNvGraphicFramePr/>
          <p:nvPr/>
        </p:nvGraphicFramePr>
        <p:xfrm>
          <a:off x="6245352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Multi-Level Category Axes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21792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21792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Multi-Level Category Axes (3 Levels)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11247120" cy="5943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Combo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0" y="6547104"/>
            <a:ext cx="12192000" cy="274320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</a:rPr>
              <a:t>(https://www.iea.org/data-and-statistics/charts/global-sales-and-sales-market-share-of-electric-cars-2010-2021)</a:t>
            </a:r>
            <a:endParaRPr lang="en-US" sz="1000" dirty="0"/>
          </a:p>
        </p:txBody>
      </p:sp>
      <p:graphicFrame>
        <p:nvGraphicFramePr>
          <p:cNvPr id="5" name="Chart 0" descr=""/>
          <p:cNvGraphicFramePr/>
          <p:nvPr/>
        </p:nvGraphicFramePr>
        <p:xfrm>
          <a:off x="457200" y="548640"/>
          <a:ext cx="11247120" cy="58293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Bar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bar chart (top L)" descr="this is the alt text content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bar chart (top R)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Combo Chart Options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54864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245352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245352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Misc Options: Shadow, Transparent Colors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Bar Chart Options: Axis, DataLabel, Grid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Bar Chart: Stacked/PercentStacked and DataTable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Multi-Color Bars, `catLabelFormatCode`, `valAxisDisplayUnit`, `valAxisMajorUnit`, `valAxisLabelFormatCode`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3D Bar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47472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Tornado Chart - Grid and Axis Formatting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457200"/>
          <a:ext cx="10972800" cy="6172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Line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0" y="6547104"/>
            <a:ext cx="12192000" cy="274320"/>
          </a:xfrm>
          <a:prstGeom prst="rect">
            <a:avLst/>
          </a:prstGeom>
          <a:noFill/>
          <a:ln/>
        </p:spPr>
        <p:txBody>
          <a:bodyPr wrap="square" lIns="38100" tIns="38100" rIns="38100" bIns="38100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</a:rPr>
              <a:t>(https://data.oecd.org/interest/long-term-interest-rates.htm)</a:t>
            </a:r>
            <a:endParaRPr lang="en-US" sz="1000" dirty="0"/>
          </a:p>
        </p:txBody>
      </p:sp>
      <p:graphicFrame>
        <p:nvGraphicFramePr>
          <p:cNvPr id="5" name="Chart 0" descr=""/>
          <p:cNvGraphicFramePr/>
          <p:nvPr/>
        </p:nvGraphicFramePr>
        <p:xfrm>
          <a:off x="457200" y="548640"/>
          <a:ext cx="11582400" cy="58293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9144000" cy="914400"/>
        </p:xfrm>
        <a:graphic>
          <a:graphicData uri="http://schemas.openxmlformats.org/drawingml/2006/table">
            <a:tbl>
              <a:tblPr/>
              <a:tblGrid>
                <a:gridCol w="8229600"/>
                <a:gridCol w="30449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Chart Examples: Line Smoothing, Line Size, Line Shadow, Symbol Size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F9F9F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572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6400800" y="54864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4572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3" descr=""/>
          <p:cNvGraphicFramePr/>
          <p:nvPr/>
        </p:nvGraphicFramePr>
        <p:xfrm>
          <a:off x="6400800" y="3657600"/>
          <a:ext cx="54864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2023-02-28T23:22:05Z</dcterms:created>
  <dcterms:modified xsi:type="dcterms:W3CDTF">2023-02-28T23:22:05Z</dcterms:modified>
</cp:coreProperties>
</file>