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1" r:id="rId4"/>
    <p:sldId id="258" r:id="rId5"/>
    <p:sldId id="267" r:id="rId6"/>
    <p:sldId id="280" r:id="rId7"/>
    <p:sldId id="319" r:id="rId8"/>
    <p:sldId id="281" r:id="rId9"/>
    <p:sldId id="320" r:id="rId10"/>
    <p:sldId id="323" r:id="rId11"/>
    <p:sldId id="324" r:id="rId12"/>
    <p:sldId id="326" r:id="rId13"/>
    <p:sldId id="329" r:id="rId1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084" autoAdjust="0"/>
  </p:normalViewPr>
  <p:slideViewPr>
    <p:cSldViewPr>
      <p:cViewPr varScale="1">
        <p:scale>
          <a:sx n="67" d="100"/>
          <a:sy n="67" d="100"/>
        </p:scale>
        <p:origin x="116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B60990-A456-4E15-8235-A772450F9E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7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60990-A456-4E15-8235-A772450F9E9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1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60990-A456-4E15-8235-A772450F9E9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7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60990-A456-4E15-8235-A772450F9E9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4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60990-A456-4E15-8235-A772450F9E9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00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60990-A456-4E15-8235-A772450F9E9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27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nb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216000"/>
            <a:ext cx="122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27088" y="2499742"/>
            <a:ext cx="7593012" cy="1296000"/>
          </a:xfrm>
        </p:spPr>
        <p:txBody>
          <a:bodyPr/>
          <a:lstStyle>
            <a:lvl1pPr>
              <a:lnSpc>
                <a:spcPts val="3600"/>
              </a:lnSpc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042534"/>
            <a:ext cx="7593012" cy="385200"/>
          </a:xfrm>
        </p:spPr>
        <p:txBody>
          <a:bodyPr/>
          <a:lstStyle>
            <a:lvl1pPr marL="0" indent="0">
              <a:buFont typeface="Verdana" pitchFamily="34" charset="0"/>
              <a:buNone/>
              <a:defRPr sz="20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27088" y="1218086"/>
            <a:ext cx="7593012" cy="777600"/>
          </a:xfrm>
        </p:spPr>
        <p:txBody>
          <a:bodyPr/>
          <a:lstStyle>
            <a:lvl1pPr>
              <a:lnSpc>
                <a:spcPts val="3000"/>
              </a:lnSpc>
              <a:defRPr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7088" y="2016000"/>
            <a:ext cx="7593012" cy="2563200"/>
          </a:xfrm>
        </p:spPr>
        <p:txBody>
          <a:bodyPr/>
          <a:lstStyle>
            <a:lvl1pPr>
              <a:lnSpc>
                <a:spcPts val="3000"/>
              </a:lnSpc>
              <a:spcBef>
                <a:spcPts val="1680"/>
              </a:spcBef>
              <a:defRPr sz="2600" b="1"/>
            </a:lvl1pPr>
            <a:lvl2pPr marL="1076325" indent="-452438">
              <a:lnSpc>
                <a:spcPts val="2400"/>
              </a:lnSpc>
              <a:spcBef>
                <a:spcPts val="300"/>
              </a:spcBef>
              <a:defRPr sz="2000"/>
            </a:lvl2pPr>
            <a:lvl3pPr marL="1341438" indent="-265113">
              <a:lnSpc>
                <a:spcPts val="2400"/>
              </a:lnSpc>
              <a:spcBef>
                <a:spcPts val="300"/>
              </a:spcBef>
              <a:defRPr sz="2000"/>
            </a:lvl3pPr>
            <a:lvl4pPr marL="1600200" indent="-258763">
              <a:lnSpc>
                <a:spcPts val="2400"/>
              </a:lnSpc>
              <a:spcBef>
                <a:spcPts val="300"/>
              </a:spcBef>
              <a:defRPr sz="2000"/>
            </a:lvl4pPr>
            <a:lvl5pPr marL="1879600" indent="-265113">
              <a:lnSpc>
                <a:spcPts val="2400"/>
              </a:lnSpc>
              <a:spcBef>
                <a:spcPts val="300"/>
              </a:spcBef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8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7088" y="2024063"/>
            <a:ext cx="3719512" cy="2563416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lnSpc>
                <a:spcPts val="2000"/>
              </a:lnSpc>
              <a:spcBef>
                <a:spcPts val="300"/>
              </a:spcBef>
              <a:defRPr sz="1600"/>
            </a:lvl2pPr>
            <a:lvl3pPr>
              <a:lnSpc>
                <a:spcPts val="2000"/>
              </a:lnSpc>
              <a:spcBef>
                <a:spcPts val="300"/>
              </a:spcBef>
              <a:defRPr sz="1600"/>
            </a:lvl3pPr>
            <a:lvl4pPr>
              <a:lnSpc>
                <a:spcPts val="2000"/>
              </a:lnSpc>
              <a:spcBef>
                <a:spcPts val="300"/>
              </a:spcBef>
              <a:defRPr sz="1600"/>
            </a:lvl4pPr>
            <a:lvl5pPr>
              <a:lnSpc>
                <a:spcPts val="2000"/>
              </a:lnSpc>
              <a:spcBef>
                <a:spcPts val="3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9000" y="2024063"/>
            <a:ext cx="3721100" cy="2563416"/>
          </a:xfrm>
        </p:spPr>
        <p:txBody>
          <a:bodyPr/>
          <a:lstStyle>
            <a:lvl1pPr>
              <a:spcBef>
                <a:spcPts val="1200"/>
              </a:spcBef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2000"/>
              </a:lnSpc>
              <a:spcBef>
                <a:spcPts val="300"/>
              </a:spcBef>
              <a:defRPr sz="1600"/>
            </a:lvl2pPr>
            <a:lvl3pPr>
              <a:lnSpc>
                <a:spcPts val="2000"/>
              </a:lnSpc>
              <a:spcBef>
                <a:spcPts val="300"/>
              </a:spcBef>
              <a:defRPr sz="1600"/>
            </a:lvl3pPr>
            <a:lvl4pPr>
              <a:lnSpc>
                <a:spcPts val="2000"/>
              </a:lnSpc>
              <a:spcBef>
                <a:spcPts val="300"/>
              </a:spcBef>
              <a:defRPr sz="1600"/>
            </a:lvl4pPr>
            <a:lvl5pPr>
              <a:lnSpc>
                <a:spcPts val="2000"/>
              </a:lnSpc>
              <a:spcBef>
                <a:spcPts val="3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mit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808080"/>
                </a:solidFill>
              </a:rPr>
              <a:t>| Summer School Zeitungsportal | 12.09.2024</a:t>
            </a:r>
            <a:endParaRPr lang="de-DE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3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27088" y="2024063"/>
            <a:ext cx="7593012" cy="2563416"/>
          </a:xfrm>
        </p:spPr>
        <p:txBody>
          <a:bodyPr/>
          <a:lstStyle>
            <a:lvl1pPr>
              <a:spcBef>
                <a:spcPts val="1680"/>
              </a:spcBef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Ob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7088" y="2024063"/>
            <a:ext cx="3719512" cy="2563416"/>
          </a:xfrm>
        </p:spPr>
        <p:txBody>
          <a:bodyPr/>
          <a:lstStyle>
            <a:lvl1pPr>
              <a:spcBef>
                <a:spcPts val="1200"/>
              </a:spcBef>
              <a:buNone/>
              <a:defRPr sz="20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9000" y="2024063"/>
            <a:ext cx="3721100" cy="2563416"/>
          </a:xfrm>
        </p:spPr>
        <p:txBody>
          <a:bodyPr/>
          <a:lstStyle>
            <a:lvl1pPr>
              <a:spcBef>
                <a:spcPts val="1200"/>
              </a:spcBef>
              <a:buNone/>
              <a:defRPr sz="20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dnb_RGB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12088" y="216000"/>
            <a:ext cx="122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080000"/>
            <a:ext cx="7593012" cy="77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16000"/>
            <a:ext cx="7593012" cy="25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4350" y="4788694"/>
            <a:ext cx="7874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0" r:id="rId9"/>
  </p:sldLayoutIdLst>
  <p:hf sldNum="0"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7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0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lnSpc>
          <a:spcPts val="20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ts val="20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lnSpc>
          <a:spcPts val="20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utsche-Digitale-Bibliothek/ddblabs-summer-school-202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.fuchs@dnb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lab@dnb.de" TargetMode="External"/><Relationship Id="rId4" Type="http://schemas.openxmlformats.org/officeDocument/2006/relationships/hyperlink" Target="mailto:s.nitsche@dnb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b.de/portrae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7338" y="606"/>
            <a:ext cx="215900" cy="5140800"/>
          </a:xfrm>
          <a:prstGeom prst="rect">
            <a:avLst/>
          </a:prstGeom>
          <a:solidFill>
            <a:srgbClr val="0046C4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endParaRPr lang="de-DE" sz="1000" b="1" dirty="0"/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Historische Forschung digital: ein Workshop zum Deutschen Zeitungsportal</a:t>
            </a:r>
          </a:p>
        </p:txBody>
      </p:sp>
      <p:sp>
        <p:nvSpPr>
          <p:cNvPr id="3077" name="Rectangle 11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 smtClean="0"/>
              <a:t>Franzi Fuchs, Stephanie Nitsche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E62E2E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40</a:t>
            </a:r>
            <a:endParaRPr lang="de-DE" sz="1000" b="1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27584" y="2027476"/>
            <a:ext cx="8064896" cy="2754000"/>
          </a:xfrm>
        </p:spPr>
        <p:txBody>
          <a:bodyPr/>
          <a:lstStyle/>
          <a:p>
            <a:r>
              <a:rPr lang="de-DE" dirty="0" smtClean="0"/>
              <a:t>Bibliothekslab der Deutschen Nationalbibliothek</a:t>
            </a:r>
          </a:p>
          <a:p>
            <a:r>
              <a:rPr lang="de-DE" dirty="0"/>
              <a:t>Zentraler Anlaufpunkt für alle mit Interesse an Text- und </a:t>
            </a:r>
            <a:r>
              <a:rPr lang="de-DE" dirty="0" smtClean="0"/>
              <a:t>Data-Mining</a:t>
            </a:r>
            <a:endParaRPr lang="de-DE" dirty="0"/>
          </a:p>
          <a:p>
            <a:r>
              <a:rPr lang="de-DE" dirty="0" smtClean="0"/>
              <a:t>Start im Sommer 2020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27584" y="1091476"/>
            <a:ext cx="8460000" cy="777600"/>
          </a:xfrm>
        </p:spPr>
        <p:txBody>
          <a:bodyPr/>
          <a:lstStyle/>
          <a:p>
            <a:r>
              <a:rPr lang="de-DE" dirty="0" smtClean="0"/>
              <a:t>Was ist das DNBLab?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5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9EDF03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41</a:t>
            </a:r>
            <a:endParaRPr lang="de-DE" sz="1000" b="1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55576" y="1862980"/>
            <a:ext cx="8460000" cy="2754000"/>
          </a:xfrm>
        </p:spPr>
        <p:txBody>
          <a:bodyPr/>
          <a:lstStyle/>
          <a:p>
            <a:r>
              <a:rPr lang="de-DE" dirty="0" smtClean="0"/>
              <a:t>freie digitale Objektsammlungen</a:t>
            </a:r>
            <a:endParaRPr lang="de-DE" dirty="0"/>
          </a:p>
          <a:p>
            <a:r>
              <a:rPr lang="de-DE" dirty="0" smtClean="0"/>
              <a:t>Formatbeschreibungen der OAI &amp; SRU Schnittstellen</a:t>
            </a:r>
          </a:p>
          <a:p>
            <a:r>
              <a:rPr lang="de-DE" dirty="0" err="1" smtClean="0"/>
              <a:t>Erklärvideos</a:t>
            </a:r>
            <a:r>
              <a:rPr lang="de-DE" dirty="0" smtClean="0"/>
              <a:t> &amp; Online-</a:t>
            </a:r>
            <a:r>
              <a:rPr lang="de-DE" dirty="0" err="1" smtClean="0"/>
              <a:t>Coding</a:t>
            </a:r>
            <a:r>
              <a:rPr lang="de-DE" dirty="0" smtClean="0"/>
              <a:t> Tutorials</a:t>
            </a:r>
          </a:p>
          <a:p>
            <a:r>
              <a:rPr lang="de-DE" dirty="0" smtClean="0"/>
              <a:t>Beispielsammlung für das Arbeiten mit Daten</a:t>
            </a:r>
          </a:p>
          <a:p>
            <a:r>
              <a:rPr lang="de-DE" dirty="0" smtClean="0"/>
              <a:t>zentrale Ansprechpartner*innen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1085380"/>
            <a:ext cx="8460000" cy="777600"/>
          </a:xfrm>
        </p:spPr>
        <p:txBody>
          <a:bodyPr/>
          <a:lstStyle/>
          <a:p>
            <a:r>
              <a:rPr lang="de-DE" dirty="0" smtClean="0"/>
              <a:t>Was bietet das DNBLab?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8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00AEFA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42</a:t>
            </a:r>
            <a:endParaRPr lang="de-DE" sz="1000" b="1" dirty="0"/>
          </a:p>
        </p:txBody>
      </p:sp>
      <p:sp>
        <p:nvSpPr>
          <p:cNvPr id="11" name="Titel 7"/>
          <p:cNvSpPr>
            <a:spLocks noGrp="1"/>
          </p:cNvSpPr>
          <p:nvPr>
            <p:ph type="title"/>
          </p:nvPr>
        </p:nvSpPr>
        <p:spPr>
          <a:xfrm>
            <a:off x="764514" y="874618"/>
            <a:ext cx="7593012" cy="7776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de-DE" sz="2800" dirty="0" smtClean="0"/>
              <a:t>Arbeiten mit dem DNBLab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683568" y="1698374"/>
            <a:ext cx="828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u="sng" dirty="0">
                <a:hlinkClick r:id="rId3"/>
              </a:rPr>
              <a:t>https://</a:t>
            </a:r>
            <a:r>
              <a:rPr lang="de-DE" u="sng" dirty="0" smtClean="0">
                <a:hlinkClick r:id="rId3"/>
              </a:rPr>
              <a:t>github.com/Deutsche-Digitale-Bibliothek/ddblabs-summer-school-2024</a:t>
            </a:r>
            <a:r>
              <a:rPr lang="de-DE" u="sng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4" y="2438872"/>
            <a:ext cx="4311542" cy="2224491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1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5338" y="1131590"/>
            <a:ext cx="7593012" cy="777600"/>
          </a:xfrm>
        </p:spPr>
        <p:txBody>
          <a:bodyPr/>
          <a:lstStyle/>
          <a:p>
            <a:pPr marL="400050" lvl="2" indent="0">
              <a:lnSpc>
                <a:spcPct val="150000"/>
              </a:lnSpc>
              <a:spcBef>
                <a:spcPts val="1260"/>
              </a:spcBef>
              <a:buNone/>
            </a:pPr>
            <a:r>
              <a:rPr lang="de-DE" dirty="0" smtClean="0"/>
              <a:t>Vielen Dank für Ihre Aufmerksamkeit!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800" dirty="0" smtClean="0"/>
              <a:t>Kontakt</a:t>
            </a:r>
            <a:r>
              <a:rPr lang="de-DE" sz="1800" dirty="0"/>
              <a:t>: 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500" b="0" dirty="0" smtClean="0">
                <a:hlinkClick r:id="rId3"/>
              </a:rPr>
              <a:t>f.fuchs@dnb.de</a:t>
            </a:r>
            <a:r>
              <a:rPr lang="de-DE" sz="1500" b="0" dirty="0" smtClean="0"/>
              <a:t> </a:t>
            </a:r>
            <a:br>
              <a:rPr lang="de-DE" sz="1500" b="0" dirty="0" smtClean="0"/>
            </a:br>
            <a:r>
              <a:rPr lang="de-DE" sz="1500" b="0" dirty="0" smtClean="0">
                <a:hlinkClick r:id="rId4"/>
              </a:rPr>
              <a:t>s.nitsche@dnb.de</a:t>
            </a:r>
            <a:r>
              <a:rPr lang="de-DE" sz="1500" b="0" dirty="0" smtClean="0"/>
              <a:t> </a:t>
            </a:r>
            <a:br>
              <a:rPr lang="de-DE" sz="1500" b="0" dirty="0" smtClean="0"/>
            </a:br>
            <a:r>
              <a:rPr lang="de-DE" sz="1500" b="0" dirty="0" smtClean="0"/>
              <a:t>oder</a:t>
            </a:r>
            <a:r>
              <a:rPr lang="de-DE" sz="1500" b="0" dirty="0"/>
              <a:t/>
            </a:r>
            <a:br>
              <a:rPr lang="de-DE" sz="1500" b="0" dirty="0"/>
            </a:br>
            <a:r>
              <a:rPr lang="de-DE" sz="1500" dirty="0" smtClean="0">
                <a:hlinkClick r:id="rId5"/>
              </a:rPr>
              <a:t>lab@dnb.de</a:t>
            </a:r>
            <a:r>
              <a:rPr lang="de-DE" sz="1500" dirty="0" smtClean="0"/>
              <a:t> </a:t>
            </a:r>
            <a:r>
              <a:rPr lang="de-DE" sz="1500" dirty="0"/>
              <a:t/>
            </a:r>
            <a:br>
              <a:rPr lang="de-DE" sz="1500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E62E2E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43</a:t>
            </a:r>
            <a:endParaRPr lang="de-DE" sz="1000" b="1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>
          <a:xfrm>
            <a:off x="827948" y="771550"/>
            <a:ext cx="7593012" cy="777600"/>
          </a:xfrm>
          <a:noFill/>
        </p:spPr>
        <p:txBody>
          <a:bodyPr/>
          <a:lstStyle/>
          <a:p>
            <a:pPr eaLnBrk="1" hangingPunct="1"/>
            <a:r>
              <a:rPr lang="de-DE" b="0" dirty="0" smtClean="0"/>
              <a:t>Inhalt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827948" y="1549150"/>
            <a:ext cx="7593012" cy="2563200"/>
          </a:xfrm>
          <a:noFill/>
        </p:spPr>
        <p:txBody>
          <a:bodyPr/>
          <a:lstStyle/>
          <a:p>
            <a:pPr marL="542925" indent="-542925" eaLnBrk="1" hangingPunct="1">
              <a:spcBef>
                <a:spcPts val="900"/>
              </a:spcBef>
              <a:buFont typeface="Verdana" pitchFamily="34" charset="0"/>
              <a:buAutoNum type="arabicPeriod"/>
            </a:pPr>
            <a:r>
              <a:rPr lang="de-DE" sz="2000" b="0" dirty="0" smtClean="0"/>
              <a:t>Angebot der DNB</a:t>
            </a:r>
          </a:p>
          <a:p>
            <a:pPr marL="542925" indent="-542925" eaLnBrk="1" hangingPunct="1">
              <a:spcBef>
                <a:spcPts val="900"/>
              </a:spcBef>
              <a:buFont typeface="Verdana" pitchFamily="34" charset="0"/>
              <a:buAutoNum type="arabicPeriod"/>
            </a:pPr>
            <a:r>
              <a:rPr lang="de-DE" sz="2000" b="0" dirty="0" smtClean="0"/>
              <a:t>Das DNBLab</a:t>
            </a:r>
          </a:p>
          <a:p>
            <a:pPr marL="542925" indent="-542925" eaLnBrk="1" hangingPunct="1">
              <a:spcBef>
                <a:spcPts val="900"/>
              </a:spcBef>
              <a:buFont typeface="Verdana" pitchFamily="34" charset="0"/>
              <a:buAutoNum type="arabicPeriod"/>
            </a:pPr>
            <a:r>
              <a:rPr lang="de-DE" sz="2000" b="0" dirty="0" smtClean="0"/>
              <a:t>Gemeinsame Datenanalyse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87338" y="0"/>
            <a:ext cx="215900" cy="5140800"/>
          </a:xfrm>
          <a:prstGeom prst="rect">
            <a:avLst/>
          </a:prstGeom>
          <a:solidFill>
            <a:srgbClr val="A4B900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fld id="{C9B14742-FF91-4173-BD01-398BF8230A4C}" type="slidenum">
              <a:rPr lang="de-DE" sz="1000" b="1"/>
              <a:pPr algn="ctr"/>
              <a:t>2</a:t>
            </a:fld>
            <a:endParaRPr lang="de-DE" sz="1000" b="1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dirty="0" smtClean="0"/>
              <a:t>| Summer School Zeitungsportal | 12.09.2024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E62E2E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3</a:t>
            </a:r>
            <a:endParaRPr lang="de-DE" sz="1000" b="1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27088" y="2016000"/>
            <a:ext cx="7593012" cy="256341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   Zwei Standorte – ein Auftrag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27088" y="1080000"/>
            <a:ext cx="7593012" cy="777600"/>
          </a:xfrm>
        </p:spPr>
        <p:txBody>
          <a:bodyPr/>
          <a:lstStyle/>
          <a:p>
            <a:r>
              <a:rPr lang="de-DE" dirty="0" smtClean="0"/>
              <a:t>Die Deutsche Nationalbibliothek</a:t>
            </a:r>
            <a:endParaRPr lang="de-DE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16000"/>
            <a:ext cx="2820590" cy="1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53" y="2016000"/>
            <a:ext cx="2765822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3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95338" y="858046"/>
            <a:ext cx="7593012" cy="777600"/>
          </a:xfrm>
        </p:spPr>
        <p:txBody>
          <a:bodyPr/>
          <a:lstStyle/>
          <a:p>
            <a:r>
              <a:rPr lang="de-DE" dirty="0" smtClean="0"/>
              <a:t>Gesetzlicher Auftrag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95288" y="1491630"/>
            <a:ext cx="8748712" cy="2563416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de-DE" sz="2000" dirty="0" smtClean="0"/>
              <a:t>Sammlung von Schrift</a:t>
            </a:r>
            <a:r>
              <a:rPr lang="de-DE" sz="2000" dirty="0"/>
              <a:t>, Bild und Ton </a:t>
            </a:r>
            <a:r>
              <a:rPr lang="de-DE" sz="2000" dirty="0" smtClean="0"/>
              <a:t>seit </a:t>
            </a:r>
            <a:r>
              <a:rPr lang="de-DE" sz="2000" dirty="0"/>
              <a:t>1913 </a:t>
            </a:r>
            <a:r>
              <a:rPr lang="de-DE" sz="2000" dirty="0" smtClean="0"/>
              <a:t>in </a:t>
            </a:r>
            <a:r>
              <a:rPr lang="de-DE" sz="2000" dirty="0"/>
              <a:t>und über Deutschland </a:t>
            </a:r>
            <a:r>
              <a:rPr lang="de-DE" sz="2000" dirty="0" smtClean="0"/>
              <a:t>oder in</a:t>
            </a:r>
            <a:r>
              <a:rPr lang="de-DE" sz="2000" dirty="0"/>
              <a:t> deutscher Sprache veröffentlichten </a:t>
            </a:r>
            <a:r>
              <a:rPr lang="de-DE" sz="2000" dirty="0" smtClean="0"/>
              <a:t>Publikationen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de-DE" sz="300" dirty="0" smtClean="0"/>
          </a:p>
          <a:p>
            <a:pPr marL="514350" lvl="1" indent="0">
              <a:lnSpc>
                <a:spcPct val="150000"/>
              </a:lnSpc>
              <a:buNone/>
            </a:pPr>
            <a:r>
              <a:rPr lang="de-DE" sz="2000" dirty="0" smtClean="0"/>
              <a:t>&gt; 46 </a:t>
            </a:r>
            <a:r>
              <a:rPr lang="de-DE" sz="2000" dirty="0"/>
              <a:t>Mio. </a:t>
            </a:r>
            <a:r>
              <a:rPr lang="de-DE" sz="2000" dirty="0" smtClean="0"/>
              <a:t>Werke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de-DE" sz="2000" dirty="0" smtClean="0"/>
              <a:t>&gt; 28 </a:t>
            </a:r>
            <a:r>
              <a:rPr lang="de-DE" sz="2000" dirty="0"/>
              <a:t>Mio. bibliografische </a:t>
            </a:r>
            <a:r>
              <a:rPr lang="de-DE" sz="2000" dirty="0" smtClean="0"/>
              <a:t>Datensätze (freie Metadaten)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de-DE" sz="2000" dirty="0" smtClean="0"/>
              <a:t>&gt; 12 </a:t>
            </a:r>
            <a:r>
              <a:rPr lang="de-DE" sz="2000" dirty="0"/>
              <a:t>Mio. </a:t>
            </a:r>
            <a:r>
              <a:rPr lang="de-DE" sz="2000" dirty="0" smtClean="0"/>
              <a:t>digital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de-DE" sz="2000" i="1" dirty="0" smtClean="0"/>
              <a:t>&gt; </a:t>
            </a:r>
            <a:r>
              <a:rPr lang="de-DE" sz="2000" dirty="0" smtClean="0"/>
              <a:t>2 </a:t>
            </a:r>
            <a:r>
              <a:rPr lang="de-DE" sz="2000" dirty="0"/>
              <a:t>Mio. mit freiem Zugang</a:t>
            </a:r>
          </a:p>
          <a:p>
            <a:endParaRPr lang="de-DE" dirty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00AEFA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fld id="{41DD5E45-7A98-4147-A7E0-A8DC2A41740A}" type="slidenum">
              <a:rPr lang="de-DE" sz="1000" b="1"/>
              <a:pPr algn="ctr"/>
              <a:t>4</a:t>
            </a:fld>
            <a:endParaRPr lang="de-DE" sz="1000" b="1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Bestände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FFC920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fld id="{409DEF66-784C-4ABA-A954-EA29E77B5B61}" type="slidenum">
              <a:rPr lang="de-DE" sz="1000" b="1"/>
              <a:pPr algn="ctr"/>
              <a:t>5</a:t>
            </a:fld>
            <a:endParaRPr lang="de-DE" sz="1000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Deutsches Exilarchiv 1933 - 1945</a:t>
            </a:r>
          </a:p>
          <a:p>
            <a:r>
              <a:rPr lang="de-DE" dirty="0" smtClean="0"/>
              <a:t>Deutsches Buch- und Schriftmuseum</a:t>
            </a:r>
          </a:p>
          <a:p>
            <a:r>
              <a:rPr lang="de-DE" dirty="0" smtClean="0"/>
              <a:t>Deutsches Musikarchiv</a:t>
            </a:r>
          </a:p>
          <a:p>
            <a:pPr marL="0" indent="0">
              <a:buNone/>
            </a:pPr>
            <a:r>
              <a:rPr lang="de-DE" b="1" dirty="0" smtClean="0">
                <a:hlinkClick r:id="rId2"/>
              </a:rPr>
              <a:t>dnb.de/</a:t>
            </a:r>
            <a:r>
              <a:rPr lang="de-DE" b="1" dirty="0" err="1" smtClean="0">
                <a:hlinkClick r:id="rId2"/>
              </a:rPr>
              <a:t>portraet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8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2" descr="2022 betrug der Zugang an Netzpublikationen1.641.429. Der Bestand umfasst 12.291.159 Netzpublikationen, mit 3.270.609 Monografien, 8.891.322 Periodika, 76.665 Hörbücher und 52.563 Websi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230" cy="53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Summer School Zeitungsportal | 12.09.2024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2" descr="2022 betrug der Zugang an Netzpublikationen1.641.429. Der Bestand umfasst 12.291.159 Netzpublikationen, mit 3.270.609 Monografien, 8.891.322 Periodika, 76.665 Hörbücher und 52.563 Websi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230" cy="53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283968" y="343584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&gt; 2 Millionen frei verfügbar</a:t>
            </a:r>
            <a:endParaRPr lang="de-D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12906" y="699542"/>
            <a:ext cx="7593012" cy="777600"/>
          </a:xfrm>
        </p:spPr>
        <p:txBody>
          <a:bodyPr/>
          <a:lstStyle/>
          <a:p>
            <a:r>
              <a:rPr lang="de-DE" spc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Bereits digitalisierter Bestand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6" y="1171124"/>
            <a:ext cx="7541176" cy="3367829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007EEF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7</a:t>
            </a:r>
            <a:endParaRPr lang="de-DE" sz="1000" b="1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2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12906" y="699542"/>
            <a:ext cx="7593012" cy="777600"/>
          </a:xfrm>
        </p:spPr>
        <p:txBody>
          <a:bodyPr/>
          <a:lstStyle/>
          <a:p>
            <a:r>
              <a:rPr lang="de-DE" spc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Bereits digitalisierter Bestand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6" y="1171124"/>
            <a:ext cx="7541176" cy="3367829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338" y="0"/>
            <a:ext cx="215900" cy="5142310"/>
          </a:xfrm>
          <a:prstGeom prst="rect">
            <a:avLst/>
          </a:prstGeom>
          <a:solidFill>
            <a:srgbClr val="007EEF"/>
          </a:solidFill>
          <a:ln w="9525">
            <a:noFill/>
            <a:miter lim="800000"/>
            <a:headEnd/>
            <a:tailEnd/>
          </a:ln>
        </p:spPr>
        <p:txBody>
          <a:bodyPr wrap="none" lIns="0" rIns="0" bIns="198000" anchor="b" anchorCtr="1"/>
          <a:lstStyle/>
          <a:p>
            <a:pPr algn="ctr"/>
            <a:r>
              <a:rPr lang="de-DE" sz="1000" b="1" dirty="0" smtClean="0"/>
              <a:t>7</a:t>
            </a:r>
            <a:endParaRPr lang="de-DE" sz="1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771800" y="194872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&gt; 50.000 frei verfügbar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71800" y="304970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a</a:t>
            </a:r>
            <a:r>
              <a:rPr lang="de-DE" sz="2000" b="1" dirty="0" smtClean="0">
                <a:solidFill>
                  <a:srgbClr val="C00000"/>
                </a:solidFill>
              </a:rPr>
              <a:t>lle frei verfügbar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771800" y="4150693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&gt; 1.600 frei verfügbar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14350" y="4788694"/>
            <a:ext cx="7874000" cy="153888"/>
          </a:xfrm>
          <a:noFill/>
        </p:spPr>
        <p:txBody>
          <a:bodyPr/>
          <a:lstStyle/>
          <a:p>
            <a:r>
              <a:rPr lang="de-DE" smtClean="0"/>
              <a:t>| Summer School Zeitungsportal | 12.09.2024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7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B-Vorlag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PPT-Vorlage_16x9</Template>
  <TotalTime>0</TotalTime>
  <Words>283</Words>
  <Application>Microsoft Office PowerPoint</Application>
  <PresentationFormat>Bildschirmpräsentation (16:9)</PresentationFormat>
  <Paragraphs>70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Verdana</vt:lpstr>
      <vt:lpstr>DNB-Vorlage</vt:lpstr>
      <vt:lpstr>Historische Forschung digital: ein Workshop zum Deutschen Zeitungsportal</vt:lpstr>
      <vt:lpstr>Inhalt</vt:lpstr>
      <vt:lpstr>Die Deutsche Nationalbibliothek</vt:lpstr>
      <vt:lpstr>Gesetzlicher Auftrag</vt:lpstr>
      <vt:lpstr>Weitere Bestände </vt:lpstr>
      <vt:lpstr>PowerPoint-Präsentation</vt:lpstr>
      <vt:lpstr>PowerPoint-Präsentation</vt:lpstr>
      <vt:lpstr>Bereits digitalisierter Bestand  </vt:lpstr>
      <vt:lpstr>Bereits digitalisierter Bestand  </vt:lpstr>
      <vt:lpstr>Was ist das DNBLab?</vt:lpstr>
      <vt:lpstr>Was bietet das DNBLab?</vt:lpstr>
      <vt:lpstr>Arbeiten mit dem DNBLab</vt:lpstr>
      <vt:lpstr>Vielen Dank für Ihre Aufmerksamkeit!  Kontakt:  f.fuchs@dnb.de  s.nitsche@dnb.de  oder lab@dnb.de    </vt:lpstr>
    </vt:vector>
  </TitlesOfParts>
  <Company>Deutsche Nationalbibliothek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das Arbeiten mit dem DNBLab</dc:title>
  <dc:creator>Fuchs, Franziska</dc:creator>
  <cp:lastModifiedBy>Fuchs, Franziska</cp:lastModifiedBy>
  <cp:revision>103</cp:revision>
  <dcterms:created xsi:type="dcterms:W3CDTF">2022-11-03T06:43:34Z</dcterms:created>
  <dcterms:modified xsi:type="dcterms:W3CDTF">2024-09-12T07:13:58Z</dcterms:modified>
</cp:coreProperties>
</file>