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15ddec38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15ddec38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15ddec38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015ddec38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15ddec38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015ddec38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15ddec38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015ddec38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15ddec386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015ddec38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15ddec38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015ddec38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015ddec38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015ddec38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15ddec38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15ddec38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15ddec38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15ddec38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15ddec38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15ddec38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15ddec38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015ddec38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15ddec38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015ddec38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15ddec38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15ddec38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15ddec38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15ddec38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15ddec38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015ddec38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fireeye.com" TargetMode="External"/><Relationship Id="rId4" Type="http://schemas.openxmlformats.org/officeDocument/2006/relationships/hyperlink" Target="https://www.crowdstrike.com" TargetMode="External"/><Relationship Id="rId5" Type="http://schemas.openxmlformats.org/officeDocument/2006/relationships/hyperlink" Target="https://www.kaspersky.com" TargetMode="External"/><Relationship Id="rId6" Type="http://schemas.openxmlformats.org/officeDocument/2006/relationships/hyperlink" Target="https://www.kaspersky.com" TargetMode="External"/><Relationship Id="rId7" Type="http://schemas.openxmlformats.org/officeDocument/2006/relationships/hyperlink" Target="https://www.recordedfuture.com" TargetMode="External"/><Relationship Id="rId8" Type="http://schemas.openxmlformats.org/officeDocument/2006/relationships/hyperlink" Target="https://thehackernews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95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Proyecto Final de Curso: Actores de la Amenaza OCEANLOTUS</a:t>
            </a:r>
            <a:endParaRPr sz="2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Grupo de Amenazas APT32 (OceanLotus)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083950" y="45946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Cursante: Samuel Alejandro Gómez Yarhi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Ejemplos de Ataques Realizados por OCEANLOTUS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Texto:</a:t>
            </a:r>
            <a:br>
              <a:rPr b="1" lang="en" sz="1200"/>
            </a:br>
            <a:r>
              <a:rPr lang="en" sz="1200"/>
              <a:t>OCEANLOTUS ha llevado a cabo numerosos ataques de alto perfil, entre los que destacan: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" sz="1200"/>
              <a:t>2014:</a:t>
            </a:r>
            <a:r>
              <a:rPr lang="en" sz="1200"/>
              <a:t> Ataques a organizaciones de derechos humanos y disidentes vietnamitas. Objetivo: Espionaje y vigilancia de opositores.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" sz="1200"/>
              <a:t>2017:</a:t>
            </a:r>
            <a:r>
              <a:rPr lang="en" sz="1200"/>
              <a:t> Compromiso de empresas multinacionales en Vietnam, especialmente en los sectores de manufactura y tecnología. Objetivo: Robo de información y sabotaje de operaciones comerciales.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" sz="1200"/>
              <a:t>2019:</a:t>
            </a:r>
            <a:r>
              <a:rPr lang="en" sz="1200"/>
              <a:t> Ataque a organismos gubernamentales en el sudeste asiático. Objetivo: Obtención de inteligencia y monitoreo de decisiones políticas.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" sz="1200"/>
              <a:t>2020:</a:t>
            </a:r>
            <a:r>
              <a:rPr lang="en" sz="1200"/>
              <a:t> Compromiso de varias instituciones de investigación médica durante la pandemia de COVID-19. Objetivo: Obtención de información confidencial y potencial desarrollo de capacidades de biotecnología.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Estos casos ilustran los efectos primarios (exfiltración de datos), secundarios (disrupción de operaciones) y de segundo orden (riesgos para la seguridad nacional y económica) en sus objetivos.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Efectos Primarios, Secundarios y de Segundo Orden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900"/>
              <a:t>Los ataques de OCEANLOTUS han tenido diversos efectos en sus objetivos y en el entorno cibernético:</a:t>
            </a:r>
            <a:endParaRPr sz="900"/>
          </a:p>
          <a:p>
            <a:pPr indent="-2857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"/>
              <a:buChar char="●"/>
            </a:pPr>
            <a:r>
              <a:rPr b="1" lang="en" sz="900"/>
              <a:t>Efectos Primarios:</a:t>
            </a:r>
            <a:br>
              <a:rPr b="1" lang="en" sz="900"/>
            </a:br>
            <a:endParaRPr b="1" sz="900"/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○"/>
            </a:pPr>
            <a:r>
              <a:rPr b="1" lang="en" sz="900"/>
              <a:t>Robo de Información Sensible:</a:t>
            </a:r>
            <a:r>
              <a:rPr lang="en" sz="900"/>
              <a:t> Exfiltración de datos confidenciales de empresas y organizaciones gubernamentales.</a:t>
            </a:r>
            <a:endParaRPr sz="900"/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○"/>
            </a:pPr>
            <a:r>
              <a:rPr b="1" lang="en" sz="900"/>
              <a:t>Interrupción de Operaciones:</a:t>
            </a:r>
            <a:r>
              <a:rPr lang="en" sz="900"/>
              <a:t> Alteración de las actividades comerciales y administrativas de las víctimas.</a:t>
            </a:r>
            <a:br>
              <a:rPr lang="en" sz="900"/>
            </a:br>
            <a:endParaRPr sz="900"/>
          </a:p>
          <a:p>
            <a:pPr indent="-285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"/>
              <a:buChar char="●"/>
            </a:pPr>
            <a:r>
              <a:rPr b="1" lang="en" sz="900"/>
              <a:t>Efectos Secundarios:</a:t>
            </a:r>
            <a:br>
              <a:rPr b="1" lang="en" sz="900"/>
            </a:br>
            <a:endParaRPr b="1" sz="900"/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○"/>
            </a:pPr>
            <a:r>
              <a:rPr b="1" lang="en" sz="900"/>
              <a:t>Pérdida de Confianza:</a:t>
            </a:r>
            <a:r>
              <a:rPr lang="en" sz="900"/>
              <a:t> La exposición de información sensible puede llevar a una disminución de la confianza por parte de clientes y socios comerciales.</a:t>
            </a:r>
            <a:endParaRPr sz="900"/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○"/>
            </a:pPr>
            <a:r>
              <a:rPr b="1" lang="en" sz="900"/>
              <a:t>Aumento de Costos:</a:t>
            </a:r>
            <a:r>
              <a:rPr lang="en" sz="900"/>
              <a:t> Las empresas afectadas suelen incurrir en gastos adicionales para remediar las brechas de seguridad y fortalecer sus defensas.</a:t>
            </a:r>
            <a:br>
              <a:rPr lang="en" sz="900"/>
            </a:br>
            <a:endParaRPr sz="900"/>
          </a:p>
          <a:p>
            <a:pPr indent="-285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"/>
              <a:buChar char="●"/>
            </a:pPr>
            <a:r>
              <a:rPr b="1" lang="en" sz="900"/>
              <a:t>Efectos de Segundo Orden:</a:t>
            </a:r>
            <a:br>
              <a:rPr b="1" lang="en" sz="900"/>
            </a:br>
            <a:endParaRPr b="1" sz="900"/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○"/>
            </a:pPr>
            <a:r>
              <a:rPr b="1" lang="en" sz="900"/>
              <a:t>Implicaciones Geopolíticas:</a:t>
            </a:r>
            <a:r>
              <a:rPr lang="en" sz="900"/>
              <a:t> Los ataques pueden influir en las relaciones internacionales y en la percepción de seguridad cibernética en la región.</a:t>
            </a:r>
            <a:endParaRPr sz="900"/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○"/>
            </a:pPr>
            <a:r>
              <a:rPr b="1" lang="en" sz="900"/>
              <a:t>Cambios Regulatorios:</a:t>
            </a:r>
            <a:r>
              <a:rPr lang="en" sz="900"/>
              <a:t> La presión sobre las políticas de ciberseguridad puede resultar en nuevas regulaciones que afecten a diversas industrias.</a:t>
            </a:r>
            <a:endParaRPr sz="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900"/>
              <a:t>Estos efectos subrayan la importancia de abordar la amenaza que representa OCEANLOTUS tanto desde la perspectiva empresarial como a nivel de políticas públicas.</a:t>
            </a:r>
            <a:endParaRPr sz="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Caracterización de OCEANLOTUS como Actor de Amenaza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1307850"/>
            <a:ext cx="70389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OCEANLOTUS puede ser caracterizado como un actor de amenaza multifacético que representa tanto un problema privado para las empresas como una preocupación pública para los responsables políticos.</a:t>
            </a:r>
            <a:endParaRPr sz="800"/>
          </a:p>
          <a:p>
            <a:pPr indent="-2794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●"/>
            </a:pPr>
            <a:r>
              <a:rPr b="1" lang="en" sz="800"/>
              <a:t>Problema Privado:</a:t>
            </a:r>
            <a:br>
              <a:rPr b="1" lang="en" sz="800"/>
            </a:br>
            <a:endParaRPr b="1" sz="8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</a:pPr>
            <a:r>
              <a:rPr b="1" lang="en" sz="800"/>
              <a:t>Impacto en las Empresas:</a:t>
            </a:r>
            <a:r>
              <a:rPr lang="en" sz="800"/>
              <a:t> OCEANLOTUS ha dirigido sus ataques principalmente hacia empresas privadas, especialmente aquellas en sectores estratégicos como tecnología y energía. Las víctimas enfrentan no solo pérdidas financieras, sino también daños a su reputación y confianza del cliente.</a:t>
            </a:r>
            <a:br>
              <a:rPr lang="en" sz="800"/>
            </a:b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●"/>
            </a:pPr>
            <a:r>
              <a:rPr b="1" lang="en" sz="800"/>
              <a:t>Preocupación Pública:</a:t>
            </a:r>
            <a:br>
              <a:rPr b="1" lang="en" sz="800"/>
            </a:br>
            <a:endParaRPr b="1" sz="8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</a:pPr>
            <a:r>
              <a:rPr b="1" lang="en" sz="800"/>
              <a:t>Implicaciones para la Seguridad Nacional:</a:t>
            </a:r>
            <a:r>
              <a:rPr lang="en" sz="800"/>
              <a:t> Dada su conexión con actores estatales y su enfoque en organizaciones gubernamentales, OCEANLOTUS representa una preocupación para la seguridad nacional, lo que requiere atención y respuesta por parte de los responsables políticos.</a:t>
            </a:r>
            <a:br>
              <a:rPr lang="en" sz="800"/>
            </a:b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●"/>
            </a:pPr>
            <a:r>
              <a:rPr b="1" lang="en" sz="800"/>
              <a:t>Respuesta de los Responsables Políticos:</a:t>
            </a:r>
            <a:br>
              <a:rPr b="1" lang="en" sz="800"/>
            </a:br>
            <a:endParaRPr b="1" sz="8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</a:pPr>
            <a:r>
              <a:rPr b="1" lang="en" sz="800"/>
              <a:t>Fortalecimiento de la Ciberseguridad:</a:t>
            </a:r>
            <a:r>
              <a:rPr lang="en" sz="800"/>
              <a:t> Es crucial implementar medidas proactivas para mejorar la ciberseguridad a nivel nacional, incluyendo la colaboración entre el sector público y privado.</a:t>
            </a:r>
            <a:endParaRPr sz="8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</a:pPr>
            <a:r>
              <a:rPr b="1" lang="en" sz="800"/>
              <a:t>Desarrollo de Estrategias de Defensa:</a:t>
            </a:r>
            <a:r>
              <a:rPr lang="en" sz="800"/>
              <a:t> Los gobiernos deben desarrollar estrategias para mitigar el impacto de las amenazas cibernéticas y responder de manera efectiva a incidentes.</a:t>
            </a:r>
            <a:br>
              <a:rPr lang="en" sz="800"/>
            </a:b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La dualidad en la caracterización de OCEANLOTUS resalta la necesidad de un enfoque integral en la defensa cibernética y la importancia de la cooperación internacional en la lucha contra las amenazas cibernéticas.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Respuestas </a:t>
            </a:r>
            <a:r>
              <a:rPr lang="en"/>
              <a:t>Estratégicas</a:t>
            </a:r>
            <a:r>
              <a:rPr lang="en"/>
              <a:t> Ante OCEANLOTUS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1297500" y="1094550"/>
            <a:ext cx="70389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/>
              <a:t>La respuesta a las amenazas representadas por OCEANLOTUS debe ser estratégica y coordinada. A continuación se presentan algunas medidas recomendadas:</a:t>
            </a:r>
            <a:endParaRPr sz="700"/>
          </a:p>
          <a:p>
            <a:pPr indent="-2730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Lato"/>
              <a:buAutoNum type="arabicPeriod"/>
            </a:pPr>
            <a:r>
              <a:rPr b="1" lang="en" sz="700"/>
              <a:t>Fortalecimiento de la Ciberinteligencia:</a:t>
            </a:r>
            <a:br>
              <a:rPr b="1" lang="en" sz="700"/>
            </a:br>
            <a:endParaRPr b="1" sz="700"/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Char char="○"/>
            </a:pPr>
            <a:r>
              <a:rPr b="1" lang="en" sz="700"/>
              <a:t>Monitoreo Continuo:</a:t>
            </a:r>
            <a:r>
              <a:rPr lang="en" sz="700"/>
              <a:t> Implementar sistemas de vigilancia y análisis para detectar actividad sospechosa y prevenir ataques antes de que ocurran.</a:t>
            </a:r>
            <a:endParaRPr sz="700"/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Char char="○"/>
            </a:pPr>
            <a:r>
              <a:rPr b="1" lang="en" sz="700"/>
              <a:t>Intercambio de Información:</a:t>
            </a:r>
            <a:r>
              <a:rPr lang="en" sz="700"/>
              <a:t> Fomentar la colaboración y el intercambio de información entre empresas y agencias gubernamentales para mejorar la detección de amenazas.</a:t>
            </a:r>
            <a:br>
              <a:rPr lang="en" sz="700"/>
            </a:b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Lato"/>
              <a:buAutoNum type="arabicPeriod"/>
            </a:pPr>
            <a:r>
              <a:rPr b="1" lang="en" sz="700"/>
              <a:t>Capacitación y Conciencia:</a:t>
            </a:r>
            <a:br>
              <a:rPr b="1" lang="en" sz="700"/>
            </a:br>
            <a:endParaRPr b="1" sz="700"/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Char char="○"/>
            </a:pPr>
            <a:r>
              <a:rPr b="1" lang="en" sz="700"/>
              <a:t>Programas de Formación:</a:t>
            </a:r>
            <a:r>
              <a:rPr lang="en" sz="700"/>
              <a:t> Desarrollar programas de capacitación para empleados sobre ciberseguridad y cómo reconocer posibles amenazas.</a:t>
            </a:r>
            <a:endParaRPr sz="700"/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Char char="○"/>
            </a:pPr>
            <a:r>
              <a:rPr b="1" lang="en" sz="700"/>
              <a:t>Simulaciones de Ataques:</a:t>
            </a:r>
            <a:r>
              <a:rPr lang="en" sz="700"/>
              <a:t> Realizar ejercicios de simulación de ataques para preparar a los equipos de respuesta ante incidentes.</a:t>
            </a:r>
            <a:br>
              <a:rPr lang="en" sz="700"/>
            </a:b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Lato"/>
              <a:buAutoNum type="arabicPeriod"/>
            </a:pPr>
            <a:r>
              <a:rPr b="1" lang="en" sz="700"/>
              <a:t>Inversiones en Tecnología de Ciberseguridad:</a:t>
            </a:r>
            <a:br>
              <a:rPr b="1" lang="en" sz="700"/>
            </a:br>
            <a:endParaRPr b="1" sz="700"/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Char char="○"/>
            </a:pPr>
            <a:r>
              <a:rPr b="1" lang="en" sz="700"/>
              <a:t>Implementación de Soluciones Avanzadas:</a:t>
            </a:r>
            <a:r>
              <a:rPr lang="en" sz="700"/>
              <a:t> Invertir en tecnologías de ciberseguridad como inteligencia artificial y análisis de comportamiento para mejorar la detección y respuesta a incidentes</a:t>
            </a:r>
            <a:endParaRPr sz="700"/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Char char="○"/>
            </a:pPr>
            <a:r>
              <a:rPr b="1" lang="en" sz="700"/>
              <a:t>Protección de Infraestructura Crítica:</a:t>
            </a:r>
            <a:r>
              <a:rPr lang="en" sz="700"/>
              <a:t> Asegurar que las infraestructuras críticas estén protegidas contra ataques cibernéticos.</a:t>
            </a:r>
            <a:br>
              <a:rPr lang="en" sz="700"/>
            </a:b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Lato"/>
              <a:buAutoNum type="arabicPeriod"/>
            </a:pPr>
            <a:r>
              <a:rPr b="1" lang="en" sz="700"/>
              <a:t>Colaboración Internacional:</a:t>
            </a:r>
            <a:br>
              <a:rPr b="1" lang="en" sz="700"/>
            </a:br>
            <a:endParaRPr b="1" sz="700"/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Char char="○"/>
            </a:pPr>
            <a:r>
              <a:rPr b="1" lang="en" sz="700"/>
              <a:t>Alianzas Globales:</a:t>
            </a:r>
            <a:r>
              <a:rPr lang="en" sz="700"/>
              <a:t> Establecer alianzas con otros países para abordar amenazas cibernéticas a nivel global y compartir mejores prácticas.</a:t>
            </a:r>
            <a:endParaRPr sz="700"/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Char char="○"/>
            </a:pPr>
            <a:r>
              <a:rPr b="1" lang="en" sz="700"/>
              <a:t>Protocolos de Respuesta Conjunta:</a:t>
            </a:r>
            <a:r>
              <a:rPr lang="en" sz="700"/>
              <a:t> Crear protocolos de respuesta conjunta para incidentes que afecten a múltiples naciones.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/>
              <a:t>La implementación de estas estrategias no solo ayudará a mitigar el impacto de OCEANLOTUS, sino que también fortalecerá la resiliencia general contra futuras amenazas cibernéticas.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Desafíos en la Lucha Contra OCEANLOTUS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1297500" y="1131550"/>
            <a:ext cx="7038900" cy="3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/>
              <a:t>A pesar de los esfuerzos para contrarrestar las amenazas de OCEANLOTUS, existen varios desafíos significativos que complican la respuesta y mitigación:</a:t>
            </a:r>
            <a:endParaRPr sz="700"/>
          </a:p>
          <a:p>
            <a:pPr indent="-2730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Lato"/>
              <a:buAutoNum type="arabicPeriod"/>
            </a:pPr>
            <a:r>
              <a:rPr b="1" lang="en" sz="700"/>
              <a:t>Evolución Continua de Tácticas:</a:t>
            </a:r>
            <a:br>
              <a:rPr b="1" lang="en" sz="700"/>
            </a:br>
            <a:endParaRPr b="1" sz="700"/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Char char="○"/>
            </a:pPr>
            <a:r>
              <a:rPr b="1" lang="en" sz="700"/>
              <a:t>Adaptación de Estrategias:</a:t>
            </a:r>
            <a:r>
              <a:rPr lang="en" sz="700"/>
              <a:t> OCEANLOTUS ha demostrado una capacidad notable para adaptarse y evolucionar sus tácticas de ataque, lo que dificulta la detección y respuesta efectiva.</a:t>
            </a:r>
            <a:br>
              <a:rPr lang="en" sz="700"/>
            </a:b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Lato"/>
              <a:buAutoNum type="arabicPeriod"/>
            </a:pPr>
            <a:r>
              <a:rPr b="1" lang="en" sz="700"/>
              <a:t>Falta de Recursos en Pequeñas Empresas:</a:t>
            </a:r>
            <a:br>
              <a:rPr b="1" lang="en" sz="700"/>
            </a:br>
            <a:endParaRPr b="1" sz="700"/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Char char="○"/>
            </a:pPr>
            <a:r>
              <a:rPr b="1" lang="en" sz="700"/>
              <a:t>Vulnerabilidad de las PYMES:</a:t>
            </a:r>
            <a:r>
              <a:rPr lang="en" sz="700"/>
              <a:t> Las pequeñas y medianas empresas a menudo carecen de recursos y tecnologías adecuadas para defenderse, lo que las convierte en objetivos atractivos.</a:t>
            </a:r>
            <a:br>
              <a:rPr lang="en" sz="700"/>
            </a:b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Lato"/>
              <a:buAutoNum type="arabicPeriod"/>
            </a:pPr>
            <a:r>
              <a:rPr b="1" lang="en" sz="700"/>
              <a:t>Complejidad Geopolítica:</a:t>
            </a:r>
            <a:br>
              <a:rPr b="1" lang="en" sz="700"/>
            </a:br>
            <a:endParaRPr b="1" sz="700"/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Char char="○"/>
            </a:pPr>
            <a:r>
              <a:rPr b="1" lang="en" sz="700"/>
              <a:t>Factores Políticos:</a:t>
            </a:r>
            <a:r>
              <a:rPr lang="en" sz="700"/>
              <a:t> La situación geopolítica en la región de Asia-Pacífico complica la cooperación internacional y la respuesta a las amenazas cibernéticas.</a:t>
            </a:r>
            <a:br>
              <a:rPr lang="en" sz="700"/>
            </a:b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Lato"/>
              <a:buAutoNum type="arabicPeriod"/>
            </a:pPr>
            <a:r>
              <a:rPr b="1" lang="en" sz="700"/>
              <a:t>Subestimación de las Amenazas:</a:t>
            </a:r>
            <a:br>
              <a:rPr b="1" lang="en" sz="700"/>
            </a:br>
            <a:endParaRPr b="1" sz="700"/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Char char="○"/>
            </a:pPr>
            <a:r>
              <a:rPr b="1" lang="en" sz="700"/>
              <a:t>Conciencia Limitada:</a:t>
            </a:r>
            <a:r>
              <a:rPr lang="en" sz="700"/>
              <a:t> Existe una falta de conciencia y comprensión sobre la seriedad y sofisticación de las amenazas cibernéticas como OCEANLOTUS, lo que puede llevar a una preparación inadecuada.</a:t>
            </a:r>
            <a:br>
              <a:rPr lang="en" sz="700"/>
            </a:br>
            <a:endParaRPr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Lato"/>
              <a:buAutoNum type="arabicPeriod"/>
            </a:pPr>
            <a:r>
              <a:rPr b="1" lang="en" sz="700"/>
              <a:t>Escasez de Talento en Ciberseguridad:</a:t>
            </a:r>
            <a:br>
              <a:rPr b="1" lang="en" sz="700"/>
            </a:br>
            <a:endParaRPr b="1" sz="700"/>
          </a:p>
          <a:p>
            <a:pPr indent="-2730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Char char="○"/>
            </a:pPr>
            <a:r>
              <a:rPr b="1" lang="en" sz="700"/>
              <a:t>Demanda de Especialistas:</a:t>
            </a:r>
            <a:r>
              <a:rPr lang="en" sz="700"/>
              <a:t> La creciente demanda de profesionales en ciberseguridad supera la oferta, lo que limita la capacidad de las organizaciones para fortalecer sus defensas.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/>
              <a:t>Estos desafíos subrayan la necesidad de un enfoque proactivo y colaborativo en la lucha contra OCEANLOTUS, así como la importancia de invertir en educación y recursos de ciberseguridad.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 y Recomendaciones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OCEANLOTUS representa una amenaza cibernética sofisticada y en evolución, que afecta no solo a organizaciones en Vietnam, sino también a intereses estratégicos en toda la región de Asia-Pacífico. A medida que el panorama de las amenazas cibernéticas continúa cambiando, es fundamental adoptar un enfoque integral para abordar esta amenaza.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/>
              <a:t>Recomendaciones:</a:t>
            </a:r>
            <a:endParaRPr b="1" sz="900"/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"/>
              <a:buAutoNum type="arabicPeriod"/>
            </a:pPr>
            <a:r>
              <a:rPr b="1" lang="en" sz="900"/>
              <a:t>Fortalecer la Colaboración Internacional:</a:t>
            </a:r>
            <a:endParaRPr b="1"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"/>
              <a:buChar char="○"/>
            </a:pPr>
            <a:r>
              <a:rPr lang="en" sz="900"/>
              <a:t>Fomentar alianzas entre gobiernos, empresas y organizaciones internacionales para compartir inteligencia sobre amenazas y mejores prácticas de ciberseguridad.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"/>
              <a:buAutoNum type="arabicPeriod"/>
            </a:pPr>
            <a:r>
              <a:rPr b="1" lang="en" sz="900"/>
              <a:t>Aumentar la Conciencia y Capacitación:</a:t>
            </a:r>
            <a:endParaRPr b="1"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"/>
              <a:buChar char="○"/>
            </a:pPr>
            <a:r>
              <a:rPr lang="en" sz="900"/>
              <a:t>Implementar programas de capacitación en ciberseguridad para empleados a todos los niveles, centrándose en la detección y respuesta ante ataques.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"/>
              <a:buAutoNum type="arabicPeriod"/>
            </a:pPr>
            <a:r>
              <a:rPr b="1" lang="en" sz="900"/>
              <a:t>Inversión en Tecnología y Recursos:</a:t>
            </a:r>
            <a:endParaRPr b="1"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"/>
              <a:buChar char="○"/>
            </a:pPr>
            <a:r>
              <a:rPr lang="en" sz="900"/>
              <a:t>Destinar recursos a tecnologías avanzadas de detección y respuesta ante amenazas, así como a la creación de equipos de respuesta a incidentes.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"/>
              <a:buAutoNum type="arabicPeriod"/>
            </a:pPr>
            <a:r>
              <a:rPr b="1" lang="en" sz="900"/>
              <a:t>Desarrollo de Políticas de Ciberseguridad:</a:t>
            </a:r>
            <a:endParaRPr b="1"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"/>
              <a:buChar char="○"/>
            </a:pPr>
            <a:r>
              <a:rPr lang="en" sz="900"/>
              <a:t>Crear políticas que aborden específicamente las amenazas cibernéticas y fomenten la colaboración entre el sector público y privado.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"/>
              <a:buAutoNum type="arabicPeriod"/>
            </a:pPr>
            <a:r>
              <a:rPr b="1" lang="en" sz="900"/>
              <a:t>Monitoreo y Evaluación Continua:</a:t>
            </a:r>
            <a:endParaRPr b="1"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"/>
              <a:buChar char="○"/>
            </a:pPr>
            <a:r>
              <a:rPr lang="en" sz="900"/>
              <a:t>Establecer un sistema de monitoreo y evaluación para identificar y responder proactivamente a nuevas tácticas y técnicas utilizadas por OCEANLOTUS.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La lucha contra OCEANLOTUS requiere un compromiso sostenido y una respuesta coordinada, adaptándose constantemente a un entorno de amenazas en rápida evolución.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Fuentes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FireEye. (2021). </a:t>
            </a:r>
            <a:r>
              <a:rPr i="1" lang="en" sz="1100"/>
              <a:t>OceanLotus: Cyber Threats Evolving in Southeast Asia.</a:t>
            </a:r>
            <a:r>
              <a:rPr lang="en" sz="1100"/>
              <a:t> </a:t>
            </a:r>
            <a:r>
              <a:rPr lang="en" sz="1100" u="sng">
                <a:hlinkClick r:id="rId3"/>
              </a:rPr>
              <a:t>FireEye</a:t>
            </a:r>
            <a:endParaRPr sz="11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Symantec. (2020). </a:t>
            </a:r>
            <a:r>
              <a:rPr i="1" lang="en" sz="1100"/>
              <a:t>Targeted Attacks: OceanLotus Group.</a:t>
            </a:r>
            <a:r>
              <a:rPr lang="en" sz="1100"/>
              <a:t> Retrieved from Symantec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CrowdStrike. (2019). </a:t>
            </a:r>
            <a:r>
              <a:rPr i="1" lang="en" sz="1100"/>
              <a:t>The Rise of OceanLotus: Understanding the Threat Landscape in Southeast Asia.</a:t>
            </a:r>
            <a:r>
              <a:rPr lang="en" sz="1100"/>
              <a:t> </a:t>
            </a:r>
            <a:r>
              <a:rPr lang="en" sz="1100" u="sng">
                <a:hlinkClick r:id="rId4"/>
              </a:rPr>
              <a:t>CrowdStrike</a:t>
            </a:r>
            <a:endParaRPr sz="11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Kaspersky. (2022). </a:t>
            </a:r>
            <a:r>
              <a:rPr i="1" lang="en" sz="1100"/>
              <a:t>APT Trends: A Closer Look at OceanLotus Group.</a:t>
            </a:r>
            <a:r>
              <a:rPr lang="en" sz="1100">
                <a:uFill>
                  <a:noFill/>
                </a:uFill>
                <a:hlinkClick r:id="rId5"/>
              </a:rPr>
              <a:t> </a:t>
            </a:r>
            <a:r>
              <a:rPr lang="en" sz="1100" u="sng">
                <a:hlinkClick r:id="rId6"/>
              </a:rPr>
              <a:t>Kaspersky</a:t>
            </a:r>
            <a:endParaRPr sz="11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Recorded Future. (2023). </a:t>
            </a:r>
            <a:r>
              <a:rPr i="1" lang="en" sz="1100"/>
              <a:t>Threat Intelligence: Analyzing the Activities of OceanLotus.</a:t>
            </a:r>
            <a:r>
              <a:rPr lang="en" sz="1100"/>
              <a:t> </a:t>
            </a:r>
            <a:r>
              <a:rPr lang="en" sz="1100" u="sng">
                <a:hlinkClick r:id="rId7"/>
              </a:rPr>
              <a:t>Recorded Future</a:t>
            </a:r>
            <a:endParaRPr sz="11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The Hacker News. (2021). </a:t>
            </a:r>
            <a:r>
              <a:rPr i="1" lang="en" sz="1100"/>
              <a:t>OceanLotus: A Deep Dive into the APT Group's Tactics and Targets.</a:t>
            </a:r>
            <a:r>
              <a:rPr lang="en" sz="1100"/>
              <a:t> </a:t>
            </a:r>
            <a:r>
              <a:rPr lang="en" sz="1100" u="sng">
                <a:hlinkClick r:id="rId8"/>
              </a:rPr>
              <a:t>The Hacker News</a:t>
            </a:r>
            <a:endParaRPr sz="1100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a OCEANLOTUS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OCEANLOTUS, también conocido como APT32, es un grupo de amenazas persistente avanzado (APT) identificado por primera vez en 2013. Originado en Vietnam, este actor ha sido vinculado a actividades de espionaje dirigidas principalmente a organizaciones en el sudeste asiático y otros países, enfocándose en sectores estratégicos como manufactura, tecnología y medios. Con un alto nivel de sofisticación, se cree que tiene acceso a recursos significativos que le permiten desarrollar técnicas de ataque avanzadas y mantener operaciones a largo plazo sin detección.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 y Alias de OCEANLOTUS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OCEANLOTUS (también conocido como APT32, CobaltKitty y SeaLotus) es clasificado como un grupo APT (Advanced Persistent Threat), enfocado en operaciones de espionaje cibernético. Su origen se vincula a Vietnam, y su nivel de destreza y recursos es considerado alto, con capacidades avanzadas en el desarrollo de malware y técnicas de evasión. Este grupo utiliza tácticas sofisticadas para penetrar redes y obtener acceso a largo plazo, lo cual evidencia su amplio financiamiento y apoyo, probablemente estatal.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Motivaciones y Contexto Geopolítico de OCEANLOTUS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Las motivaciones principales de OCEANLOTUS están centradas en el espionaje cibernético, orientado a obtener información política, económica y de seguridad de interés para Vietnam. Sus objetivos suelen incluir gobiernos extranjeros, organizaciones de defensa, compañías de tecnología y entidades de derechos humanos.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3161025"/>
            <a:ext cx="70389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 el contexto geopolítico, el grupo opera en un entorno donde la competencia regional es alta, especialmente en Asia-Pacífico. Las actividades de OCEANLOTUS reflejan los intereses estratégicos vietnamitas de proteger su estabilidad y aumentar su influencia en la región. Estas motivaciones sugieren un fuerte respaldo estatal en sus operaciones.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Tácticas, Técnicas y Procesos de OCEANLOTUS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307850"/>
            <a:ext cx="7038900" cy="3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/>
              <a:t>OCEANLOTUS emplea una amplia gama de técnicas de hackeo que incluyen la ingeniería social, spear-phishing, explotación de vulnerabilidades y el uso de malware personalizado. Estas tácticas avanzadas le permiten comprometer redes y robar información confidencial.</a:t>
            </a:r>
            <a:br>
              <a:rPr lang="en"/>
            </a:br>
            <a:r>
              <a:rPr lang="en"/>
              <a:t>A través de la Kill Chain de Lockheed Martin, las fases de sus operaciones suelen ser: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AutoNum type="arabicPeriod"/>
            </a:pPr>
            <a:r>
              <a:rPr b="1" lang="en"/>
              <a:t>Reconocimiento:</a:t>
            </a:r>
            <a:r>
              <a:rPr lang="en"/>
              <a:t> Recolectan información de sus objetivos, incluidos perfiles en redes y correos electrónicos.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AutoNum type="arabicPeriod"/>
            </a:pPr>
            <a:r>
              <a:rPr b="1" lang="en"/>
              <a:t>Armamento:</a:t>
            </a:r>
            <a:r>
              <a:rPr lang="en"/>
              <a:t> Crean documentos o archivos maliciosos diseñados específicamente para vulnerabilidades del objetivo.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AutoNum type="arabicPeriod"/>
            </a:pPr>
            <a:r>
              <a:rPr b="1" lang="en"/>
              <a:t>Entrega:</a:t>
            </a:r>
            <a:r>
              <a:rPr lang="en"/>
              <a:t> Envían los archivos comprometidos a través de phishing o sitios web falsos.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AutoNum type="arabicPeriod"/>
            </a:pPr>
            <a:r>
              <a:rPr b="1" lang="en"/>
              <a:t>Explotación:</a:t>
            </a:r>
            <a:r>
              <a:rPr lang="en"/>
              <a:t> Una vez abiertos los archivos, el malware se activa y compromete el sistema.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AutoNum type="arabicPeriod"/>
            </a:pPr>
            <a:r>
              <a:rPr b="1" lang="en"/>
              <a:t>Instalación:</a:t>
            </a:r>
            <a:r>
              <a:rPr lang="en"/>
              <a:t> Instalan malware que permite acceso remoto.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AutoNum type="arabicPeriod"/>
            </a:pPr>
            <a:r>
              <a:rPr b="1" lang="en"/>
              <a:t>Comando y Control:</a:t>
            </a:r>
            <a:r>
              <a:rPr lang="en"/>
              <a:t> Controlan remotamente los dispositivos comprometidos.</a:t>
            </a: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AutoNum type="arabicPeriod"/>
            </a:pPr>
            <a:r>
              <a:rPr b="1" lang="en"/>
              <a:t>Acciones en el Objetivo:</a:t>
            </a:r>
            <a:r>
              <a:rPr lang="en"/>
              <a:t> Extraen datos o monitorean actividad según sus objetivos de espionaje.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 y Recursos de OCEANLOTUS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116150"/>
            <a:ext cx="70389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OCEANLOTUS utiliza herramientas avanzadas y personalizadas que le permiten eludir sistemas de seguridad y realizar operaciones prolongadas en redes comprometidas. Entre sus herramientas destacadas se incluyen: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en"/>
              <a:t>Cobalt Strike:</a:t>
            </a:r>
            <a:r>
              <a:rPr lang="en"/>
              <a:t> Una herramienta comercial de post-explotación modificada para sus operaciones, útil para mantener acceso remoto.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en"/>
              <a:t>Malware personalizado:</a:t>
            </a:r>
            <a:r>
              <a:rPr lang="en"/>
              <a:t> Variantes específicas como </a:t>
            </a:r>
            <a:r>
              <a:rPr b="1" lang="en"/>
              <a:t>Ratsnif</a:t>
            </a:r>
            <a:r>
              <a:rPr lang="en"/>
              <a:t>, </a:t>
            </a:r>
            <a:r>
              <a:rPr b="1" lang="en"/>
              <a:t>Denis</a:t>
            </a:r>
            <a:r>
              <a:rPr lang="en"/>
              <a:t>, y </a:t>
            </a:r>
            <a:r>
              <a:rPr b="1" lang="en"/>
              <a:t>KerrDown</a:t>
            </a:r>
            <a:r>
              <a:rPr lang="en"/>
              <a:t>, diseñadas para espionaje y recolección de datos.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en"/>
              <a:t>Backdoors personalizados:</a:t>
            </a:r>
            <a:r>
              <a:rPr lang="en"/>
              <a:t> Permiten acceso persistente a los sistemas comprometidos y el movimiento lateral en redes.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en"/>
              <a:t>Técnicas de ofuscación avanzada:</a:t>
            </a:r>
            <a:r>
              <a:rPr lang="en"/>
              <a:t> Utilizan empaquetamiento y técnicas para evadir detección en sistemas de defensa.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OCEANLOTUS demuestra un alto nivel de sofisticación en la creación y uso de herramientas propias, señalando acceso a recursos amplios y habilidades avanzadas.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Técnicas de Ataque de OCEANLOTUS según la Kill Chain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2128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OCEANLOTUS emplea un proceso estructurado de ataque, que puede analizarse mediante el modelo de Kill Chain de Lockheed Martin: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1" lang="en" sz="1100"/>
              <a:t>Reconocimiento:</a:t>
            </a:r>
            <a:r>
              <a:rPr lang="en" sz="1100"/>
              <a:t> Identifica blancos específicos, con un enfoque en entidades gubernamentales, ONGs y sectores económicos clave en el sudeste asiático.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1" lang="en" sz="1100"/>
              <a:t>Arsenalización:</a:t>
            </a:r>
            <a:r>
              <a:rPr lang="en" sz="1100"/>
              <a:t> Desarrolla y personaliza malware y backdoors como Ratsnif y Denis para futuras infiltraciones.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1" lang="en" sz="1100"/>
              <a:t>Entrega:</a:t>
            </a:r>
            <a:r>
              <a:rPr lang="en" sz="1100"/>
              <a:t> Usa métodos de spear-phishing y sitios web comprometidos (watering hole attacks) para distribuir malware.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1" lang="en" sz="1100"/>
              <a:t>Explotación:</a:t>
            </a:r>
            <a:r>
              <a:rPr lang="en" sz="1100"/>
              <a:t> Aprovecha vulnerabilidades conocidas en software y sistemas sin parches para comprometer a la víctima.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1" lang="en" sz="1100"/>
              <a:t>Instalación:</a:t>
            </a:r>
            <a:r>
              <a:rPr lang="en" sz="1100"/>
              <a:t> Instala malware personalizado en el sistema de la víctima, asegurando acceso a largo plazo.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1" lang="en" sz="1100"/>
              <a:t>Control de Comando y Control (C2):</a:t>
            </a:r>
            <a:r>
              <a:rPr lang="en" sz="1100"/>
              <a:t> Establece comunicación remota y control sobre sistemas comprometidos a través de servidores dedicados.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1" lang="en" sz="1100"/>
              <a:t>Acciones sobre el Objetivo:</a:t>
            </a:r>
            <a:r>
              <a:rPr lang="en" sz="1100"/>
              <a:t> Recopila y </a:t>
            </a:r>
            <a:r>
              <a:rPr lang="en" sz="1100"/>
              <a:t>ex filtra</a:t>
            </a:r>
            <a:r>
              <a:rPr lang="en" sz="1100"/>
              <a:t> información confidencial y sensitiva que cumple sus objetivos de espionaje.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Este enfoque metódico refleja su experiencia y organización en operaciones de espionaje.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 y Malware Usado por OCEANLOTUS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Texto:</a:t>
            </a:r>
            <a:br>
              <a:rPr b="1" lang="en"/>
            </a:br>
            <a:r>
              <a:rPr lang="en"/>
              <a:t>OCEANLOTUS emplea una variedad de herramientas y malware personalizados, diseñados para espionaje y recopilación de datos: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en"/>
              <a:t>Ratsnif:</a:t>
            </a:r>
            <a:r>
              <a:rPr lang="en"/>
              <a:t> Malware para el espionaje de tráfico de red, que permite interceptar y redirigir la comunicación de la víctima.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en"/>
              <a:t>Denis:</a:t>
            </a:r>
            <a:r>
              <a:rPr lang="en"/>
              <a:t> Un backdoor avanzado que permite control remoto sobre sistemas comprometidos y es difícil de detectar.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en"/>
              <a:t>Cobalt Strike:</a:t>
            </a:r>
            <a:r>
              <a:rPr lang="en"/>
              <a:t> Utilizado como una plataforma de post-explotación para realizar movimientos laterales y controlar sistemas.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en"/>
              <a:t>PlugX y Remy:</a:t>
            </a:r>
            <a:r>
              <a:rPr lang="en"/>
              <a:t> Malware comúnmente utilizado para establecer persistencia en redes, especialmente en sistemas de alto valor.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Estas herramientas reflejan su alta capacidad técnica y recursos avanzados, permitiéndoles operaciones prolongadas y encubiertas en los sistemas objetivo.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Kill Chain de OCEANLOTUS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116150"/>
            <a:ext cx="7038900" cy="3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OCEANLOTUS sigue la Kill Chain de Lockheed Martin para ejecutar sus ataques: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b="1" lang="en" sz="1200"/>
              <a:t>Reconocimiento:</a:t>
            </a:r>
            <a:r>
              <a:rPr lang="en" sz="1200"/>
              <a:t> Identificación de objetivos a través de investigación y recolección de información en línea y en redes sociales.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b="1" lang="en" sz="1200"/>
              <a:t>Armamento:</a:t>
            </a:r>
            <a:r>
              <a:rPr lang="en" sz="1200"/>
              <a:t> Creación de malware personalizado (como Ratsnif y Denis) y carga útil para explotar vulnerabilidades específicas.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b="1" lang="en" sz="1200"/>
              <a:t>Entrega:</a:t>
            </a:r>
            <a:r>
              <a:rPr lang="en" sz="1200"/>
              <a:t> Uso de correos electrónicos de phishing con archivos adjuntos o enlaces maliciosos para infectar a las víctimas.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b="1" lang="en" sz="1200"/>
              <a:t>Explotación:</a:t>
            </a:r>
            <a:r>
              <a:rPr lang="en" sz="1200"/>
              <a:t> Aprovechamiento de vulnerabilidades de software para ganar acceso inicial al sistema.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b="1" lang="en" sz="1200"/>
              <a:t>Instalación:</a:t>
            </a:r>
            <a:r>
              <a:rPr lang="en" sz="1200"/>
              <a:t> Implementación de puertas traseras como PlugX para mantener acceso persistente.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b="1" lang="en" sz="1200"/>
              <a:t>Comando y Control (C2):</a:t>
            </a:r>
            <a:r>
              <a:rPr lang="en" sz="1200"/>
              <a:t> Comunicación con los servidores de C2 para controlar sistemas infectados.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b="1" lang="en" sz="1200"/>
              <a:t>Acciones en el Objetivo:</a:t>
            </a:r>
            <a:r>
              <a:rPr lang="en" sz="1200"/>
              <a:t> Robo de datos, monitoreo de actividades y movimientos laterales para comprometer más sistemas.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Este proceso les permite ejecutar ataques bien organizados y con una gran probabilidad de éxito.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