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lice Bold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Alice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-8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3D323-7AAF-4527-A9ED-B1C2D2FB3F80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0A692-690F-47F2-A192-20F197E0285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E0A692-690F-47F2-A192-20F197E0285A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69112" y="2790611"/>
            <a:ext cx="13949776" cy="2711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20"/>
              </a:lnSpc>
            </a:pPr>
            <a:r>
              <a:rPr lang="en-US" sz="702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DESIGN AND SIMULATION OF AN </a:t>
            </a:r>
          </a:p>
          <a:p>
            <a:pPr algn="ctr">
              <a:lnSpc>
                <a:spcPts val="7020"/>
              </a:lnSpc>
            </a:pPr>
            <a:r>
              <a:rPr lang="en-US" sz="702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IP-BASED REAL-TIME PATIENT MONITORING SYSTEM</a:t>
            </a:r>
          </a:p>
        </p:txBody>
      </p:sp>
      <p:sp>
        <p:nvSpPr>
          <p:cNvPr id="3" name="Freeform 3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707844" y="5925334"/>
            <a:ext cx="2872312" cy="2282183"/>
          </a:xfrm>
          <a:custGeom>
            <a:avLst/>
            <a:gdLst/>
            <a:ahLst/>
            <a:cxnLst/>
            <a:rect l="l" t="t" r="r" b="b"/>
            <a:pathLst>
              <a:path w="2872312" h="2282183">
                <a:moveTo>
                  <a:pt x="0" y="0"/>
                </a:moveTo>
                <a:lnTo>
                  <a:pt x="2872312" y="0"/>
                </a:lnTo>
                <a:lnTo>
                  <a:pt x="2872312" y="2282183"/>
                </a:lnTo>
                <a:lnTo>
                  <a:pt x="0" y="228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895350"/>
            <a:ext cx="15478125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ADVANTAGES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903672" y="2917667"/>
            <a:ext cx="6338111" cy="2591441"/>
            <a:chOff x="0" y="0"/>
            <a:chExt cx="1669297" cy="6825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9297" cy="682520"/>
            </a:xfrm>
            <a:custGeom>
              <a:avLst/>
              <a:gdLst/>
              <a:ahLst/>
              <a:cxnLst/>
              <a:rect l="l" t="t" r="r" b="b"/>
              <a:pathLst>
                <a:path w="1669297" h="682520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33660"/>
                  </a:lnTo>
                  <a:cubicBezTo>
                    <a:pt x="1669297" y="646618"/>
                    <a:pt x="1664149" y="659046"/>
                    <a:pt x="1654986" y="668209"/>
                  </a:cubicBezTo>
                  <a:cubicBezTo>
                    <a:pt x="1645823" y="677372"/>
                    <a:pt x="1633396" y="682520"/>
                    <a:pt x="1620437" y="682520"/>
                  </a:cubicBezTo>
                  <a:lnTo>
                    <a:pt x="48859" y="682520"/>
                  </a:lnTo>
                  <a:cubicBezTo>
                    <a:pt x="35901" y="682520"/>
                    <a:pt x="23474" y="677372"/>
                    <a:pt x="14311" y="668209"/>
                  </a:cubicBezTo>
                  <a:cubicBezTo>
                    <a:pt x="5148" y="659046"/>
                    <a:pt x="0" y="646618"/>
                    <a:pt x="0" y="633660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69297" cy="720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03672" y="5894591"/>
            <a:ext cx="6338111" cy="2977104"/>
            <a:chOff x="0" y="0"/>
            <a:chExt cx="1669297" cy="7840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9297" cy="784093"/>
            </a:xfrm>
            <a:custGeom>
              <a:avLst/>
              <a:gdLst/>
              <a:ahLst/>
              <a:cxnLst/>
              <a:rect l="l" t="t" r="r" b="b"/>
              <a:pathLst>
                <a:path w="1669297" h="784093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735234"/>
                  </a:lnTo>
                  <a:cubicBezTo>
                    <a:pt x="1669297" y="748192"/>
                    <a:pt x="1664149" y="760620"/>
                    <a:pt x="1654986" y="769783"/>
                  </a:cubicBezTo>
                  <a:cubicBezTo>
                    <a:pt x="1645823" y="778945"/>
                    <a:pt x="1633396" y="784093"/>
                    <a:pt x="1620437" y="784093"/>
                  </a:cubicBezTo>
                  <a:lnTo>
                    <a:pt x="48859" y="784093"/>
                  </a:lnTo>
                  <a:cubicBezTo>
                    <a:pt x="35901" y="784093"/>
                    <a:pt x="23474" y="778945"/>
                    <a:pt x="14311" y="769783"/>
                  </a:cubicBezTo>
                  <a:cubicBezTo>
                    <a:pt x="5148" y="760620"/>
                    <a:pt x="0" y="748192"/>
                    <a:pt x="0" y="73523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69297" cy="8221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786610" y="5804752"/>
            <a:ext cx="2096453" cy="3381375"/>
          </a:xfrm>
          <a:custGeom>
            <a:avLst/>
            <a:gdLst/>
            <a:ahLst/>
            <a:cxnLst/>
            <a:rect l="l" t="t" r="r" b="b"/>
            <a:pathLst>
              <a:path w="2096453" h="3381375">
                <a:moveTo>
                  <a:pt x="0" y="0"/>
                </a:moveTo>
                <a:lnTo>
                  <a:pt x="2096453" y="0"/>
                </a:lnTo>
                <a:lnTo>
                  <a:pt x="2096453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805253" y="2640322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349231" y="3106482"/>
            <a:ext cx="5456021" cy="2147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Scalable &amp; Modular Network Design:</a:t>
            </a:r>
          </a:p>
          <a:p>
            <a:pPr marL="0" lvl="0" indent="0" algn="l">
              <a:lnSpc>
                <a:spcPts val="3477"/>
              </a:lnSpc>
              <a:spcBef>
                <a:spcPct val="0"/>
              </a:spcBef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Easily expandable to new rooms or departments, with flexible architecture allowing independent upgrades of sensors, switches, or servers.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49231" y="6232728"/>
            <a:ext cx="5456021" cy="2458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8"/>
              </a:lnSpc>
            </a:pPr>
            <a:r>
              <a:rPr lang="en-US" sz="22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Educational &amp; Future-Ready Platform:</a:t>
            </a:r>
          </a:p>
          <a:p>
            <a:pPr marL="0" lvl="0" indent="0" algn="l">
              <a:lnSpc>
                <a:spcPts val="3308"/>
              </a:lnSpc>
              <a:spcBef>
                <a:spcPct val="0"/>
              </a:spcBef>
            </a:pPr>
            <a:r>
              <a:rPr lang="en-US" sz="220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Bridges networking theory and practical IoT applications in healthcare, while supporting integration with real-world protocols and future enhancements like mobile apps or cloud dashboards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2917667"/>
            <a:ext cx="6338111" cy="2591441"/>
            <a:chOff x="0" y="0"/>
            <a:chExt cx="1669297" cy="6825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69297" cy="682520"/>
            </a:xfrm>
            <a:custGeom>
              <a:avLst/>
              <a:gdLst/>
              <a:ahLst/>
              <a:cxnLst/>
              <a:rect l="l" t="t" r="r" b="b"/>
              <a:pathLst>
                <a:path w="1669297" h="682520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33660"/>
                  </a:lnTo>
                  <a:cubicBezTo>
                    <a:pt x="1669297" y="646618"/>
                    <a:pt x="1664149" y="659046"/>
                    <a:pt x="1654986" y="668209"/>
                  </a:cubicBezTo>
                  <a:cubicBezTo>
                    <a:pt x="1645823" y="677372"/>
                    <a:pt x="1633396" y="682520"/>
                    <a:pt x="1620437" y="682520"/>
                  </a:cubicBezTo>
                  <a:lnTo>
                    <a:pt x="48859" y="682520"/>
                  </a:lnTo>
                  <a:cubicBezTo>
                    <a:pt x="35901" y="682520"/>
                    <a:pt x="23474" y="677372"/>
                    <a:pt x="14311" y="668209"/>
                  </a:cubicBezTo>
                  <a:cubicBezTo>
                    <a:pt x="5148" y="659046"/>
                    <a:pt x="0" y="646618"/>
                    <a:pt x="0" y="633660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69297" cy="720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204724" y="2512674"/>
            <a:ext cx="2324175" cy="3381736"/>
          </a:xfrm>
          <a:custGeom>
            <a:avLst/>
            <a:gdLst/>
            <a:ahLst/>
            <a:cxnLst/>
            <a:rect l="l" t="t" r="r" b="b"/>
            <a:pathLst>
              <a:path w="2324175" h="3381736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28700" y="5894591"/>
            <a:ext cx="6338111" cy="2976562"/>
            <a:chOff x="0" y="0"/>
            <a:chExt cx="1669297" cy="78395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69297" cy="783951"/>
            </a:xfrm>
            <a:custGeom>
              <a:avLst/>
              <a:gdLst/>
              <a:ahLst/>
              <a:cxnLst/>
              <a:rect l="l" t="t" r="r" b="b"/>
              <a:pathLst>
                <a:path w="1669297" h="783951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735091"/>
                  </a:lnTo>
                  <a:cubicBezTo>
                    <a:pt x="1669297" y="748049"/>
                    <a:pt x="1664149" y="760477"/>
                    <a:pt x="1654986" y="769640"/>
                  </a:cubicBezTo>
                  <a:cubicBezTo>
                    <a:pt x="1645823" y="778803"/>
                    <a:pt x="1633396" y="783951"/>
                    <a:pt x="1620437" y="783951"/>
                  </a:cubicBezTo>
                  <a:lnTo>
                    <a:pt x="48859" y="783951"/>
                  </a:lnTo>
                  <a:cubicBezTo>
                    <a:pt x="35901" y="783951"/>
                    <a:pt x="23474" y="778803"/>
                    <a:pt x="14311" y="769640"/>
                  </a:cubicBezTo>
                  <a:cubicBezTo>
                    <a:pt x="5148" y="760477"/>
                    <a:pt x="0" y="748049"/>
                    <a:pt x="0" y="735091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69297" cy="82205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52019" y="3106482"/>
            <a:ext cx="5438395" cy="291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2"/>
              </a:lnSpc>
            </a:pPr>
            <a:r>
              <a:rPr lang="en-US" sz="22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Real-Time &amp; Centralized Monitoring:</a:t>
            </a:r>
          </a:p>
          <a:p>
            <a:pPr algn="l">
              <a:lnSpc>
                <a:spcPts val="3352"/>
              </a:lnSpc>
              <a:spcBef>
                <a:spcPct val="0"/>
              </a:spcBef>
            </a:pPr>
            <a:r>
              <a:rPr lang="en-US" sz="2235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Enables instant detection of abnormal vitals and reduces manual efforts by centralizing patient data analysis at a nurse station or server</a:t>
            </a:r>
            <a:r>
              <a:rPr lang="en-US" sz="2235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</a:t>
            </a:r>
          </a:p>
          <a:p>
            <a:pPr algn="l">
              <a:lnSpc>
                <a:spcPts val="3352"/>
              </a:lnSpc>
              <a:spcBef>
                <a:spcPct val="0"/>
              </a:spcBef>
            </a:pPr>
            <a:endParaRPr/>
          </a:p>
          <a:p>
            <a:pPr marL="0" lvl="0" indent="0" algn="l">
              <a:lnSpc>
                <a:spcPts val="3352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252019" y="6393242"/>
            <a:ext cx="5153603" cy="229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85"/>
              </a:lnSpc>
            </a:pP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Automated &amp; Cost-Efficient Simulation:</a:t>
            </a:r>
          </a:p>
          <a:p>
            <a:pPr marL="0" lvl="0" indent="0" algn="l">
              <a:lnSpc>
                <a:spcPts val="3085"/>
              </a:lnSpc>
              <a:spcBef>
                <a:spcPct val="0"/>
              </a:spcBef>
            </a:pPr>
            <a:r>
              <a:rPr lang="en-US" sz="2057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Event-based alert triggers in Cisco Packet Tracer provide realistic automation without expensive hardware, making it ideal for academic and prototype development.</a:t>
            </a:r>
          </a:p>
        </p:txBody>
      </p:sp>
      <p:sp>
        <p:nvSpPr>
          <p:cNvPr id="22" name="Freeform 22"/>
          <p:cNvSpPr/>
          <p:nvPr/>
        </p:nvSpPr>
        <p:spPr>
          <a:xfrm>
            <a:off x="6204724" y="5894591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03405" y="1781427"/>
            <a:ext cx="4100463" cy="952500"/>
            <a:chOff x="0" y="0"/>
            <a:chExt cx="1079957" cy="25086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0546" y="1781427"/>
            <a:ext cx="4100463" cy="952500"/>
            <a:chOff x="0" y="0"/>
            <a:chExt cx="1079957" cy="25086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077686" y="1781427"/>
            <a:ext cx="4100463" cy="952500"/>
            <a:chOff x="0" y="0"/>
            <a:chExt cx="1079957" cy="250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9957" cy="250864"/>
            </a:xfrm>
            <a:custGeom>
              <a:avLst/>
              <a:gdLst/>
              <a:ahLst/>
              <a:cxnLst/>
              <a:rect l="l" t="t" r="r" b="b"/>
              <a:pathLst>
                <a:path w="1079957" h="250864">
                  <a:moveTo>
                    <a:pt x="0" y="0"/>
                  </a:moveTo>
                  <a:lnTo>
                    <a:pt x="1079957" y="0"/>
                  </a:lnTo>
                  <a:lnTo>
                    <a:pt x="1079957" y="250864"/>
                  </a:lnTo>
                  <a:lnTo>
                    <a:pt x="0" y="250864"/>
                  </a:lnTo>
                  <a:close/>
                </a:path>
              </a:pathLst>
            </a:custGeom>
            <a:solidFill>
              <a:srgbClr val="4C5270"/>
            </a:solidFill>
            <a:ln w="47625" cap="sq">
              <a:solidFill>
                <a:srgbClr val="4C527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79957" cy="2889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2733927"/>
            <a:ext cx="16607032" cy="5687908"/>
          </a:xfrm>
          <a:custGeom>
            <a:avLst/>
            <a:gdLst/>
            <a:ahLst/>
            <a:cxnLst/>
            <a:rect l="l" t="t" r="r" b="b"/>
            <a:pathLst>
              <a:path w="16607032" h="5687908">
                <a:moveTo>
                  <a:pt x="0" y="0"/>
                </a:moveTo>
                <a:lnTo>
                  <a:pt x="16607032" y="0"/>
                </a:lnTo>
                <a:lnTo>
                  <a:pt x="16607032" y="5687908"/>
                </a:lnTo>
                <a:lnTo>
                  <a:pt x="0" y="56879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700025" y="677162"/>
            <a:ext cx="15478125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RESULTS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885825"/>
            <a:ext cx="15478125" cy="123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62759" y="2769153"/>
            <a:ext cx="11906960" cy="6725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4264" lvl="1" indent="-322132" algn="l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This project demonstrates how IP-based communication and IoT integration can simulate a smart hospital setup.</a:t>
            </a:r>
          </a:p>
          <a:p>
            <a:pPr marL="644264" lvl="1" indent="-322132" algn="l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Using Cisco Packet Tracer, we built a functional model for real-time patient monitoring with event-triggered alerts.</a:t>
            </a:r>
          </a:p>
          <a:p>
            <a:pPr marL="644264" lvl="1" indent="-322132" algn="l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It bridges the gap between theoretical networking concepts and real-world healthcare applications.</a:t>
            </a:r>
          </a:p>
          <a:p>
            <a:pPr marL="644264" lvl="1" indent="-322132" algn="l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With further enhancements, such as real sensors, cloud connectivity, and mobile apps, this model can evolve into a real-world prototype for smart patient care systems.</a:t>
            </a:r>
          </a:p>
          <a:p>
            <a:pPr marL="644264" lvl="1" indent="-322132" algn="l">
              <a:lnSpc>
                <a:spcPts val="4476"/>
              </a:lnSpc>
              <a:buFont typeface="Arial"/>
              <a:buChar char="•"/>
            </a:pPr>
            <a:r>
              <a:rPr lang="en-US" sz="2984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Ultimately, this project highlights how technology can transform healthcare — making it faster, safer, and more connected.</a:t>
            </a:r>
          </a:p>
          <a:p>
            <a:pPr algn="l">
              <a:lnSpc>
                <a:spcPts val="4476"/>
              </a:lnSpc>
            </a:pPr>
            <a:endParaRPr/>
          </a:p>
        </p:txBody>
      </p:sp>
      <p:sp>
        <p:nvSpPr>
          <p:cNvPr id="4" name="Freeform 4"/>
          <p:cNvSpPr/>
          <p:nvPr/>
        </p:nvSpPr>
        <p:spPr>
          <a:xfrm rot="-2700000">
            <a:off x="11246423" y="4122223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885825"/>
            <a:ext cx="15478125" cy="2512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INTRODUCTION</a:t>
            </a:r>
          </a:p>
          <a:p>
            <a:pPr algn="ctr">
              <a:lnSpc>
                <a:spcPts val="10079"/>
              </a:lnSpc>
            </a:pPr>
            <a:endParaRPr/>
          </a:p>
        </p:txBody>
      </p:sp>
      <p:sp>
        <p:nvSpPr>
          <p:cNvPr id="3" name="TextBox 3"/>
          <p:cNvSpPr txBox="1"/>
          <p:nvPr/>
        </p:nvSpPr>
        <p:spPr>
          <a:xfrm>
            <a:off x="1893105" y="3435990"/>
            <a:ext cx="13578879" cy="3880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728" lvl="1" indent="-367364" algn="just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Real-time patient monitoring is essential in modern healthcare.</a:t>
            </a:r>
          </a:p>
          <a:p>
            <a:pPr marL="734728" lvl="1" indent="-367364" algn="just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Quick response to abnormal patient vitals can save lives.</a:t>
            </a:r>
          </a:p>
          <a:p>
            <a:pPr marL="734728" lvl="1" indent="-367364" algn="just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Project simulates an IP-based patient monitoring system using Cisco Packet Tracer.</a:t>
            </a:r>
          </a:p>
          <a:p>
            <a:pPr marL="734728" lvl="1" indent="-367364" algn="just">
              <a:lnSpc>
                <a:spcPts val="5104"/>
              </a:lnSpc>
              <a:buFont typeface="Arial"/>
              <a:buChar char="•"/>
            </a:pPr>
            <a:r>
              <a:rPr lang="en-US" sz="3403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Connects virtual health sensors in hospital rooms to a central monitoring system.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10908772" y="4068013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885825"/>
            <a:ext cx="15478125" cy="1236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79"/>
              </a:lnSpc>
            </a:pPr>
            <a:r>
              <a:rPr lang="en-US" sz="71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893105" y="3464565"/>
            <a:ext cx="14070879" cy="3294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1349" lvl="1" indent="-380674" algn="l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Simulate a hospital network with patient health devices.</a:t>
            </a:r>
          </a:p>
          <a:p>
            <a:pPr marL="761349" lvl="1" indent="-380674" algn="l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Use IP communication for real-time data transfer.</a:t>
            </a:r>
          </a:p>
          <a:p>
            <a:pPr marL="761349" lvl="1" indent="-380674" algn="l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Trigger alerts on abnormal health conditions.</a:t>
            </a:r>
          </a:p>
          <a:p>
            <a:pPr marL="761349" lvl="1" indent="-380674" algn="l">
              <a:lnSpc>
                <a:spcPts val="5289"/>
              </a:lnSpc>
              <a:buFont typeface="Arial"/>
              <a:buChar char="•"/>
            </a:pPr>
            <a:r>
              <a:rPr lang="en-US" sz="3526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Demonstrate IoT device integration in a smart hospital setup.</a:t>
            </a:r>
          </a:p>
          <a:p>
            <a:pPr algn="l">
              <a:lnSpc>
                <a:spcPts val="5289"/>
              </a:lnSpc>
            </a:pPr>
            <a:endParaRPr/>
          </a:p>
        </p:txBody>
      </p:sp>
      <p:sp>
        <p:nvSpPr>
          <p:cNvPr id="4" name="Freeform 4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54067" y="7362527"/>
            <a:ext cx="9904989" cy="1524000"/>
            <a:chOff x="0" y="0"/>
            <a:chExt cx="2608721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8721" cy="401383"/>
            </a:xfrm>
            <a:custGeom>
              <a:avLst/>
              <a:gdLst/>
              <a:ahLst/>
              <a:cxnLst/>
              <a:rect l="l" t="t" r="r" b="b"/>
              <a:pathLst>
                <a:path w="2608721" h="401383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9379425" y="3538650"/>
            <a:ext cx="8116904" cy="4267659"/>
          </a:xfrm>
          <a:custGeom>
            <a:avLst/>
            <a:gdLst/>
            <a:ahLst/>
            <a:cxnLst/>
            <a:rect l="l" t="t" r="r" b="b"/>
            <a:pathLst>
              <a:path w="8116904" h="4267659">
                <a:moveTo>
                  <a:pt x="0" y="0"/>
                </a:moveTo>
                <a:lnTo>
                  <a:pt x="8116904" y="0"/>
                </a:lnTo>
                <a:lnTo>
                  <a:pt x="8116904" y="4267659"/>
                </a:lnTo>
                <a:lnTo>
                  <a:pt x="0" y="4267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21" t="-14169" r="-312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186624" y="750120"/>
            <a:ext cx="6270673" cy="2237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TOOLS USED</a:t>
            </a:r>
          </a:p>
          <a:p>
            <a:pPr algn="r">
              <a:lnSpc>
                <a:spcPts val="895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941633" y="1905904"/>
            <a:ext cx="6976943" cy="7418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9"/>
              </a:lnSpc>
              <a:spcBef>
                <a:spcPct val="0"/>
              </a:spcBef>
            </a:pPr>
            <a:endParaRPr/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Cisco Packet Tracer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IoT Smart Devices: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Smart Temperature Sensor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Heart Rate Monitor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Logic Blocks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Networking Components: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Switches, Routers, PCs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Server as Central Monitoring Unit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Protocols Used: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DHCP / Static IP</a:t>
            </a:r>
          </a:p>
          <a:p>
            <a:pPr marL="708041" lvl="1" indent="-354021" algn="l">
              <a:lnSpc>
                <a:spcPts val="4919"/>
              </a:lnSpc>
              <a:buFont typeface="Arial"/>
              <a:buChar char="•"/>
            </a:pPr>
            <a:r>
              <a:rPr lang="en-US" sz="327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HTTP for alerts</a:t>
            </a: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54067" y="7362527"/>
            <a:ext cx="9904989" cy="1524000"/>
            <a:chOff x="0" y="0"/>
            <a:chExt cx="2608721" cy="401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08721" cy="401383"/>
            </a:xfrm>
            <a:custGeom>
              <a:avLst/>
              <a:gdLst/>
              <a:ahLst/>
              <a:cxnLst/>
              <a:rect l="l" t="t" r="r" b="b"/>
              <a:pathLst>
                <a:path w="2608721" h="401383">
                  <a:moveTo>
                    <a:pt x="0" y="0"/>
                  </a:moveTo>
                  <a:lnTo>
                    <a:pt x="2608721" y="0"/>
                  </a:lnTo>
                  <a:lnTo>
                    <a:pt x="2608721" y="401383"/>
                  </a:lnTo>
                  <a:lnTo>
                    <a:pt x="0" y="401383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08721" cy="439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43010" y="2643170"/>
            <a:ext cx="4300981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 DESIGN OVERVIEW</a:t>
            </a:r>
          </a:p>
        </p:txBody>
      </p:sp>
      <p:pic>
        <p:nvPicPr>
          <p:cNvPr id="7" name="Picture 6" descr="ChatGPT Image Jun 16, 2025, 11_57_4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24" y="0"/>
            <a:ext cx="9286876" cy="1028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072562" y="8286772"/>
            <a:ext cx="9215438" cy="15716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895350"/>
            <a:ext cx="15478125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COMMUNICATION </a:t>
            </a:r>
            <a:r>
              <a:rPr lang="en-US" sz="6399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FLOW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759054" y="2917667"/>
            <a:ext cx="6338111" cy="2571750"/>
            <a:chOff x="0" y="0"/>
            <a:chExt cx="1669297" cy="677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59054" y="6299403"/>
            <a:ext cx="6338111" cy="2571750"/>
            <a:chOff x="0" y="0"/>
            <a:chExt cx="1669297" cy="677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048939" y="5894591"/>
            <a:ext cx="2096453" cy="3381375"/>
          </a:xfrm>
          <a:custGeom>
            <a:avLst/>
            <a:gdLst/>
            <a:ahLst/>
            <a:cxnLst/>
            <a:rect l="l" t="t" r="r" b="b"/>
            <a:pathLst>
              <a:path w="2096453" h="3381375">
                <a:moveTo>
                  <a:pt x="0" y="0"/>
                </a:moveTo>
                <a:lnTo>
                  <a:pt x="2096452" y="0"/>
                </a:lnTo>
                <a:lnTo>
                  <a:pt x="2096452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935373" y="2512674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9982373" y="3123407"/>
            <a:ext cx="4333875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Sends data to the server/nurse’s PC using IP communication.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82373" y="6505143"/>
            <a:ext cx="4333875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Ensures immediate action.</a:t>
            </a:r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/>
          </a:p>
        </p:txBody>
      </p:sp>
      <p:grpSp>
        <p:nvGrpSpPr>
          <p:cNvPr id="13" name="Group 13"/>
          <p:cNvGrpSpPr/>
          <p:nvPr/>
        </p:nvGrpSpPr>
        <p:grpSpPr>
          <a:xfrm>
            <a:off x="1028700" y="2917667"/>
            <a:ext cx="6338111" cy="2571750"/>
            <a:chOff x="0" y="0"/>
            <a:chExt cx="1669297" cy="67733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Freeform 16"/>
          <p:cNvSpPr/>
          <p:nvPr/>
        </p:nvSpPr>
        <p:spPr>
          <a:xfrm>
            <a:off x="6204724" y="2512674"/>
            <a:ext cx="2324175" cy="3381736"/>
          </a:xfrm>
          <a:custGeom>
            <a:avLst/>
            <a:gdLst/>
            <a:ahLst/>
            <a:cxnLst/>
            <a:rect l="l" t="t" r="r" b="b"/>
            <a:pathLst>
              <a:path w="2324175" h="3381736">
                <a:moveTo>
                  <a:pt x="0" y="0"/>
                </a:moveTo>
                <a:lnTo>
                  <a:pt x="2324175" y="0"/>
                </a:lnTo>
                <a:lnTo>
                  <a:pt x="2324175" y="3381736"/>
                </a:lnTo>
                <a:lnTo>
                  <a:pt x="0" y="3381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028700" y="6299403"/>
            <a:ext cx="6338111" cy="2571750"/>
            <a:chOff x="0" y="0"/>
            <a:chExt cx="1669297" cy="67733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669297" cy="677333"/>
            </a:xfrm>
            <a:custGeom>
              <a:avLst/>
              <a:gdLst/>
              <a:ahLst/>
              <a:cxnLst/>
              <a:rect l="l" t="t" r="r" b="b"/>
              <a:pathLst>
                <a:path w="1669297" h="677333">
                  <a:moveTo>
                    <a:pt x="48859" y="0"/>
                  </a:moveTo>
                  <a:lnTo>
                    <a:pt x="1620437" y="0"/>
                  </a:lnTo>
                  <a:cubicBezTo>
                    <a:pt x="1633396" y="0"/>
                    <a:pt x="1645823" y="5148"/>
                    <a:pt x="1654986" y="14311"/>
                  </a:cubicBezTo>
                  <a:cubicBezTo>
                    <a:pt x="1664149" y="23474"/>
                    <a:pt x="1669297" y="35901"/>
                    <a:pt x="1669297" y="48859"/>
                  </a:cubicBezTo>
                  <a:lnTo>
                    <a:pt x="1669297" y="628474"/>
                  </a:lnTo>
                  <a:cubicBezTo>
                    <a:pt x="1669297" y="641432"/>
                    <a:pt x="1664149" y="653860"/>
                    <a:pt x="1654986" y="663023"/>
                  </a:cubicBezTo>
                  <a:cubicBezTo>
                    <a:pt x="1645823" y="672186"/>
                    <a:pt x="1633396" y="677333"/>
                    <a:pt x="1620437" y="677333"/>
                  </a:cubicBezTo>
                  <a:lnTo>
                    <a:pt x="48859" y="677333"/>
                  </a:lnTo>
                  <a:cubicBezTo>
                    <a:pt x="35901" y="677333"/>
                    <a:pt x="23474" y="672186"/>
                    <a:pt x="14311" y="663023"/>
                  </a:cubicBezTo>
                  <a:cubicBezTo>
                    <a:pt x="5148" y="653860"/>
                    <a:pt x="0" y="641432"/>
                    <a:pt x="0" y="628474"/>
                  </a:cubicBezTo>
                  <a:lnTo>
                    <a:pt x="0" y="48859"/>
                  </a:lnTo>
                  <a:cubicBezTo>
                    <a:pt x="0" y="35901"/>
                    <a:pt x="5148" y="23474"/>
                    <a:pt x="14311" y="14311"/>
                  </a:cubicBezTo>
                  <a:cubicBezTo>
                    <a:pt x="23474" y="5148"/>
                    <a:pt x="35901" y="0"/>
                    <a:pt x="488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669297" cy="715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252019" y="3123407"/>
            <a:ext cx="4333875" cy="2074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Sensor detects a value (e.g., high temperature).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endParaRPr/>
          </a:p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endParaRPr/>
          </a:p>
        </p:txBody>
      </p:sp>
      <p:sp>
        <p:nvSpPr>
          <p:cNvPr id="21" name="TextBox 21"/>
          <p:cNvSpPr txBox="1"/>
          <p:nvPr/>
        </p:nvSpPr>
        <p:spPr>
          <a:xfrm>
            <a:off x="1252019" y="6505143"/>
            <a:ext cx="4333875" cy="155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Event-based logic triggers alert (visual/audible notification).</a:t>
            </a:r>
          </a:p>
        </p:txBody>
      </p:sp>
      <p:sp>
        <p:nvSpPr>
          <p:cNvPr id="22" name="Freeform 22"/>
          <p:cNvSpPr/>
          <p:nvPr/>
        </p:nvSpPr>
        <p:spPr>
          <a:xfrm>
            <a:off x="6204724" y="5894591"/>
            <a:ext cx="2323927" cy="3381375"/>
          </a:xfrm>
          <a:custGeom>
            <a:avLst/>
            <a:gdLst/>
            <a:ahLst/>
            <a:cxnLst/>
            <a:rect l="l" t="t" r="r" b="b"/>
            <a:pathLst>
              <a:path w="2323927" h="3381375">
                <a:moveTo>
                  <a:pt x="0" y="0"/>
                </a:moveTo>
                <a:lnTo>
                  <a:pt x="2323927" y="0"/>
                </a:lnTo>
                <a:lnTo>
                  <a:pt x="2323927" y="3381375"/>
                </a:lnTo>
                <a:lnTo>
                  <a:pt x="0" y="338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5477" y="2817977"/>
            <a:ext cx="16230600" cy="5443788"/>
            <a:chOff x="0" y="0"/>
            <a:chExt cx="4274726" cy="143375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433755"/>
            </a:xfrm>
            <a:custGeom>
              <a:avLst/>
              <a:gdLst/>
              <a:ahLst/>
              <a:cxnLst/>
              <a:rect l="l" t="t" r="r" b="b"/>
              <a:pathLst>
                <a:path w="4274726" h="1433755">
                  <a:moveTo>
                    <a:pt x="19080" y="0"/>
                  </a:moveTo>
                  <a:lnTo>
                    <a:pt x="4255646" y="0"/>
                  </a:lnTo>
                  <a:cubicBezTo>
                    <a:pt x="4266183" y="0"/>
                    <a:pt x="4274726" y="8542"/>
                    <a:pt x="4274726" y="19080"/>
                  </a:cubicBezTo>
                  <a:lnTo>
                    <a:pt x="4274726" y="1414675"/>
                  </a:lnTo>
                  <a:cubicBezTo>
                    <a:pt x="4274726" y="1419735"/>
                    <a:pt x="4272716" y="1424588"/>
                    <a:pt x="4269137" y="1428167"/>
                  </a:cubicBezTo>
                  <a:cubicBezTo>
                    <a:pt x="4265559" y="1431745"/>
                    <a:pt x="4260706" y="1433755"/>
                    <a:pt x="4255646" y="1433755"/>
                  </a:cubicBezTo>
                  <a:lnTo>
                    <a:pt x="19080" y="1433755"/>
                  </a:lnTo>
                  <a:cubicBezTo>
                    <a:pt x="8542" y="1433755"/>
                    <a:pt x="0" y="1425213"/>
                    <a:pt x="0" y="1414675"/>
                  </a:cubicBezTo>
                  <a:lnTo>
                    <a:pt x="0" y="19080"/>
                  </a:lnTo>
                  <a:cubicBezTo>
                    <a:pt x="0" y="8542"/>
                    <a:pt x="8542" y="0"/>
                    <a:pt x="190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4718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04938" y="895350"/>
            <a:ext cx="15478125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KEY NETWORKING CONCEPTS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671030" y="3551338"/>
            <a:ext cx="4536389" cy="3891398"/>
            <a:chOff x="0" y="0"/>
            <a:chExt cx="6048518" cy="518853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048518" cy="1405015"/>
              <a:chOff x="0" y="0"/>
              <a:chExt cx="1079957" cy="250864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079957" cy="250864"/>
              </a:xfrm>
              <a:custGeom>
                <a:avLst/>
                <a:gdLst/>
                <a:ahLst/>
                <a:cxnLst/>
                <a:rect l="l" t="t" r="r" b="b"/>
                <a:pathLst>
                  <a:path w="1079957" h="250864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250864"/>
                    </a:lnTo>
                    <a:lnTo>
                      <a:pt x="0" y="250864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079957" cy="2889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702508"/>
              <a:ext cx="6048518" cy="4486024"/>
              <a:chOff x="0" y="0"/>
              <a:chExt cx="1079957" cy="80097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79957" cy="800975"/>
              </a:xfrm>
              <a:custGeom>
                <a:avLst/>
                <a:gdLst/>
                <a:ahLst/>
                <a:cxnLst/>
                <a:rect l="l" t="t" r="r" b="b"/>
                <a:pathLst>
                  <a:path w="1079957" h="800975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800975"/>
                    </a:lnTo>
                    <a:lnTo>
                      <a:pt x="0" y="800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079957" cy="839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0" y="1105747"/>
              <a:ext cx="6048518" cy="4005836"/>
            </a:xfrm>
            <a:custGeom>
              <a:avLst/>
              <a:gdLst/>
              <a:ahLst/>
              <a:cxnLst/>
              <a:rect l="l" t="t" r="r" b="b"/>
              <a:pathLst>
                <a:path w="6048518" h="4005836">
                  <a:moveTo>
                    <a:pt x="0" y="0"/>
                  </a:moveTo>
                  <a:lnTo>
                    <a:pt x="6048518" y="0"/>
                  </a:lnTo>
                  <a:lnTo>
                    <a:pt x="6048518" y="4005836"/>
                  </a:lnTo>
                  <a:lnTo>
                    <a:pt x="0" y="40058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123" r="-3123" b="-1691"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402388" y="-76200"/>
              <a:ext cx="5243743" cy="882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75"/>
                </a:lnSpc>
              </a:pPr>
              <a:r>
                <a:rPr lang="en-US" sz="3982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IP Addressing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845594" y="3551338"/>
            <a:ext cx="4536389" cy="3891398"/>
            <a:chOff x="0" y="0"/>
            <a:chExt cx="6048518" cy="5188531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6048518" cy="1891758"/>
              <a:chOff x="0" y="0"/>
              <a:chExt cx="1079957" cy="337772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079957" cy="337772"/>
              </a:xfrm>
              <a:custGeom>
                <a:avLst/>
                <a:gdLst/>
                <a:ahLst/>
                <a:cxnLst/>
                <a:rect l="l" t="t" r="r" b="b"/>
                <a:pathLst>
                  <a:path w="1079957" h="337772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337772"/>
                    </a:lnTo>
                    <a:lnTo>
                      <a:pt x="0" y="337772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079957" cy="3758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702508"/>
              <a:ext cx="6048518" cy="4486024"/>
              <a:chOff x="0" y="0"/>
              <a:chExt cx="1079957" cy="80097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079957" cy="800975"/>
              </a:xfrm>
              <a:custGeom>
                <a:avLst/>
                <a:gdLst/>
                <a:ahLst/>
                <a:cxnLst/>
                <a:rect l="l" t="t" r="r" b="b"/>
                <a:pathLst>
                  <a:path w="1079957" h="800975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800975"/>
                    </a:lnTo>
                    <a:lnTo>
                      <a:pt x="0" y="800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079957" cy="8390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Freeform 22"/>
            <p:cNvSpPr/>
            <p:nvPr/>
          </p:nvSpPr>
          <p:spPr>
            <a:xfrm>
              <a:off x="0" y="1592490"/>
              <a:ext cx="6048518" cy="3596041"/>
            </a:xfrm>
            <a:custGeom>
              <a:avLst/>
              <a:gdLst/>
              <a:ahLst/>
              <a:cxnLst/>
              <a:rect l="l" t="t" r="r" b="b"/>
              <a:pathLst>
                <a:path w="6048518" h="3596041">
                  <a:moveTo>
                    <a:pt x="0" y="0"/>
                  </a:moveTo>
                  <a:lnTo>
                    <a:pt x="6048518" y="0"/>
                  </a:lnTo>
                  <a:lnTo>
                    <a:pt x="6048518" y="3596041"/>
                  </a:lnTo>
                  <a:lnTo>
                    <a:pt x="0" y="35960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955" b="-17278"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0" y="-76200"/>
              <a:ext cx="6048518" cy="16686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80"/>
                </a:lnSpc>
              </a:pPr>
              <a:r>
                <a:rPr lang="en-US" sz="3628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Device-to-device Communication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023707" y="3551338"/>
            <a:ext cx="4539466" cy="3977065"/>
            <a:chOff x="0" y="0"/>
            <a:chExt cx="6052621" cy="5302753"/>
          </a:xfrm>
        </p:grpSpPr>
        <p:grpSp>
          <p:nvGrpSpPr>
            <p:cNvPr id="25" name="Group 25"/>
            <p:cNvGrpSpPr/>
            <p:nvPr/>
          </p:nvGrpSpPr>
          <p:grpSpPr>
            <a:xfrm>
              <a:off x="1258" y="10239"/>
              <a:ext cx="6051363" cy="1405676"/>
              <a:chOff x="0" y="0"/>
              <a:chExt cx="1079957" cy="250864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1079957" cy="250864"/>
              </a:xfrm>
              <a:custGeom>
                <a:avLst/>
                <a:gdLst/>
                <a:ahLst/>
                <a:cxnLst/>
                <a:rect l="l" t="t" r="r" b="b"/>
                <a:pathLst>
                  <a:path w="1079957" h="250864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250864"/>
                    </a:lnTo>
                    <a:lnTo>
                      <a:pt x="0" y="250864"/>
                    </a:lnTo>
                    <a:close/>
                  </a:path>
                </a:pathLst>
              </a:custGeom>
              <a:solidFill>
                <a:srgbClr val="4C5270"/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1079957" cy="2889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>
              <a:off x="1258" y="713077"/>
              <a:ext cx="6051363" cy="4283554"/>
              <a:chOff x="0" y="0"/>
              <a:chExt cx="1079957" cy="764465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1079957" cy="764465"/>
              </a:xfrm>
              <a:custGeom>
                <a:avLst/>
                <a:gdLst/>
                <a:ahLst/>
                <a:cxnLst/>
                <a:rect l="l" t="t" r="r" b="b"/>
                <a:pathLst>
                  <a:path w="1079957" h="764465">
                    <a:moveTo>
                      <a:pt x="0" y="0"/>
                    </a:moveTo>
                    <a:lnTo>
                      <a:pt x="1079957" y="0"/>
                    </a:lnTo>
                    <a:lnTo>
                      <a:pt x="1079957" y="764465"/>
                    </a:lnTo>
                    <a:lnTo>
                      <a:pt x="0" y="76446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4C527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1079957" cy="8025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1" name="Freeform 31"/>
            <p:cNvSpPr/>
            <p:nvPr/>
          </p:nvSpPr>
          <p:spPr>
            <a:xfrm>
              <a:off x="1258" y="1116506"/>
              <a:ext cx="6051363" cy="4186248"/>
            </a:xfrm>
            <a:custGeom>
              <a:avLst/>
              <a:gdLst/>
              <a:ahLst/>
              <a:cxnLst/>
              <a:rect l="l" t="t" r="r" b="b"/>
              <a:pathLst>
                <a:path w="6051363" h="4186248">
                  <a:moveTo>
                    <a:pt x="0" y="0"/>
                  </a:moveTo>
                  <a:lnTo>
                    <a:pt x="6051363" y="0"/>
                  </a:lnTo>
                  <a:lnTo>
                    <a:pt x="6051363" y="4186247"/>
                  </a:lnTo>
                  <a:lnTo>
                    <a:pt x="0" y="4186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0830" b="-10830"/>
              </a:stretch>
            </a:blipFill>
          </p:spPr>
        </p:sp>
        <p:sp>
          <p:nvSpPr>
            <p:cNvPr id="32" name="TextBox 32"/>
            <p:cNvSpPr txBox="1"/>
            <p:nvPr/>
          </p:nvSpPr>
          <p:spPr>
            <a:xfrm>
              <a:off x="0" y="-76200"/>
              <a:ext cx="6052621" cy="883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78"/>
                </a:lnSpc>
              </a:pPr>
              <a:r>
                <a:rPr lang="en-US" sz="3984">
                  <a:solidFill>
                    <a:srgbClr val="FFFFFF"/>
                  </a:solidFill>
                  <a:latin typeface="Alice Bold"/>
                  <a:ea typeface="Alice Bold"/>
                  <a:cs typeface="Alice Bold"/>
                  <a:sym typeface="Alice Bold"/>
                </a:rPr>
                <a:t>IoT Integration</a:t>
              </a:r>
            </a:p>
          </p:txBody>
        </p:sp>
      </p:grp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93130" y="7885130"/>
            <a:ext cx="4631614" cy="2372366"/>
            <a:chOff x="0" y="0"/>
            <a:chExt cx="1219849" cy="6248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9849" cy="624821"/>
            </a:xfrm>
            <a:custGeom>
              <a:avLst/>
              <a:gdLst/>
              <a:ahLst/>
              <a:cxnLst/>
              <a:rect l="l" t="t" r="r" b="b"/>
              <a:pathLst>
                <a:path w="1219849" h="624821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30619" y="7885130"/>
            <a:ext cx="4631614" cy="2401870"/>
            <a:chOff x="0" y="0"/>
            <a:chExt cx="1219849" cy="63259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19849" cy="632591"/>
            </a:xfrm>
            <a:custGeom>
              <a:avLst/>
              <a:gdLst/>
              <a:ahLst/>
              <a:cxnLst/>
              <a:rect l="l" t="t" r="r" b="b"/>
              <a:pathLst>
                <a:path w="1219849" h="632591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65730"/>
                  </a:lnTo>
                  <a:cubicBezTo>
                    <a:pt x="1219849" y="583463"/>
                    <a:pt x="1212804" y="600469"/>
                    <a:pt x="1200265" y="613008"/>
                  </a:cubicBezTo>
                  <a:cubicBezTo>
                    <a:pt x="1187727" y="625547"/>
                    <a:pt x="1170720" y="632591"/>
                    <a:pt x="1152987" y="632591"/>
                  </a:cubicBezTo>
                  <a:lnTo>
                    <a:pt x="66862" y="632591"/>
                  </a:lnTo>
                  <a:cubicBezTo>
                    <a:pt x="49129" y="632591"/>
                    <a:pt x="32122" y="625547"/>
                    <a:pt x="19583" y="613008"/>
                  </a:cubicBezTo>
                  <a:cubicBezTo>
                    <a:pt x="7044" y="600469"/>
                    <a:pt x="0" y="583463"/>
                    <a:pt x="0" y="565730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219849" cy="6706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78435" y="4966028"/>
            <a:ext cx="4631614" cy="2372366"/>
            <a:chOff x="0" y="0"/>
            <a:chExt cx="1219849" cy="62482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849" cy="624821"/>
            </a:xfrm>
            <a:custGeom>
              <a:avLst/>
              <a:gdLst/>
              <a:ahLst/>
              <a:cxnLst/>
              <a:rect l="l" t="t" r="r" b="b"/>
              <a:pathLst>
                <a:path w="1219849" h="624821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29248" y="4966028"/>
            <a:ext cx="4631614" cy="2372366"/>
            <a:chOff x="0" y="0"/>
            <a:chExt cx="1219849" cy="62482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9849" cy="624821"/>
            </a:xfrm>
            <a:custGeom>
              <a:avLst/>
              <a:gdLst/>
              <a:ahLst/>
              <a:cxnLst/>
              <a:rect l="l" t="t" r="r" b="b"/>
              <a:pathLst>
                <a:path w="1219849" h="624821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777951" y="4966028"/>
            <a:ext cx="4631614" cy="2372366"/>
            <a:chOff x="0" y="0"/>
            <a:chExt cx="1219849" cy="624821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9849" cy="624821"/>
            </a:xfrm>
            <a:custGeom>
              <a:avLst/>
              <a:gdLst/>
              <a:ahLst/>
              <a:cxnLst/>
              <a:rect l="l" t="t" r="r" b="b"/>
              <a:pathLst>
                <a:path w="1219849" h="624821">
                  <a:moveTo>
                    <a:pt x="66862" y="0"/>
                  </a:moveTo>
                  <a:lnTo>
                    <a:pt x="1152987" y="0"/>
                  </a:lnTo>
                  <a:cubicBezTo>
                    <a:pt x="1170720" y="0"/>
                    <a:pt x="1187727" y="7044"/>
                    <a:pt x="1200265" y="19583"/>
                  </a:cubicBezTo>
                  <a:cubicBezTo>
                    <a:pt x="1212804" y="32122"/>
                    <a:pt x="1219849" y="49129"/>
                    <a:pt x="1219849" y="66862"/>
                  </a:cubicBezTo>
                  <a:lnTo>
                    <a:pt x="1219849" y="557959"/>
                  </a:lnTo>
                  <a:cubicBezTo>
                    <a:pt x="1219849" y="575692"/>
                    <a:pt x="1212804" y="592699"/>
                    <a:pt x="1200265" y="605237"/>
                  </a:cubicBezTo>
                  <a:cubicBezTo>
                    <a:pt x="1187727" y="617776"/>
                    <a:pt x="1170720" y="624821"/>
                    <a:pt x="1152987" y="624821"/>
                  </a:cubicBezTo>
                  <a:lnTo>
                    <a:pt x="66862" y="624821"/>
                  </a:lnTo>
                  <a:cubicBezTo>
                    <a:pt x="49129" y="624821"/>
                    <a:pt x="32122" y="617776"/>
                    <a:pt x="19583" y="605237"/>
                  </a:cubicBezTo>
                  <a:cubicBezTo>
                    <a:pt x="7044" y="592699"/>
                    <a:pt x="0" y="575692"/>
                    <a:pt x="0" y="557959"/>
                  </a:cubicBezTo>
                  <a:lnTo>
                    <a:pt x="0" y="66862"/>
                  </a:lnTo>
                  <a:cubicBezTo>
                    <a:pt x="0" y="49129"/>
                    <a:pt x="7044" y="32122"/>
                    <a:pt x="19583" y="19583"/>
                  </a:cubicBezTo>
                  <a:cubicBezTo>
                    <a:pt x="32122" y="7044"/>
                    <a:pt x="49129" y="0"/>
                    <a:pt x="6686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219849" cy="6629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416801" y="4324861"/>
            <a:ext cx="355488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Home Page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231218" y="4349158"/>
            <a:ext cx="3827673" cy="5743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92"/>
              </a:lnSpc>
            </a:pPr>
            <a:r>
              <a:rPr lang="en-US" sz="328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Network Topology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316316" y="4349158"/>
            <a:ext cx="355488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Documentation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4406" y="5472476"/>
            <a:ext cx="3819673" cy="129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Project introduction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Technologies used in the project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39218" y="5455049"/>
            <a:ext cx="3819673" cy="129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Live network topology - Floor plan.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 u="none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Device level interaction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183921" y="5455049"/>
            <a:ext cx="3819673" cy="129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Objectives, Architecture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Implementation and Testing</a:t>
            </a:r>
          </a:p>
        </p:txBody>
      </p:sp>
      <p:sp>
        <p:nvSpPr>
          <p:cNvPr id="23" name="Freeform 23"/>
          <p:cNvSpPr/>
          <p:nvPr/>
        </p:nvSpPr>
        <p:spPr>
          <a:xfrm>
            <a:off x="4264133" y="2278217"/>
            <a:ext cx="9759734" cy="2147141"/>
          </a:xfrm>
          <a:custGeom>
            <a:avLst/>
            <a:gdLst/>
            <a:ahLst/>
            <a:cxnLst/>
            <a:rect l="l" t="t" r="r" b="b"/>
            <a:pathLst>
              <a:path w="9759734" h="2147141">
                <a:moveTo>
                  <a:pt x="0" y="0"/>
                </a:moveTo>
                <a:lnTo>
                  <a:pt x="9759734" y="0"/>
                </a:lnTo>
                <a:lnTo>
                  <a:pt x="9759734" y="2147141"/>
                </a:lnTo>
                <a:lnTo>
                  <a:pt x="0" y="2147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702469" y="895350"/>
            <a:ext cx="16883062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PROJECT WEBSITE OVERVIEW &amp; FEATURES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31495" y="7300295"/>
            <a:ext cx="355488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Files Page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468984" y="7262195"/>
            <a:ext cx="355488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Team Page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099100" y="8391577"/>
            <a:ext cx="3819673" cy="129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Assignment and project submissions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Download options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47937" y="8406329"/>
            <a:ext cx="3503084" cy="1292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Team members, institution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Mission statement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16023" y="5569900"/>
            <a:ext cx="9312448" cy="3688400"/>
            <a:chOff x="0" y="0"/>
            <a:chExt cx="1634238" cy="6472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34238" cy="647276"/>
            </a:xfrm>
            <a:custGeom>
              <a:avLst/>
              <a:gdLst/>
              <a:ahLst/>
              <a:cxnLst/>
              <a:rect l="l" t="t" r="r" b="b"/>
              <a:pathLst>
                <a:path w="1634238" h="647276">
                  <a:moveTo>
                    <a:pt x="33254" y="0"/>
                  </a:moveTo>
                  <a:lnTo>
                    <a:pt x="1600984" y="0"/>
                  </a:lnTo>
                  <a:cubicBezTo>
                    <a:pt x="1619349" y="0"/>
                    <a:pt x="1634238" y="14888"/>
                    <a:pt x="1634238" y="33254"/>
                  </a:cubicBezTo>
                  <a:lnTo>
                    <a:pt x="1634238" y="614022"/>
                  </a:lnTo>
                  <a:cubicBezTo>
                    <a:pt x="1634238" y="622841"/>
                    <a:pt x="1630734" y="631300"/>
                    <a:pt x="1624498" y="637536"/>
                  </a:cubicBezTo>
                  <a:cubicBezTo>
                    <a:pt x="1618261" y="643772"/>
                    <a:pt x="1609803" y="647276"/>
                    <a:pt x="1600984" y="647276"/>
                  </a:cubicBezTo>
                  <a:lnTo>
                    <a:pt x="33254" y="647276"/>
                  </a:lnTo>
                  <a:cubicBezTo>
                    <a:pt x="24435" y="647276"/>
                    <a:pt x="15976" y="643772"/>
                    <a:pt x="9740" y="637536"/>
                  </a:cubicBezTo>
                  <a:cubicBezTo>
                    <a:pt x="3504" y="631300"/>
                    <a:pt x="0" y="622841"/>
                    <a:pt x="0" y="614022"/>
                  </a:cubicBezTo>
                  <a:lnTo>
                    <a:pt x="0" y="33254"/>
                  </a:lnTo>
                  <a:cubicBezTo>
                    <a:pt x="0" y="24435"/>
                    <a:pt x="3504" y="15976"/>
                    <a:pt x="9740" y="9740"/>
                  </a:cubicBezTo>
                  <a:cubicBezTo>
                    <a:pt x="15976" y="3504"/>
                    <a:pt x="24435" y="0"/>
                    <a:pt x="33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34238" cy="6853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5254" y="3418843"/>
            <a:ext cx="8083333" cy="6614196"/>
          </a:xfrm>
          <a:custGeom>
            <a:avLst/>
            <a:gdLst/>
            <a:ahLst/>
            <a:cxnLst/>
            <a:rect l="l" t="t" r="r" b="b"/>
            <a:pathLst>
              <a:path w="8083333" h="6614196">
                <a:moveTo>
                  <a:pt x="0" y="0"/>
                </a:moveTo>
                <a:lnTo>
                  <a:pt x="8083333" y="0"/>
                </a:lnTo>
                <a:lnTo>
                  <a:pt x="8083333" y="6614196"/>
                </a:lnTo>
                <a:lnTo>
                  <a:pt x="0" y="6614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96" r="-229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02469" y="895350"/>
            <a:ext cx="16883062" cy="1104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PROJECT WEBSITE - NETWORK TOPOLOGY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94805" y="2656490"/>
            <a:ext cx="355488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System Flow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94805" y="4804090"/>
            <a:ext cx="355488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Key Innovations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8816023" y="3418843"/>
            <a:ext cx="9312448" cy="1147123"/>
            <a:chOff x="0" y="0"/>
            <a:chExt cx="842471" cy="1037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42471" cy="103777"/>
            </a:xfrm>
            <a:custGeom>
              <a:avLst/>
              <a:gdLst/>
              <a:ahLst/>
              <a:cxnLst/>
              <a:rect l="l" t="t" r="r" b="b"/>
              <a:pathLst>
                <a:path w="842471" h="103777">
                  <a:moveTo>
                    <a:pt x="33254" y="0"/>
                  </a:moveTo>
                  <a:lnTo>
                    <a:pt x="809217" y="0"/>
                  </a:lnTo>
                  <a:cubicBezTo>
                    <a:pt x="827583" y="0"/>
                    <a:pt x="842471" y="14888"/>
                    <a:pt x="842471" y="33254"/>
                  </a:cubicBezTo>
                  <a:lnTo>
                    <a:pt x="842471" y="70523"/>
                  </a:lnTo>
                  <a:cubicBezTo>
                    <a:pt x="842471" y="79342"/>
                    <a:pt x="838968" y="87801"/>
                    <a:pt x="832731" y="94037"/>
                  </a:cubicBezTo>
                  <a:cubicBezTo>
                    <a:pt x="826495" y="100273"/>
                    <a:pt x="818037" y="103777"/>
                    <a:pt x="809217" y="103777"/>
                  </a:cubicBezTo>
                  <a:lnTo>
                    <a:pt x="33254" y="103777"/>
                  </a:lnTo>
                  <a:cubicBezTo>
                    <a:pt x="14888" y="103777"/>
                    <a:pt x="0" y="88889"/>
                    <a:pt x="0" y="70523"/>
                  </a:cubicBezTo>
                  <a:lnTo>
                    <a:pt x="0" y="33254"/>
                  </a:lnTo>
                  <a:cubicBezTo>
                    <a:pt x="0" y="24435"/>
                    <a:pt x="3504" y="15976"/>
                    <a:pt x="9740" y="9740"/>
                  </a:cubicBezTo>
                  <a:cubicBezTo>
                    <a:pt x="15976" y="3504"/>
                    <a:pt x="24435" y="0"/>
                    <a:pt x="3325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42471" cy="1418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047728" y="3531743"/>
            <a:ext cx="8849038" cy="85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Sensor Data (Heart Rate, Temp, SpO2) → Router/Switch →</a:t>
            </a:r>
          </a:p>
          <a:p>
            <a:pPr algn="l">
              <a:lnSpc>
                <a:spcPts val="3477"/>
              </a:lnSpc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Core Router → Alert &amp; Database Servers → Nurse/Doctor Stations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047728" y="5674675"/>
            <a:ext cx="8849038" cy="348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IP-Based Simulation: Assigns IPs to virtual devices for real communication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IoT Logic Blocks: Automates alerts using event-based logic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Smart Alerts: Emergency notifications for abnormal health readings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Hospital-Wide Connectivity: Secure data flow between departments</a:t>
            </a:r>
          </a:p>
          <a:p>
            <a:pPr marL="500530" lvl="1" indent="-250265" algn="l">
              <a:lnSpc>
                <a:spcPts val="3477"/>
              </a:lnSpc>
              <a:buFont typeface="Arial"/>
              <a:buChar char="•"/>
            </a:pPr>
            <a:r>
              <a:rPr lang="en-US" sz="2318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Modular Design: Easily extensible for future rooms/sensors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5254" y="2656490"/>
            <a:ext cx="8083333" cy="622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Alice Bold"/>
                <a:ea typeface="Alice Bold"/>
                <a:cs typeface="Alice Bold"/>
                <a:sym typeface="Alice Bold"/>
              </a:rPr>
              <a:t>Floor Plan - Live Network Topology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527</Words>
  <Application>Microsoft Office PowerPoint</Application>
  <PresentationFormat>Custom</PresentationFormat>
  <Paragraphs>79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Alice Bold</vt:lpstr>
      <vt:lpstr>Calibri</vt:lpstr>
      <vt:lpstr>Alice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Networks</dc:title>
  <cp:lastModifiedBy>THEERTHA</cp:lastModifiedBy>
  <cp:revision>3</cp:revision>
  <dcterms:created xsi:type="dcterms:W3CDTF">2006-08-16T00:00:00Z</dcterms:created>
  <dcterms:modified xsi:type="dcterms:W3CDTF">2025-06-16T07:11:42Z</dcterms:modified>
  <dc:identifier>DAGqKEjKZ2c</dc:identifier>
</cp:coreProperties>
</file>