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ce Bold" charset="1" panose="00000500000000000000"/>
      <p:regular r:id="rId18"/>
    </p:embeddedFont>
    <p:embeddedFont>
      <p:font typeface="Ali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9112" y="2790611"/>
            <a:ext cx="13949776" cy="271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DESIGN AND SIMULATION OF AN </a:t>
            </a:r>
          </a:p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IP-BASED REAL-TIME PATIENT MONITORING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07844" y="5925334"/>
            <a:ext cx="2872312" cy="2282183"/>
          </a:xfrm>
          <a:custGeom>
            <a:avLst/>
            <a:gdLst/>
            <a:ahLst/>
            <a:cxnLst/>
            <a:rect r="r" b="b" t="t" l="l"/>
            <a:pathLst>
              <a:path h="2282183" w="2872312">
                <a:moveTo>
                  <a:pt x="0" y="0"/>
                </a:moveTo>
                <a:lnTo>
                  <a:pt x="2872312" y="0"/>
                </a:lnTo>
                <a:lnTo>
                  <a:pt x="2872312" y="2282183"/>
                </a:lnTo>
                <a:lnTo>
                  <a:pt x="0" y="228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ADV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03672" y="2917667"/>
            <a:ext cx="6338111" cy="2591441"/>
            <a:chOff x="0" y="0"/>
            <a:chExt cx="1669297" cy="682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9297" cy="682520"/>
            </a:xfrm>
            <a:custGeom>
              <a:avLst/>
              <a:gdLst/>
              <a:ahLst/>
              <a:cxnLst/>
              <a:rect r="r" b="b" t="t" l="l"/>
              <a:pathLst>
                <a:path h="682520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03672" y="5894591"/>
            <a:ext cx="6338111" cy="2977104"/>
            <a:chOff x="0" y="0"/>
            <a:chExt cx="1669297" cy="784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297" cy="784093"/>
            </a:xfrm>
            <a:custGeom>
              <a:avLst/>
              <a:gdLst/>
              <a:ahLst/>
              <a:cxnLst/>
              <a:rect r="r" b="b" t="t" l="l"/>
              <a:pathLst>
                <a:path h="78409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234"/>
                  </a:lnTo>
                  <a:cubicBezTo>
                    <a:pt x="1669297" y="748192"/>
                    <a:pt x="1664149" y="760620"/>
                    <a:pt x="1654986" y="769783"/>
                  </a:cubicBezTo>
                  <a:cubicBezTo>
                    <a:pt x="1645823" y="778945"/>
                    <a:pt x="1633396" y="784093"/>
                    <a:pt x="1620437" y="784093"/>
                  </a:cubicBezTo>
                  <a:lnTo>
                    <a:pt x="48859" y="784093"/>
                  </a:lnTo>
                  <a:cubicBezTo>
                    <a:pt x="35901" y="784093"/>
                    <a:pt x="23474" y="778945"/>
                    <a:pt x="14311" y="769783"/>
                  </a:cubicBezTo>
                  <a:cubicBezTo>
                    <a:pt x="5148" y="760620"/>
                    <a:pt x="0" y="748192"/>
                    <a:pt x="0" y="73523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9297" cy="822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86610" y="5804752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3" y="0"/>
                </a:lnTo>
                <a:lnTo>
                  <a:pt x="2096453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05253" y="2640322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49231" y="3106482"/>
            <a:ext cx="5456021" cy="214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Scalable &amp; Modular Network Design:</a:t>
            </a:r>
          </a:p>
          <a:p>
            <a:pPr algn="l" marL="0" indent="0" lvl="0">
              <a:lnSpc>
                <a:spcPts val="3477"/>
              </a:lnSpc>
              <a:spcBef>
                <a:spcPct val="0"/>
              </a:spcBef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Easily expandable to new rooms or departments, with flexible architecture allowing independent upgrades of sensors, switches, or servers.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49231" y="6232728"/>
            <a:ext cx="5456021" cy="245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8"/>
              </a:lnSpc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Educational &amp; Future-Ready Platform:</a:t>
            </a:r>
          </a:p>
          <a:p>
            <a:pPr algn="l" marL="0" indent="0" lvl="0">
              <a:lnSpc>
                <a:spcPts val="3308"/>
              </a:lnSpc>
              <a:spcBef>
                <a:spcPct val="0"/>
              </a:spcBef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Bridges networking theory and practical IoT applications in healthcare, while supporting integration with real-world protocols and future enhancements like mobile apps or cloud dashboards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917667"/>
            <a:ext cx="6338111" cy="2591441"/>
            <a:chOff x="0" y="0"/>
            <a:chExt cx="1669297" cy="68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9297" cy="682520"/>
            </a:xfrm>
            <a:custGeom>
              <a:avLst/>
              <a:gdLst/>
              <a:ahLst/>
              <a:cxnLst/>
              <a:rect r="r" b="b" t="t" l="l"/>
              <a:pathLst>
                <a:path h="682520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5894591"/>
            <a:ext cx="6338111" cy="2976562"/>
            <a:chOff x="0" y="0"/>
            <a:chExt cx="1669297" cy="7839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9297" cy="783951"/>
            </a:xfrm>
            <a:custGeom>
              <a:avLst/>
              <a:gdLst/>
              <a:ahLst/>
              <a:cxnLst/>
              <a:rect r="r" b="b" t="t" l="l"/>
              <a:pathLst>
                <a:path h="783951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091"/>
                  </a:lnTo>
                  <a:cubicBezTo>
                    <a:pt x="1669297" y="748049"/>
                    <a:pt x="1664149" y="760477"/>
                    <a:pt x="1654986" y="769640"/>
                  </a:cubicBezTo>
                  <a:cubicBezTo>
                    <a:pt x="1645823" y="778803"/>
                    <a:pt x="1633396" y="783951"/>
                    <a:pt x="1620437" y="783951"/>
                  </a:cubicBezTo>
                  <a:lnTo>
                    <a:pt x="48859" y="783951"/>
                  </a:lnTo>
                  <a:cubicBezTo>
                    <a:pt x="35901" y="783951"/>
                    <a:pt x="23474" y="778803"/>
                    <a:pt x="14311" y="769640"/>
                  </a:cubicBezTo>
                  <a:cubicBezTo>
                    <a:pt x="5148" y="760477"/>
                    <a:pt x="0" y="748049"/>
                    <a:pt x="0" y="735091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69297" cy="82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52019" y="3106482"/>
            <a:ext cx="5438395" cy="291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2"/>
              </a:lnSpc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Real-Time &amp; Centralized Monitoring: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Enables instant detection of abnormal vitals and reduces manual efforts by centralizing patient data analysis at a nurse station or server</a:t>
            </a:r>
            <a:r>
              <a:rPr lang="en-US" sz="223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52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52019" y="6393242"/>
            <a:ext cx="5153603" cy="229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5"/>
              </a:lnSpc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Automated &amp; Cost-Efficient Simulation:</a:t>
            </a:r>
          </a:p>
          <a:p>
            <a:pPr algn="l" marL="0" indent="0" lvl="0">
              <a:lnSpc>
                <a:spcPts val="3085"/>
              </a:lnSpc>
              <a:spcBef>
                <a:spcPct val="0"/>
              </a:spcBef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Event-based alert triggers in Cisco Packet Tracer provide realistic automation without expensive hardware, making it ideal for academic and prototype development.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3405" y="1781427"/>
            <a:ext cx="4100463" cy="952500"/>
            <a:chOff x="0" y="0"/>
            <a:chExt cx="1079957" cy="250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0546" y="1781427"/>
            <a:ext cx="4100463" cy="952500"/>
            <a:chOff x="0" y="0"/>
            <a:chExt cx="1079957" cy="250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77686" y="1781427"/>
            <a:ext cx="4100463" cy="952500"/>
            <a:chOff x="0" y="0"/>
            <a:chExt cx="1079957" cy="250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733927"/>
            <a:ext cx="16607032" cy="5687908"/>
          </a:xfrm>
          <a:custGeom>
            <a:avLst/>
            <a:gdLst/>
            <a:ahLst/>
            <a:cxnLst/>
            <a:rect r="r" b="b" t="t" l="l"/>
            <a:pathLst>
              <a:path h="5687908" w="16607032">
                <a:moveTo>
                  <a:pt x="0" y="0"/>
                </a:moveTo>
                <a:lnTo>
                  <a:pt x="16607032" y="0"/>
                </a:lnTo>
                <a:lnTo>
                  <a:pt x="16607032" y="5687908"/>
                </a:lnTo>
                <a:lnTo>
                  <a:pt x="0" y="56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0025" y="677162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RESULTS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123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2759" y="2769153"/>
            <a:ext cx="11906960" cy="672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Th</a:t>
            </a: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is project demonstrates how IP-based communication and IoT integration can simulate a smart hospital setup.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Using Cisco Packet Tracer, we built a functional model for real-time patient monitoring with event-triggered alerts.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It bridges the gap between theoretical networking concepts and real-world healthcare applications.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With further enhancements, such as real sensors, cloud connectivity, and mobile apps, this model can evolve into a real-world prototype for smart patient care systems.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Ultimately, this project highlights how technology can transform healthcare — making it faster, safer, and more connected.</a:t>
            </a:r>
          </a:p>
          <a:p>
            <a:pPr algn="l">
              <a:lnSpc>
                <a:spcPts val="44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1246423" y="4122223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251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INTRODUCTION</a:t>
            </a:r>
          </a:p>
          <a:p>
            <a:pPr algn="ctr">
              <a:lnSpc>
                <a:spcPts val="100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93105" y="3435990"/>
            <a:ext cx="13578879" cy="388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Real-time patient monitoring is essential in modern healthcare.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Quick response to abnormal patient vitals can save lives.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Project simulates an IP-based patient monitoring system using Cisco Packet Tracer.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Connects virtual health sensors in hospital rooms to a central monitoring system.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123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3105" y="3464565"/>
            <a:ext cx="14070879" cy="329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</a:t>
            </a: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imulate a hospital network with patient health devices.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Use IP communication for real-time data transfer.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Trigger alerts on abnormal health conditions.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Demonstrate IoT device integration in a smart hospital setup.</a:t>
            </a:r>
          </a:p>
          <a:p>
            <a:pPr algn="l">
              <a:lnSpc>
                <a:spcPts val="528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4067" y="7362527"/>
            <a:ext cx="9904989" cy="1524000"/>
            <a:chOff x="0" y="0"/>
            <a:chExt cx="2608721" cy="40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8721" cy="401383"/>
            </a:xfrm>
            <a:custGeom>
              <a:avLst/>
              <a:gdLst/>
              <a:ahLst/>
              <a:cxnLst/>
              <a:rect r="r" b="b" t="t" l="l"/>
              <a:pathLst>
                <a:path h="401383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9425" y="3538650"/>
            <a:ext cx="8116904" cy="4267659"/>
          </a:xfrm>
          <a:custGeom>
            <a:avLst/>
            <a:gdLst/>
            <a:ahLst/>
            <a:cxnLst/>
            <a:rect r="r" b="b" t="t" l="l"/>
            <a:pathLst>
              <a:path h="4267659" w="8116904">
                <a:moveTo>
                  <a:pt x="0" y="0"/>
                </a:moveTo>
                <a:lnTo>
                  <a:pt x="8116904" y="0"/>
                </a:lnTo>
                <a:lnTo>
                  <a:pt x="8116904" y="4267659"/>
                </a:lnTo>
                <a:lnTo>
                  <a:pt x="0" y="426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1" t="-14169" r="-312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86624" y="750120"/>
            <a:ext cx="627067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TOOLS USED</a:t>
            </a:r>
          </a:p>
          <a:p>
            <a:pPr algn="r">
              <a:lnSpc>
                <a:spcPts val="89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41633" y="1905904"/>
            <a:ext cx="6976943" cy="7418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  <a:spcBef>
                <a:spcPct val="0"/>
              </a:spcBef>
            </a:pP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Cisco Packet Tracer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IoT Smart Devices: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Smart Temperature Sensor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Heart Rate Monitor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Logic Blocks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Networking Components: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Switches, Routers, PCs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Server as Central Monitoring Unit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Protocols Used: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DHCP / Static IP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HTTP for alerts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4067" y="7362527"/>
            <a:ext cx="9904989" cy="1524000"/>
            <a:chOff x="0" y="0"/>
            <a:chExt cx="2608721" cy="40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8721" cy="401383"/>
            </a:xfrm>
            <a:custGeom>
              <a:avLst/>
              <a:gdLst/>
              <a:ahLst/>
              <a:cxnLst/>
              <a:rect r="r" b="b" t="t" l="l"/>
              <a:pathLst>
                <a:path h="401383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98355" y="0"/>
            <a:ext cx="8589645" cy="10287000"/>
          </a:xfrm>
          <a:custGeom>
            <a:avLst/>
            <a:gdLst/>
            <a:ahLst/>
            <a:cxnLst/>
            <a:rect r="r" b="b" t="t" l="l"/>
            <a:pathLst>
              <a:path h="10287000" w="8589645">
                <a:moveTo>
                  <a:pt x="0" y="0"/>
                </a:moveTo>
                <a:lnTo>
                  <a:pt x="8589645" y="0"/>
                </a:lnTo>
                <a:lnTo>
                  <a:pt x="85896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80014" y="3024158"/>
            <a:ext cx="5271896" cy="337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DESIGN OVERVIEW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COMMU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NICATION </a:t>
            </a:r>
            <a:r>
              <a:rPr lang="en-US" sz="63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FLOW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59054" y="2917667"/>
            <a:ext cx="6338111" cy="2571750"/>
            <a:chOff x="0" y="0"/>
            <a:chExt cx="1669297" cy="677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59054" y="6299403"/>
            <a:ext cx="6338111" cy="2571750"/>
            <a:chOff x="0" y="0"/>
            <a:chExt cx="1669297" cy="677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48939" y="5894591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35373" y="2512674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982373" y="3123407"/>
            <a:ext cx="4333875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Sends data to the server/nurse’s PC using IP communication.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2373" y="6505143"/>
            <a:ext cx="4333875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Ensures immediate action.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917667"/>
            <a:ext cx="6338111" cy="2571750"/>
            <a:chOff x="0" y="0"/>
            <a:chExt cx="1669297" cy="677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6299403"/>
            <a:ext cx="6338111" cy="2571750"/>
            <a:chOff x="0" y="0"/>
            <a:chExt cx="1669297" cy="677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52019" y="3123407"/>
            <a:ext cx="4333875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detects a value (e.g., high temperature).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52019" y="6505143"/>
            <a:ext cx="4333875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Event-based logic triggers alert (visual/audible notification).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477" y="2817977"/>
            <a:ext cx="16230600" cy="5443788"/>
            <a:chOff x="0" y="0"/>
            <a:chExt cx="4274726" cy="1433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433755"/>
            </a:xfrm>
            <a:custGeom>
              <a:avLst/>
              <a:gdLst/>
              <a:ahLst/>
              <a:cxnLst/>
              <a:rect r="r" b="b" t="t" l="l"/>
              <a:pathLst>
                <a:path h="1433755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1414675"/>
                  </a:lnTo>
                  <a:cubicBezTo>
                    <a:pt x="4274726" y="1419735"/>
                    <a:pt x="4272716" y="1424588"/>
                    <a:pt x="4269137" y="1428167"/>
                  </a:cubicBezTo>
                  <a:cubicBezTo>
                    <a:pt x="4265559" y="1431745"/>
                    <a:pt x="4260706" y="1433755"/>
                    <a:pt x="4255646" y="1433755"/>
                  </a:cubicBezTo>
                  <a:lnTo>
                    <a:pt x="19080" y="1433755"/>
                  </a:lnTo>
                  <a:cubicBezTo>
                    <a:pt x="8542" y="1433755"/>
                    <a:pt x="0" y="1425213"/>
                    <a:pt x="0" y="1414675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471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EY NETWORKING CONCEPTS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1030" y="3551338"/>
            <a:ext cx="4536389" cy="3891398"/>
            <a:chOff x="0" y="0"/>
            <a:chExt cx="6048518" cy="51885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048518" cy="1405015"/>
              <a:chOff x="0" y="0"/>
              <a:chExt cx="1079957" cy="25086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79957" cy="250864"/>
              </a:xfrm>
              <a:custGeom>
                <a:avLst/>
                <a:gdLst/>
                <a:ahLst/>
                <a:cxnLst/>
                <a:rect r="r" b="b" t="t" l="l"/>
                <a:pathLst>
                  <a:path h="250864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79957" cy="800975"/>
              </a:xfrm>
              <a:custGeom>
                <a:avLst/>
                <a:gdLst/>
                <a:ahLst/>
                <a:cxnLst/>
                <a:rect r="r" b="b" t="t" l="l"/>
                <a:pathLst>
                  <a:path h="80097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1105747"/>
              <a:ext cx="6048518" cy="4005836"/>
            </a:xfrm>
            <a:custGeom>
              <a:avLst/>
              <a:gdLst/>
              <a:ahLst/>
              <a:cxnLst/>
              <a:rect r="r" b="b" t="t" l="l"/>
              <a:pathLst>
                <a:path h="4005836" w="6048518">
                  <a:moveTo>
                    <a:pt x="0" y="0"/>
                  </a:moveTo>
                  <a:lnTo>
                    <a:pt x="6048518" y="0"/>
                  </a:lnTo>
                  <a:lnTo>
                    <a:pt x="6048518" y="4005836"/>
                  </a:lnTo>
                  <a:lnTo>
                    <a:pt x="0" y="4005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23" t="0" r="-3123" b="-1691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402388" y="-76200"/>
              <a:ext cx="5243743" cy="882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75"/>
                </a:lnSpc>
              </a:pPr>
              <a:r>
                <a:rPr lang="en-US" sz="3982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IP </a:t>
              </a:r>
              <a:r>
                <a:rPr lang="en-US" sz="3982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Addressing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45594" y="3551338"/>
            <a:ext cx="4536389" cy="3891398"/>
            <a:chOff x="0" y="0"/>
            <a:chExt cx="6048518" cy="518853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048518" cy="1891758"/>
              <a:chOff x="0" y="0"/>
              <a:chExt cx="1079957" cy="33777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79957" cy="337772"/>
              </a:xfrm>
              <a:custGeom>
                <a:avLst/>
                <a:gdLst/>
                <a:ahLst/>
                <a:cxnLst/>
                <a:rect r="r" b="b" t="t" l="l"/>
                <a:pathLst>
                  <a:path h="337772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337772"/>
                    </a:lnTo>
                    <a:lnTo>
                      <a:pt x="0" y="337772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079957" cy="375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79957" cy="800975"/>
              </a:xfrm>
              <a:custGeom>
                <a:avLst/>
                <a:gdLst/>
                <a:ahLst/>
                <a:cxnLst/>
                <a:rect r="r" b="b" t="t" l="l"/>
                <a:pathLst>
                  <a:path h="80097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0" y="1592490"/>
              <a:ext cx="6048518" cy="3596041"/>
            </a:xfrm>
            <a:custGeom>
              <a:avLst/>
              <a:gdLst/>
              <a:ahLst/>
              <a:cxnLst/>
              <a:rect r="r" b="b" t="t" l="l"/>
              <a:pathLst>
                <a:path h="3596041" w="6048518">
                  <a:moveTo>
                    <a:pt x="0" y="0"/>
                  </a:moveTo>
                  <a:lnTo>
                    <a:pt x="6048518" y="0"/>
                  </a:lnTo>
                  <a:lnTo>
                    <a:pt x="6048518" y="3596041"/>
                  </a:lnTo>
                  <a:lnTo>
                    <a:pt x="0" y="3596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955" r="0" b="-17278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76200"/>
              <a:ext cx="6048518" cy="1668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0"/>
                </a:lnSpc>
              </a:pPr>
              <a:r>
                <a:rPr lang="en-US" sz="3628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Device-to-devic</a:t>
              </a:r>
              <a:r>
                <a:rPr lang="en-US" sz="3628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e Communication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23707" y="3551338"/>
            <a:ext cx="4539466" cy="3977065"/>
            <a:chOff x="0" y="0"/>
            <a:chExt cx="6052621" cy="530275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1258" y="10239"/>
              <a:ext cx="6051363" cy="1405676"/>
              <a:chOff x="0" y="0"/>
              <a:chExt cx="1079957" cy="25086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79957" cy="250864"/>
              </a:xfrm>
              <a:custGeom>
                <a:avLst/>
                <a:gdLst/>
                <a:ahLst/>
                <a:cxnLst/>
                <a:rect r="r" b="b" t="t" l="l"/>
                <a:pathLst>
                  <a:path h="250864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258" y="713077"/>
              <a:ext cx="6051363" cy="4283554"/>
              <a:chOff x="0" y="0"/>
              <a:chExt cx="1079957" cy="76446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79957" cy="764465"/>
              </a:xfrm>
              <a:custGeom>
                <a:avLst/>
                <a:gdLst/>
                <a:ahLst/>
                <a:cxnLst/>
                <a:rect r="r" b="b" t="t" l="l"/>
                <a:pathLst>
                  <a:path h="76446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764465"/>
                    </a:lnTo>
                    <a:lnTo>
                      <a:pt x="0" y="76446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079957" cy="8025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258" y="1116506"/>
              <a:ext cx="6051363" cy="4186248"/>
            </a:xfrm>
            <a:custGeom>
              <a:avLst/>
              <a:gdLst/>
              <a:ahLst/>
              <a:cxnLst/>
              <a:rect r="r" b="b" t="t" l="l"/>
              <a:pathLst>
                <a:path h="4186248" w="6051363">
                  <a:moveTo>
                    <a:pt x="0" y="0"/>
                  </a:moveTo>
                  <a:lnTo>
                    <a:pt x="6051363" y="0"/>
                  </a:lnTo>
                  <a:lnTo>
                    <a:pt x="6051363" y="4186247"/>
                  </a:lnTo>
                  <a:lnTo>
                    <a:pt x="0" y="4186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830" r="0" b="-1083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0" y="-76200"/>
              <a:ext cx="6052621" cy="883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78"/>
                </a:lnSpc>
              </a:pPr>
              <a:r>
                <a:rPr lang="en-US" sz="3984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IoT I</a:t>
              </a:r>
              <a:r>
                <a:rPr lang="en-US" sz="3984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ntegration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93130" y="7885130"/>
            <a:ext cx="4631614" cy="2372366"/>
            <a:chOff x="0" y="0"/>
            <a:chExt cx="1219849" cy="624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30619" y="7885130"/>
            <a:ext cx="4631614" cy="2401870"/>
            <a:chOff x="0" y="0"/>
            <a:chExt cx="1219849" cy="632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849" cy="632591"/>
            </a:xfrm>
            <a:custGeom>
              <a:avLst/>
              <a:gdLst/>
              <a:ahLst/>
              <a:cxnLst/>
              <a:rect r="r" b="b" t="t" l="l"/>
              <a:pathLst>
                <a:path h="63259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65730"/>
                  </a:lnTo>
                  <a:cubicBezTo>
                    <a:pt x="1219849" y="583463"/>
                    <a:pt x="1212804" y="600469"/>
                    <a:pt x="1200265" y="613008"/>
                  </a:cubicBezTo>
                  <a:cubicBezTo>
                    <a:pt x="1187727" y="625547"/>
                    <a:pt x="1170720" y="632591"/>
                    <a:pt x="1152987" y="632591"/>
                  </a:cubicBezTo>
                  <a:lnTo>
                    <a:pt x="66862" y="632591"/>
                  </a:lnTo>
                  <a:cubicBezTo>
                    <a:pt x="49129" y="632591"/>
                    <a:pt x="32122" y="625547"/>
                    <a:pt x="19583" y="613008"/>
                  </a:cubicBezTo>
                  <a:cubicBezTo>
                    <a:pt x="7044" y="600469"/>
                    <a:pt x="0" y="583463"/>
                    <a:pt x="0" y="565730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19849" cy="670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8435" y="4966028"/>
            <a:ext cx="4631614" cy="2372366"/>
            <a:chOff x="0" y="0"/>
            <a:chExt cx="1219849" cy="6248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29248" y="4966028"/>
            <a:ext cx="4631614" cy="2372366"/>
            <a:chOff x="0" y="0"/>
            <a:chExt cx="1219849" cy="624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77951" y="4966028"/>
            <a:ext cx="4631614" cy="2372366"/>
            <a:chOff x="0" y="0"/>
            <a:chExt cx="1219849" cy="6248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16801" y="4324861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Home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1218" y="4349158"/>
            <a:ext cx="3827673" cy="57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28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Topology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16316" y="4349158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Documentation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4406" y="5472476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 introduction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Technologies used in the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39218" y="5455049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Live network topology - Floor plan.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 u="non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Device level interaction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83921" y="5455049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Objectives, Architecture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Implementation and Testing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264133" y="2278217"/>
            <a:ext cx="9759734" cy="2147141"/>
          </a:xfrm>
          <a:custGeom>
            <a:avLst/>
            <a:gdLst/>
            <a:ahLst/>
            <a:cxnLst/>
            <a:rect r="r" b="b" t="t" l="l"/>
            <a:pathLst>
              <a:path h="2147141" w="9759734">
                <a:moveTo>
                  <a:pt x="0" y="0"/>
                </a:moveTo>
                <a:lnTo>
                  <a:pt x="9759734" y="0"/>
                </a:lnTo>
                <a:lnTo>
                  <a:pt x="9759734" y="2147141"/>
                </a:lnTo>
                <a:lnTo>
                  <a:pt x="0" y="2147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02469" y="895350"/>
            <a:ext cx="1688306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ECT WEBSITE OVERVIEW &amp; FEATURES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31495" y="7300295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Files 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68984" y="7262195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Team 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99100" y="8391577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Assignment and project submissions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Download options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47937" y="8406329"/>
            <a:ext cx="3503084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Team members, institution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Mission statement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16023" y="5569900"/>
            <a:ext cx="9312448" cy="3688400"/>
            <a:chOff x="0" y="0"/>
            <a:chExt cx="1634238" cy="647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4238" cy="647276"/>
            </a:xfrm>
            <a:custGeom>
              <a:avLst/>
              <a:gdLst/>
              <a:ahLst/>
              <a:cxnLst/>
              <a:rect r="r" b="b" t="t" l="l"/>
              <a:pathLst>
                <a:path h="647276" w="1634238">
                  <a:moveTo>
                    <a:pt x="33254" y="0"/>
                  </a:moveTo>
                  <a:lnTo>
                    <a:pt x="1600984" y="0"/>
                  </a:lnTo>
                  <a:cubicBezTo>
                    <a:pt x="1619349" y="0"/>
                    <a:pt x="1634238" y="14888"/>
                    <a:pt x="1634238" y="33254"/>
                  </a:cubicBezTo>
                  <a:lnTo>
                    <a:pt x="1634238" y="614022"/>
                  </a:lnTo>
                  <a:cubicBezTo>
                    <a:pt x="1634238" y="622841"/>
                    <a:pt x="1630734" y="631300"/>
                    <a:pt x="1624498" y="637536"/>
                  </a:cubicBezTo>
                  <a:cubicBezTo>
                    <a:pt x="1618261" y="643772"/>
                    <a:pt x="1609803" y="647276"/>
                    <a:pt x="1600984" y="647276"/>
                  </a:cubicBezTo>
                  <a:lnTo>
                    <a:pt x="33254" y="647276"/>
                  </a:lnTo>
                  <a:cubicBezTo>
                    <a:pt x="24435" y="647276"/>
                    <a:pt x="15976" y="643772"/>
                    <a:pt x="9740" y="637536"/>
                  </a:cubicBezTo>
                  <a:cubicBezTo>
                    <a:pt x="3504" y="631300"/>
                    <a:pt x="0" y="622841"/>
                    <a:pt x="0" y="614022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34238" cy="685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254" y="3418843"/>
            <a:ext cx="8083333" cy="6614196"/>
          </a:xfrm>
          <a:custGeom>
            <a:avLst/>
            <a:gdLst/>
            <a:ahLst/>
            <a:cxnLst/>
            <a:rect r="r" b="b" t="t" l="l"/>
            <a:pathLst>
              <a:path h="6614196" w="8083333">
                <a:moveTo>
                  <a:pt x="0" y="0"/>
                </a:moveTo>
                <a:lnTo>
                  <a:pt x="8083333" y="0"/>
                </a:lnTo>
                <a:lnTo>
                  <a:pt x="8083333" y="6614196"/>
                </a:lnTo>
                <a:lnTo>
                  <a:pt x="0" y="661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90" t="0" r="-279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816023" y="3418843"/>
            <a:ext cx="9312448" cy="1147123"/>
            <a:chOff x="0" y="0"/>
            <a:chExt cx="842471" cy="1037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42471" cy="103777"/>
            </a:xfrm>
            <a:custGeom>
              <a:avLst/>
              <a:gdLst/>
              <a:ahLst/>
              <a:cxnLst/>
              <a:rect r="r" b="b" t="t" l="l"/>
              <a:pathLst>
                <a:path h="103777" w="842471">
                  <a:moveTo>
                    <a:pt x="33254" y="0"/>
                  </a:moveTo>
                  <a:lnTo>
                    <a:pt x="809217" y="0"/>
                  </a:lnTo>
                  <a:cubicBezTo>
                    <a:pt x="827583" y="0"/>
                    <a:pt x="842471" y="14888"/>
                    <a:pt x="842471" y="33254"/>
                  </a:cubicBezTo>
                  <a:lnTo>
                    <a:pt x="842471" y="70523"/>
                  </a:lnTo>
                  <a:cubicBezTo>
                    <a:pt x="842471" y="79342"/>
                    <a:pt x="838968" y="87801"/>
                    <a:pt x="832731" y="94037"/>
                  </a:cubicBezTo>
                  <a:cubicBezTo>
                    <a:pt x="826495" y="100273"/>
                    <a:pt x="818037" y="103777"/>
                    <a:pt x="809217" y="103777"/>
                  </a:cubicBezTo>
                  <a:lnTo>
                    <a:pt x="33254" y="103777"/>
                  </a:lnTo>
                  <a:cubicBezTo>
                    <a:pt x="14888" y="103777"/>
                    <a:pt x="0" y="88889"/>
                    <a:pt x="0" y="70523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42471" cy="141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02469" y="895350"/>
            <a:ext cx="1688306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ECT WEBSITE - NETWORK TOPOLOGY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94805" y="2656490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System Flow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94805" y="4804090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Key Innovations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47728" y="3531743"/>
            <a:ext cx="8849038" cy="85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Data (Heart Rate, Temp, SpO2) → Router/Switch →</a:t>
            </a:r>
          </a:p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Core Router → Alert &amp; Database Servers → Nurse/Doctor Stations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47728" y="5674675"/>
            <a:ext cx="8849038" cy="348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IP-Based Simulation: Assigns IPs to virtual devices for real communication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IoT Logic Blocks: Automates alerts using event-based logic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Smart Alerts: Emergency notifications for abnormal health readings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Hospital-Wide Connectivity: Secure data flow between departments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Modular Design: Easily extensible for future rooms/sensors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5254" y="2656490"/>
            <a:ext cx="80833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Floor Plan - Live Network Topology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DAGqKEjKZ2c</dc:identifier>
  <dcterms:modified xsi:type="dcterms:W3CDTF">2011-08-01T06:04:30Z</dcterms:modified>
  <cp:revision>1</cp:revision>
  <dc:title>Computer Networks</dc:title>
</cp:coreProperties>
</file>