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7" Type="http://schemas.openxmlformats.org/officeDocument/2006/relationships/slideLayout" Target="../slideLayouts/slideLayout1.xml"/><Relationship Id="rId8"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6" Type="http://schemas.openxmlformats.org/officeDocument/2006/relationships/slideLayout" Target="../slideLayouts/slideLayout1.xml"/><Relationship Id="rId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90799" y="1807250"/>
            <a:ext cx="7547015" cy="833199"/>
          </a:xfrm>
          <a:prstGeom prst="rect">
            <a:avLst/>
          </a:prstGeom>
          <a:noFill/>
          <a:ln/>
        </p:spPr>
        <p:txBody>
          <a:bodyPr wrap="none" rtlCol="0" anchor="t"/>
          <a:lstStyle/>
          <a:p>
            <a:pPr indent="0" marL="0">
              <a:lnSpc>
                <a:spcPts val="6561"/>
              </a:lnSpc>
              <a:buNone/>
            </a:pPr>
            <a:r>
              <a:rPr lang="en-US" sz="5249" b="1" dirty="0">
                <a:solidFill>
                  <a:srgbClr val="60A9FF"/>
                </a:solidFill>
                <a:latin typeface="Barlow" pitchFamily="34" charset="0"/>
                <a:ea typeface="Barlow" pitchFamily="34" charset="-122"/>
                <a:cs typeface="Barlow" pitchFamily="34" charset="-120"/>
              </a:rPr>
              <a:t>Introduction to Compilers</a:t>
            </a:r>
            <a:endParaRPr lang="en-US" sz="5249" dirty="0"/>
          </a:p>
        </p:txBody>
      </p:sp>
      <p:sp>
        <p:nvSpPr>
          <p:cNvPr id="6" name="Text 3"/>
          <p:cNvSpPr/>
          <p:nvPr/>
        </p:nvSpPr>
        <p:spPr>
          <a:xfrm>
            <a:off x="4490799" y="2973705"/>
            <a:ext cx="9306401" cy="1777008"/>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A compiler is a specialized program that translates higher-level programming languages into machine code, enabling computers to execute the instructions written by developers. It plays a crucial role in software development, as it allows programmers to write code in a human-readable format while ensuring that it can be executed by the computer.</a:t>
            </a:r>
            <a:endParaRPr lang="en-US" sz="1750" dirty="0"/>
          </a:p>
        </p:txBody>
      </p:sp>
      <p:sp>
        <p:nvSpPr>
          <p:cNvPr id="7" name="Text 4"/>
          <p:cNvSpPr/>
          <p:nvPr/>
        </p:nvSpPr>
        <p:spPr>
          <a:xfrm>
            <a:off x="4490799" y="5000625"/>
            <a:ext cx="9306401" cy="1421606"/>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Compilers are essential for the development of various software applications, from simple scripts to complex operating systems. Understanding the structure and phases of compilers is important for anyone involved in programming and software development.</a:t>
            </a:r>
            <a:endParaRPr lang="en-US" sz="1750" dirty="0"/>
          </a:p>
        </p:txBody>
      </p:sp>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759976" y="719138"/>
            <a:ext cx="5082897" cy="633413"/>
          </a:xfrm>
          <a:prstGeom prst="rect">
            <a:avLst/>
          </a:prstGeom>
          <a:noFill/>
          <a:ln/>
        </p:spPr>
        <p:txBody>
          <a:bodyPr wrap="none" rtlCol="0" anchor="t"/>
          <a:lstStyle/>
          <a:p>
            <a:pPr indent="0" marL="0">
              <a:lnSpc>
                <a:spcPts val="4987"/>
              </a:lnSpc>
              <a:buNone/>
            </a:pPr>
            <a:r>
              <a:rPr lang="en-US" sz="3990" b="1" dirty="0">
                <a:solidFill>
                  <a:srgbClr val="60A9FF"/>
                </a:solidFill>
                <a:latin typeface="Barlow" pitchFamily="34" charset="0"/>
                <a:ea typeface="Barlow" pitchFamily="34" charset="-122"/>
                <a:cs typeface="Barlow" pitchFamily="34" charset="-120"/>
              </a:rPr>
              <a:t>Lexical Analysis Phase</a:t>
            </a:r>
            <a:endParaRPr lang="en-US" sz="3990" dirty="0"/>
          </a:p>
        </p:txBody>
      </p:sp>
      <p:sp>
        <p:nvSpPr>
          <p:cNvPr id="6" name="Shape 3"/>
          <p:cNvSpPr/>
          <p:nvPr/>
        </p:nvSpPr>
        <p:spPr>
          <a:xfrm>
            <a:off x="1018342" y="1656517"/>
            <a:ext cx="91202" cy="5853827"/>
          </a:xfrm>
          <a:prstGeom prst="roundRect">
            <a:avLst>
              <a:gd name="adj" fmla="val 133340"/>
            </a:avLst>
          </a:prstGeom>
          <a:solidFill>
            <a:srgbClr val="282C32"/>
          </a:solidFill>
          <a:ln/>
        </p:spPr>
      </p:sp>
      <p:sp>
        <p:nvSpPr>
          <p:cNvPr id="7" name="Shape 4"/>
          <p:cNvSpPr/>
          <p:nvPr/>
        </p:nvSpPr>
        <p:spPr>
          <a:xfrm>
            <a:off x="1291947" y="1997154"/>
            <a:ext cx="709374" cy="91202"/>
          </a:xfrm>
          <a:prstGeom prst="roundRect">
            <a:avLst>
              <a:gd name="adj" fmla="val 133340"/>
            </a:avLst>
          </a:prstGeom>
          <a:solidFill>
            <a:srgbClr val="282C32"/>
          </a:solidFill>
          <a:ln/>
        </p:spPr>
      </p:sp>
      <p:sp>
        <p:nvSpPr>
          <p:cNvPr id="8" name="Shape 5"/>
          <p:cNvSpPr/>
          <p:nvPr/>
        </p:nvSpPr>
        <p:spPr>
          <a:xfrm>
            <a:off x="835938" y="1814870"/>
            <a:ext cx="456009" cy="456009"/>
          </a:xfrm>
          <a:prstGeom prst="roundRect">
            <a:avLst>
              <a:gd name="adj" fmla="val 26668"/>
            </a:avLst>
          </a:prstGeom>
          <a:solidFill>
            <a:srgbClr val="282C32"/>
          </a:solidFill>
          <a:ln/>
        </p:spPr>
      </p:sp>
      <p:sp>
        <p:nvSpPr>
          <p:cNvPr id="9" name="Text 6"/>
          <p:cNvSpPr/>
          <p:nvPr/>
        </p:nvSpPr>
        <p:spPr>
          <a:xfrm>
            <a:off x="1010126" y="1852851"/>
            <a:ext cx="107633" cy="379928"/>
          </a:xfrm>
          <a:prstGeom prst="rect">
            <a:avLst/>
          </a:prstGeom>
          <a:noFill/>
          <a:ln/>
        </p:spPr>
        <p:txBody>
          <a:bodyPr wrap="none" rtlCol="0" anchor="t"/>
          <a:lstStyle/>
          <a:p>
            <a:pPr algn="ctr" indent="0" marL="0">
              <a:lnSpc>
                <a:spcPts val="2992"/>
              </a:lnSpc>
              <a:buNone/>
            </a:pPr>
            <a:r>
              <a:rPr lang="en-US" sz="2394" b="1" dirty="0">
                <a:solidFill>
                  <a:srgbClr val="60A9FF"/>
                </a:solidFill>
                <a:latin typeface="Barlow" pitchFamily="34" charset="0"/>
                <a:ea typeface="Barlow" pitchFamily="34" charset="-122"/>
                <a:cs typeface="Barlow" pitchFamily="34" charset="-120"/>
              </a:rPr>
              <a:t>1</a:t>
            </a:r>
            <a:endParaRPr lang="en-US" sz="2394" dirty="0"/>
          </a:p>
        </p:txBody>
      </p:sp>
      <p:sp>
        <p:nvSpPr>
          <p:cNvPr id="10" name="Text 7"/>
          <p:cNvSpPr/>
          <p:nvPr/>
        </p:nvSpPr>
        <p:spPr>
          <a:xfrm>
            <a:off x="2178606" y="1859161"/>
            <a:ext cx="2533412" cy="316706"/>
          </a:xfrm>
          <a:prstGeom prst="rect">
            <a:avLst/>
          </a:prstGeom>
          <a:noFill/>
          <a:ln/>
        </p:spPr>
        <p:txBody>
          <a:bodyPr wrap="none" rtlCol="0" anchor="t"/>
          <a:lstStyle/>
          <a:p>
            <a:pPr algn="l" indent="0" marL="0">
              <a:lnSpc>
                <a:spcPts val="2494"/>
              </a:lnSpc>
              <a:buNone/>
            </a:pPr>
            <a:r>
              <a:rPr lang="en-US" sz="1995" b="1" dirty="0">
                <a:solidFill>
                  <a:srgbClr val="60A9FF"/>
                </a:solidFill>
                <a:latin typeface="Barlow" pitchFamily="34" charset="0"/>
                <a:ea typeface="Barlow" pitchFamily="34" charset="-122"/>
                <a:cs typeface="Barlow" pitchFamily="34" charset="-120"/>
              </a:rPr>
              <a:t>Tokenization</a:t>
            </a:r>
            <a:endParaRPr lang="en-US" sz="1995" dirty="0"/>
          </a:p>
        </p:txBody>
      </p:sp>
      <p:sp>
        <p:nvSpPr>
          <p:cNvPr id="11" name="Text 8"/>
          <p:cNvSpPr/>
          <p:nvPr/>
        </p:nvSpPr>
        <p:spPr>
          <a:xfrm>
            <a:off x="2178606" y="2297430"/>
            <a:ext cx="8034218" cy="972622"/>
          </a:xfrm>
          <a:prstGeom prst="rect">
            <a:avLst/>
          </a:prstGeom>
          <a:noFill/>
          <a:ln/>
        </p:spPr>
        <p:txBody>
          <a:bodyPr wrap="square" rtlCol="0" anchor="t"/>
          <a:lstStyle/>
          <a:p>
            <a:pPr algn="l" indent="0" marL="0">
              <a:lnSpc>
                <a:spcPts val="2553"/>
              </a:lnSpc>
              <a:buNone/>
            </a:pPr>
            <a:r>
              <a:rPr lang="en-US" sz="1596" dirty="0">
                <a:solidFill>
                  <a:srgbClr val="EEEFF5"/>
                </a:solidFill>
                <a:latin typeface="Montserrat" pitchFamily="34" charset="0"/>
                <a:ea typeface="Montserrat" pitchFamily="34" charset="-122"/>
                <a:cs typeface="Montserrat" pitchFamily="34" charset="-120"/>
              </a:rPr>
              <a:t>The lexical analysis phase involves tokenization, where the source code is broken down into tokens such as keywords, identifiers, and operators. These tokens form the basic building blocks for the syntax analysis phase.</a:t>
            </a:r>
            <a:endParaRPr lang="en-US" sz="1596" dirty="0"/>
          </a:p>
        </p:txBody>
      </p:sp>
      <p:sp>
        <p:nvSpPr>
          <p:cNvPr id="12" name="Shape 9"/>
          <p:cNvSpPr/>
          <p:nvPr/>
        </p:nvSpPr>
        <p:spPr>
          <a:xfrm>
            <a:off x="1291947" y="4015978"/>
            <a:ext cx="709374" cy="91202"/>
          </a:xfrm>
          <a:prstGeom prst="roundRect">
            <a:avLst>
              <a:gd name="adj" fmla="val 133340"/>
            </a:avLst>
          </a:prstGeom>
          <a:solidFill>
            <a:srgbClr val="282C32"/>
          </a:solidFill>
          <a:ln/>
        </p:spPr>
      </p:sp>
      <p:sp>
        <p:nvSpPr>
          <p:cNvPr id="13" name="Shape 10"/>
          <p:cNvSpPr/>
          <p:nvPr/>
        </p:nvSpPr>
        <p:spPr>
          <a:xfrm>
            <a:off x="835938" y="3833693"/>
            <a:ext cx="456009" cy="456009"/>
          </a:xfrm>
          <a:prstGeom prst="roundRect">
            <a:avLst>
              <a:gd name="adj" fmla="val 26668"/>
            </a:avLst>
          </a:prstGeom>
          <a:solidFill>
            <a:srgbClr val="282C32"/>
          </a:solidFill>
          <a:ln/>
        </p:spPr>
      </p:sp>
      <p:sp>
        <p:nvSpPr>
          <p:cNvPr id="14" name="Text 11"/>
          <p:cNvSpPr/>
          <p:nvPr/>
        </p:nvSpPr>
        <p:spPr>
          <a:xfrm>
            <a:off x="978813" y="3871674"/>
            <a:ext cx="170259" cy="379928"/>
          </a:xfrm>
          <a:prstGeom prst="rect">
            <a:avLst/>
          </a:prstGeom>
          <a:noFill/>
          <a:ln/>
        </p:spPr>
        <p:txBody>
          <a:bodyPr wrap="none" rtlCol="0" anchor="t"/>
          <a:lstStyle/>
          <a:p>
            <a:pPr algn="ctr" indent="0" marL="0">
              <a:lnSpc>
                <a:spcPts val="2992"/>
              </a:lnSpc>
              <a:buNone/>
            </a:pPr>
            <a:r>
              <a:rPr lang="en-US" sz="2394" b="1" dirty="0">
                <a:solidFill>
                  <a:srgbClr val="60A9FF"/>
                </a:solidFill>
                <a:latin typeface="Barlow" pitchFamily="34" charset="0"/>
                <a:ea typeface="Barlow" pitchFamily="34" charset="-122"/>
                <a:cs typeface="Barlow" pitchFamily="34" charset="-120"/>
              </a:rPr>
              <a:t>2</a:t>
            </a:r>
            <a:endParaRPr lang="en-US" sz="2394" dirty="0"/>
          </a:p>
        </p:txBody>
      </p:sp>
      <p:sp>
        <p:nvSpPr>
          <p:cNvPr id="15" name="Text 12"/>
          <p:cNvSpPr/>
          <p:nvPr/>
        </p:nvSpPr>
        <p:spPr>
          <a:xfrm>
            <a:off x="2178606" y="3877985"/>
            <a:ext cx="2533412" cy="316706"/>
          </a:xfrm>
          <a:prstGeom prst="rect">
            <a:avLst/>
          </a:prstGeom>
          <a:noFill/>
          <a:ln/>
        </p:spPr>
        <p:txBody>
          <a:bodyPr wrap="none" rtlCol="0" anchor="t"/>
          <a:lstStyle/>
          <a:p>
            <a:pPr algn="l" indent="0" marL="0">
              <a:lnSpc>
                <a:spcPts val="2494"/>
              </a:lnSpc>
              <a:buNone/>
            </a:pPr>
            <a:r>
              <a:rPr lang="en-US" sz="1995" b="1" dirty="0">
                <a:solidFill>
                  <a:srgbClr val="60A9FF"/>
                </a:solidFill>
                <a:latin typeface="Barlow" pitchFamily="34" charset="0"/>
                <a:ea typeface="Barlow" pitchFamily="34" charset="-122"/>
                <a:cs typeface="Barlow" pitchFamily="34" charset="-120"/>
              </a:rPr>
              <a:t>Error Detection</a:t>
            </a:r>
            <a:endParaRPr lang="en-US" sz="1995" dirty="0"/>
          </a:p>
        </p:txBody>
      </p:sp>
      <p:sp>
        <p:nvSpPr>
          <p:cNvPr id="16" name="Text 13"/>
          <p:cNvSpPr/>
          <p:nvPr/>
        </p:nvSpPr>
        <p:spPr>
          <a:xfrm>
            <a:off x="2178606" y="4316254"/>
            <a:ext cx="8034218" cy="972622"/>
          </a:xfrm>
          <a:prstGeom prst="rect">
            <a:avLst/>
          </a:prstGeom>
          <a:noFill/>
          <a:ln/>
        </p:spPr>
        <p:txBody>
          <a:bodyPr wrap="square" rtlCol="0" anchor="t"/>
          <a:lstStyle/>
          <a:p>
            <a:pPr algn="l" indent="0" marL="0">
              <a:lnSpc>
                <a:spcPts val="2553"/>
              </a:lnSpc>
              <a:buNone/>
            </a:pPr>
            <a:r>
              <a:rPr lang="en-US" sz="1596" dirty="0">
                <a:solidFill>
                  <a:srgbClr val="EEEFF5"/>
                </a:solidFill>
                <a:latin typeface="Montserrat" pitchFamily="34" charset="0"/>
                <a:ea typeface="Montserrat" pitchFamily="34" charset="-122"/>
                <a:cs typeface="Montserrat" pitchFamily="34" charset="-120"/>
              </a:rPr>
              <a:t>This phase also includes error detection, identifying any lexical errors in the source code and providing meaningful error messages to assist developers in debugging their code.</a:t>
            </a:r>
            <a:endParaRPr lang="en-US" sz="1596" dirty="0"/>
          </a:p>
        </p:txBody>
      </p:sp>
      <p:sp>
        <p:nvSpPr>
          <p:cNvPr id="17" name="Shape 14"/>
          <p:cNvSpPr/>
          <p:nvPr/>
        </p:nvSpPr>
        <p:spPr>
          <a:xfrm>
            <a:off x="1291947" y="6034802"/>
            <a:ext cx="709374" cy="91202"/>
          </a:xfrm>
          <a:prstGeom prst="roundRect">
            <a:avLst>
              <a:gd name="adj" fmla="val 133340"/>
            </a:avLst>
          </a:prstGeom>
          <a:solidFill>
            <a:srgbClr val="282C32"/>
          </a:solidFill>
          <a:ln/>
        </p:spPr>
      </p:sp>
      <p:sp>
        <p:nvSpPr>
          <p:cNvPr id="18" name="Shape 15"/>
          <p:cNvSpPr/>
          <p:nvPr/>
        </p:nvSpPr>
        <p:spPr>
          <a:xfrm>
            <a:off x="835938" y="5852517"/>
            <a:ext cx="456009" cy="456009"/>
          </a:xfrm>
          <a:prstGeom prst="roundRect">
            <a:avLst>
              <a:gd name="adj" fmla="val 26668"/>
            </a:avLst>
          </a:prstGeom>
          <a:solidFill>
            <a:srgbClr val="282C32"/>
          </a:solidFill>
          <a:ln/>
        </p:spPr>
      </p:sp>
      <p:sp>
        <p:nvSpPr>
          <p:cNvPr id="19" name="Text 16"/>
          <p:cNvSpPr/>
          <p:nvPr/>
        </p:nvSpPr>
        <p:spPr>
          <a:xfrm>
            <a:off x="981789" y="5890498"/>
            <a:ext cx="164187" cy="379928"/>
          </a:xfrm>
          <a:prstGeom prst="rect">
            <a:avLst/>
          </a:prstGeom>
          <a:noFill/>
          <a:ln/>
        </p:spPr>
        <p:txBody>
          <a:bodyPr wrap="none" rtlCol="0" anchor="t"/>
          <a:lstStyle/>
          <a:p>
            <a:pPr algn="ctr" indent="0" marL="0">
              <a:lnSpc>
                <a:spcPts val="2992"/>
              </a:lnSpc>
              <a:buNone/>
            </a:pPr>
            <a:r>
              <a:rPr lang="en-US" sz="2394" b="1" dirty="0">
                <a:solidFill>
                  <a:srgbClr val="60A9FF"/>
                </a:solidFill>
                <a:latin typeface="Barlow" pitchFamily="34" charset="0"/>
                <a:ea typeface="Barlow" pitchFamily="34" charset="-122"/>
                <a:cs typeface="Barlow" pitchFamily="34" charset="-120"/>
              </a:rPr>
              <a:t>3</a:t>
            </a:r>
            <a:endParaRPr lang="en-US" sz="2394" dirty="0"/>
          </a:p>
        </p:txBody>
      </p:sp>
      <p:sp>
        <p:nvSpPr>
          <p:cNvPr id="20" name="Text 17"/>
          <p:cNvSpPr/>
          <p:nvPr/>
        </p:nvSpPr>
        <p:spPr>
          <a:xfrm>
            <a:off x="2178606" y="5896808"/>
            <a:ext cx="2533412" cy="316706"/>
          </a:xfrm>
          <a:prstGeom prst="rect">
            <a:avLst/>
          </a:prstGeom>
          <a:noFill/>
          <a:ln/>
        </p:spPr>
        <p:txBody>
          <a:bodyPr wrap="none" rtlCol="0" anchor="t"/>
          <a:lstStyle/>
          <a:p>
            <a:pPr algn="l" indent="0" marL="0">
              <a:lnSpc>
                <a:spcPts val="2494"/>
              </a:lnSpc>
              <a:buNone/>
            </a:pPr>
            <a:r>
              <a:rPr lang="en-US" sz="1995" b="1" dirty="0">
                <a:solidFill>
                  <a:srgbClr val="60A9FF"/>
                </a:solidFill>
                <a:latin typeface="Barlow" pitchFamily="34" charset="0"/>
                <a:ea typeface="Barlow" pitchFamily="34" charset="-122"/>
                <a:cs typeface="Barlow" pitchFamily="34" charset="-120"/>
              </a:rPr>
              <a:t>Documentation</a:t>
            </a:r>
            <a:endParaRPr lang="en-US" sz="1995" dirty="0"/>
          </a:p>
        </p:txBody>
      </p:sp>
      <p:sp>
        <p:nvSpPr>
          <p:cNvPr id="21" name="Text 18"/>
          <p:cNvSpPr/>
          <p:nvPr/>
        </p:nvSpPr>
        <p:spPr>
          <a:xfrm>
            <a:off x="2178606" y="6335078"/>
            <a:ext cx="8034218" cy="972622"/>
          </a:xfrm>
          <a:prstGeom prst="rect">
            <a:avLst/>
          </a:prstGeom>
          <a:noFill/>
          <a:ln/>
        </p:spPr>
        <p:txBody>
          <a:bodyPr wrap="square" rtlCol="0" anchor="t"/>
          <a:lstStyle/>
          <a:p>
            <a:pPr algn="l" indent="0" marL="0">
              <a:lnSpc>
                <a:spcPts val="2553"/>
              </a:lnSpc>
              <a:buNone/>
            </a:pPr>
            <a:r>
              <a:rPr lang="en-US" sz="1596" dirty="0">
                <a:solidFill>
                  <a:srgbClr val="EEEFF5"/>
                </a:solidFill>
                <a:latin typeface="Montserrat" pitchFamily="34" charset="0"/>
                <a:ea typeface="Montserrat" pitchFamily="34" charset="-122"/>
                <a:cs typeface="Montserrat" pitchFamily="34" charset="-120"/>
              </a:rPr>
              <a:t>During lexical analysis, documentation comments are also processed and stored for later use, enabling tools like documentation generators to produce useful documentation for the codebase.</a:t>
            </a:r>
            <a:endParaRPr lang="en-US" sz="1596" dirty="0"/>
          </a:p>
        </p:txBody>
      </p:sp>
      <p:pic>
        <p:nvPicPr>
          <p:cNvPr id="2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872847"/>
            <a:ext cx="5554980" cy="694373"/>
          </a:xfrm>
          <a:prstGeom prst="rect">
            <a:avLst/>
          </a:prstGeom>
          <a:noFill/>
          <a:ln/>
        </p:spPr>
        <p:txBody>
          <a:bodyPr wrap="none" rtlCol="0" anchor="t"/>
          <a:lstStyle/>
          <a:p>
            <a:pPr indent="0" marL="0">
              <a:lnSpc>
                <a:spcPts val="5468"/>
              </a:lnSpc>
              <a:buNone/>
            </a:pPr>
            <a:r>
              <a:rPr lang="en-US" sz="4374" b="1" dirty="0">
                <a:solidFill>
                  <a:srgbClr val="60A9FF"/>
                </a:solidFill>
                <a:latin typeface="Barlow" pitchFamily="34" charset="0"/>
                <a:ea typeface="Barlow" pitchFamily="34" charset="-122"/>
                <a:cs typeface="Barlow" pitchFamily="34" charset="-120"/>
              </a:rPr>
              <a:t>Syntax Analysis Phase</a:t>
            </a:r>
            <a:endParaRPr lang="en-US" sz="4374" dirty="0"/>
          </a:p>
        </p:txBody>
      </p:sp>
      <p:sp>
        <p:nvSpPr>
          <p:cNvPr id="5" name="Text 3"/>
          <p:cNvSpPr/>
          <p:nvPr/>
        </p:nvSpPr>
        <p:spPr>
          <a:xfrm>
            <a:off x="1760220" y="2122646"/>
            <a:ext cx="2777490" cy="347186"/>
          </a:xfrm>
          <a:prstGeom prst="rect">
            <a:avLst/>
          </a:prstGeom>
          <a:noFill/>
          <a:ln/>
        </p:spPr>
        <p:txBody>
          <a:bodyPr wrap="none" rtlCol="0" anchor="t"/>
          <a:lstStyle/>
          <a:p>
            <a:pPr indent="0" marL="0">
              <a:lnSpc>
                <a:spcPts val="2734"/>
              </a:lnSpc>
              <a:buNone/>
            </a:pPr>
            <a:r>
              <a:rPr lang="en-US" sz="2187" b="1" dirty="0">
                <a:solidFill>
                  <a:srgbClr val="60A9FF"/>
                </a:solidFill>
                <a:latin typeface="Barlow" pitchFamily="34" charset="0"/>
                <a:ea typeface="Barlow" pitchFamily="34" charset="-122"/>
                <a:cs typeface="Barlow" pitchFamily="34" charset="-120"/>
              </a:rPr>
              <a:t>Parser</a:t>
            </a:r>
            <a:endParaRPr lang="en-US" sz="2187" dirty="0"/>
          </a:p>
        </p:txBody>
      </p:sp>
      <p:sp>
        <p:nvSpPr>
          <p:cNvPr id="6" name="Text 4"/>
          <p:cNvSpPr/>
          <p:nvPr/>
        </p:nvSpPr>
        <p:spPr>
          <a:xfrm>
            <a:off x="1760220" y="2692003"/>
            <a:ext cx="3341608" cy="2487811"/>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The syntax analysis phase involves the use of a parser to analyze the structure of the source code and ensure that it adheres to the grammar rules of the programming language.</a:t>
            </a:r>
            <a:endParaRPr lang="en-US" sz="1750" dirty="0"/>
          </a:p>
        </p:txBody>
      </p:sp>
      <p:sp>
        <p:nvSpPr>
          <p:cNvPr id="7" name="Text 5"/>
          <p:cNvSpPr/>
          <p:nvPr/>
        </p:nvSpPr>
        <p:spPr>
          <a:xfrm>
            <a:off x="1760220" y="5379720"/>
            <a:ext cx="3341608" cy="1777008"/>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The parser creates a syntax tree, representing the syntactic structure of the code, which is then used in subsequent phases.</a:t>
            </a:r>
            <a:endParaRPr lang="en-US" sz="1750" dirty="0"/>
          </a:p>
        </p:txBody>
      </p:sp>
      <p:sp>
        <p:nvSpPr>
          <p:cNvPr id="8" name="Text 6"/>
          <p:cNvSpPr/>
          <p:nvPr/>
        </p:nvSpPr>
        <p:spPr>
          <a:xfrm>
            <a:off x="5651421" y="2122646"/>
            <a:ext cx="2777490" cy="347186"/>
          </a:xfrm>
          <a:prstGeom prst="rect">
            <a:avLst/>
          </a:prstGeom>
          <a:noFill/>
          <a:ln/>
        </p:spPr>
        <p:txBody>
          <a:bodyPr wrap="none" rtlCol="0" anchor="t"/>
          <a:lstStyle/>
          <a:p>
            <a:pPr indent="0" marL="0">
              <a:lnSpc>
                <a:spcPts val="2734"/>
              </a:lnSpc>
              <a:buNone/>
            </a:pPr>
            <a:r>
              <a:rPr lang="en-US" sz="2187" b="1" dirty="0">
                <a:solidFill>
                  <a:srgbClr val="60A9FF"/>
                </a:solidFill>
                <a:latin typeface="Barlow" pitchFamily="34" charset="0"/>
                <a:ea typeface="Barlow" pitchFamily="34" charset="-122"/>
                <a:cs typeface="Barlow" pitchFamily="34" charset="-120"/>
              </a:rPr>
              <a:t>Error Reporting</a:t>
            </a:r>
            <a:endParaRPr lang="en-US" sz="2187" dirty="0"/>
          </a:p>
        </p:txBody>
      </p:sp>
      <p:sp>
        <p:nvSpPr>
          <p:cNvPr id="9" name="Text 7"/>
          <p:cNvSpPr/>
          <p:nvPr/>
        </p:nvSpPr>
        <p:spPr>
          <a:xfrm>
            <a:off x="5651421" y="2692003"/>
            <a:ext cx="3341608" cy="2132409"/>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If syntax errors are found, the phase provides detailed error messages to help developers identify and fix the issues, ensuring that the code is syntactically correct.</a:t>
            </a:r>
            <a:endParaRPr lang="en-US" sz="1750" dirty="0"/>
          </a:p>
        </p:txBody>
      </p:sp>
      <p:sp>
        <p:nvSpPr>
          <p:cNvPr id="10" name="Text 8"/>
          <p:cNvSpPr/>
          <p:nvPr/>
        </p:nvSpPr>
        <p:spPr>
          <a:xfrm>
            <a:off x="9542621" y="2122646"/>
            <a:ext cx="2777490" cy="347186"/>
          </a:xfrm>
          <a:prstGeom prst="rect">
            <a:avLst/>
          </a:prstGeom>
          <a:noFill/>
          <a:ln/>
        </p:spPr>
        <p:txBody>
          <a:bodyPr wrap="none" rtlCol="0" anchor="t"/>
          <a:lstStyle/>
          <a:p>
            <a:pPr indent="0" marL="0">
              <a:lnSpc>
                <a:spcPts val="2734"/>
              </a:lnSpc>
              <a:buNone/>
            </a:pPr>
            <a:r>
              <a:rPr lang="en-US" sz="2187" b="1" dirty="0">
                <a:solidFill>
                  <a:srgbClr val="60A9FF"/>
                </a:solidFill>
                <a:latin typeface="Barlow" pitchFamily="34" charset="0"/>
                <a:ea typeface="Barlow" pitchFamily="34" charset="-122"/>
                <a:cs typeface="Barlow" pitchFamily="34" charset="-120"/>
              </a:rPr>
              <a:t>Language Validation</a:t>
            </a:r>
            <a:endParaRPr lang="en-US" sz="2187" dirty="0"/>
          </a:p>
        </p:txBody>
      </p:sp>
      <p:sp>
        <p:nvSpPr>
          <p:cNvPr id="11" name="Text 9"/>
          <p:cNvSpPr/>
          <p:nvPr/>
        </p:nvSpPr>
        <p:spPr>
          <a:xfrm>
            <a:off x="9542621" y="2692003"/>
            <a:ext cx="3341608" cy="2487811"/>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This phase validates the source code against the formal grammar rules of the programming language, ensuring that the code is well-formed and conforms to the language's syntax.</a:t>
            </a:r>
            <a:endParaRPr lang="en-US" sz="1750" dirty="0"/>
          </a:p>
        </p:txBody>
      </p:sp>
      <p:pic>
        <p:nvPicPr>
          <p:cNvPr id="12"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82C32">
              <a:alpha val="80000"/>
            </a:srgbClr>
          </a:solidFill>
          <a:ln/>
        </p:spPr>
      </p:sp>
      <p:sp>
        <p:nvSpPr>
          <p:cNvPr id="6" name="Text 3"/>
          <p:cNvSpPr/>
          <p:nvPr/>
        </p:nvSpPr>
        <p:spPr>
          <a:xfrm>
            <a:off x="1760220" y="1458754"/>
            <a:ext cx="6143030" cy="694373"/>
          </a:xfrm>
          <a:prstGeom prst="rect">
            <a:avLst/>
          </a:prstGeom>
          <a:noFill/>
          <a:ln/>
        </p:spPr>
        <p:txBody>
          <a:bodyPr wrap="none" rtlCol="0" anchor="t"/>
          <a:lstStyle/>
          <a:p>
            <a:pPr indent="0" marL="0">
              <a:lnSpc>
                <a:spcPts val="5468"/>
              </a:lnSpc>
              <a:buNone/>
            </a:pPr>
            <a:r>
              <a:rPr lang="en-US" sz="4374" b="1" dirty="0">
                <a:solidFill>
                  <a:srgbClr val="60A9FF"/>
                </a:solidFill>
                <a:latin typeface="Barlow" pitchFamily="34" charset="0"/>
                <a:ea typeface="Barlow" pitchFamily="34" charset="-122"/>
                <a:cs typeface="Barlow" pitchFamily="34" charset="-120"/>
              </a:rPr>
              <a:t>Semantic Analysis Phase</a:t>
            </a:r>
            <a:endParaRPr lang="en-US" sz="4374" dirty="0"/>
          </a:p>
        </p:txBody>
      </p:sp>
      <p:sp>
        <p:nvSpPr>
          <p:cNvPr id="7" name="Shape 4"/>
          <p:cNvSpPr/>
          <p:nvPr/>
        </p:nvSpPr>
        <p:spPr>
          <a:xfrm>
            <a:off x="1760220" y="2659975"/>
            <a:ext cx="499943" cy="499943"/>
          </a:xfrm>
          <a:prstGeom prst="roundRect">
            <a:avLst>
              <a:gd name="adj" fmla="val 26667"/>
            </a:avLst>
          </a:prstGeom>
          <a:solidFill>
            <a:srgbClr val="282C32"/>
          </a:solidFill>
          <a:ln/>
        </p:spPr>
      </p:sp>
      <p:sp>
        <p:nvSpPr>
          <p:cNvPr id="8" name="Text 5"/>
          <p:cNvSpPr/>
          <p:nvPr/>
        </p:nvSpPr>
        <p:spPr>
          <a:xfrm>
            <a:off x="1951196" y="2701647"/>
            <a:ext cx="117991" cy="416481"/>
          </a:xfrm>
          <a:prstGeom prst="rect">
            <a:avLst/>
          </a:prstGeom>
          <a:noFill/>
          <a:ln/>
        </p:spPr>
        <p:txBody>
          <a:bodyPr wrap="none" rtlCol="0" anchor="t"/>
          <a:lstStyle/>
          <a:p>
            <a:pPr algn="ctr" indent="0" marL="0">
              <a:lnSpc>
                <a:spcPts val="3281"/>
              </a:lnSpc>
              <a:buNone/>
            </a:pPr>
            <a:r>
              <a:rPr lang="en-US" sz="2624" b="1" dirty="0">
                <a:solidFill>
                  <a:srgbClr val="60A9FF"/>
                </a:solidFill>
                <a:latin typeface="Barlow" pitchFamily="34" charset="0"/>
                <a:ea typeface="Barlow" pitchFamily="34" charset="-122"/>
                <a:cs typeface="Barlow" pitchFamily="34" charset="-120"/>
              </a:rPr>
              <a:t>1</a:t>
            </a:r>
            <a:endParaRPr lang="en-US" sz="2624" dirty="0"/>
          </a:p>
        </p:txBody>
      </p:sp>
      <p:sp>
        <p:nvSpPr>
          <p:cNvPr id="9" name="Text 6"/>
          <p:cNvSpPr/>
          <p:nvPr/>
        </p:nvSpPr>
        <p:spPr>
          <a:xfrm>
            <a:off x="2482334" y="2736294"/>
            <a:ext cx="2777490" cy="347186"/>
          </a:xfrm>
          <a:prstGeom prst="rect">
            <a:avLst/>
          </a:prstGeom>
          <a:noFill/>
          <a:ln/>
        </p:spPr>
        <p:txBody>
          <a:bodyPr wrap="none" rtlCol="0" anchor="t"/>
          <a:lstStyle/>
          <a:p>
            <a:pPr indent="0" marL="0">
              <a:lnSpc>
                <a:spcPts val="2734"/>
              </a:lnSpc>
              <a:buNone/>
            </a:pPr>
            <a:r>
              <a:rPr lang="en-US" sz="2187" b="1" dirty="0">
                <a:solidFill>
                  <a:srgbClr val="60A9FF"/>
                </a:solidFill>
                <a:latin typeface="Barlow" pitchFamily="34" charset="0"/>
                <a:ea typeface="Barlow" pitchFamily="34" charset="-122"/>
                <a:cs typeface="Barlow" pitchFamily="34" charset="-120"/>
              </a:rPr>
              <a:t>Type Checking</a:t>
            </a:r>
            <a:endParaRPr lang="en-US" sz="2187" dirty="0"/>
          </a:p>
        </p:txBody>
      </p:sp>
      <p:sp>
        <p:nvSpPr>
          <p:cNvPr id="10" name="Text 7"/>
          <p:cNvSpPr/>
          <p:nvPr/>
        </p:nvSpPr>
        <p:spPr>
          <a:xfrm>
            <a:off x="2482334" y="3216712"/>
            <a:ext cx="2833092" cy="3554016"/>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The semantic analysis phase performs type checking to ensure that the types of operands used in expressions and statements are compatible, preventing type-related errors during program execution.</a:t>
            </a:r>
            <a:endParaRPr lang="en-US" sz="1750" dirty="0"/>
          </a:p>
        </p:txBody>
      </p:sp>
      <p:sp>
        <p:nvSpPr>
          <p:cNvPr id="11" name="Shape 8"/>
          <p:cNvSpPr/>
          <p:nvPr/>
        </p:nvSpPr>
        <p:spPr>
          <a:xfrm>
            <a:off x="5537597" y="2659975"/>
            <a:ext cx="499943" cy="499943"/>
          </a:xfrm>
          <a:prstGeom prst="roundRect">
            <a:avLst>
              <a:gd name="adj" fmla="val 26667"/>
            </a:avLst>
          </a:prstGeom>
          <a:solidFill>
            <a:srgbClr val="282C32"/>
          </a:solidFill>
          <a:ln/>
        </p:spPr>
      </p:sp>
      <p:sp>
        <p:nvSpPr>
          <p:cNvPr id="12" name="Text 9"/>
          <p:cNvSpPr/>
          <p:nvPr/>
        </p:nvSpPr>
        <p:spPr>
          <a:xfrm>
            <a:off x="5694164" y="2701647"/>
            <a:ext cx="186690" cy="416481"/>
          </a:xfrm>
          <a:prstGeom prst="rect">
            <a:avLst/>
          </a:prstGeom>
          <a:noFill/>
          <a:ln/>
        </p:spPr>
        <p:txBody>
          <a:bodyPr wrap="none" rtlCol="0" anchor="t"/>
          <a:lstStyle/>
          <a:p>
            <a:pPr algn="ctr" indent="0" marL="0">
              <a:lnSpc>
                <a:spcPts val="3281"/>
              </a:lnSpc>
              <a:buNone/>
            </a:pPr>
            <a:r>
              <a:rPr lang="en-US" sz="2624" b="1" dirty="0">
                <a:solidFill>
                  <a:srgbClr val="60A9FF"/>
                </a:solidFill>
                <a:latin typeface="Barlow" pitchFamily="34" charset="0"/>
                <a:ea typeface="Barlow" pitchFamily="34" charset="-122"/>
                <a:cs typeface="Barlow" pitchFamily="34" charset="-120"/>
              </a:rPr>
              <a:t>2</a:t>
            </a:r>
            <a:endParaRPr lang="en-US" sz="2624" dirty="0"/>
          </a:p>
        </p:txBody>
      </p:sp>
      <p:sp>
        <p:nvSpPr>
          <p:cNvPr id="13" name="Text 10"/>
          <p:cNvSpPr/>
          <p:nvPr/>
        </p:nvSpPr>
        <p:spPr>
          <a:xfrm>
            <a:off x="6259711" y="2736294"/>
            <a:ext cx="2833092" cy="694373"/>
          </a:xfrm>
          <a:prstGeom prst="rect">
            <a:avLst/>
          </a:prstGeom>
          <a:noFill/>
          <a:ln/>
        </p:spPr>
        <p:txBody>
          <a:bodyPr wrap="square" rtlCol="0" anchor="t"/>
          <a:lstStyle/>
          <a:p>
            <a:pPr indent="0" marL="0">
              <a:lnSpc>
                <a:spcPts val="2734"/>
              </a:lnSpc>
              <a:buNone/>
            </a:pPr>
            <a:r>
              <a:rPr lang="en-US" sz="2187" b="1" dirty="0">
                <a:solidFill>
                  <a:srgbClr val="60A9FF"/>
                </a:solidFill>
                <a:latin typeface="Barlow" pitchFamily="34" charset="0"/>
                <a:ea typeface="Barlow" pitchFamily="34" charset="-122"/>
                <a:cs typeface="Barlow" pitchFamily="34" charset="-120"/>
              </a:rPr>
              <a:t>Semantic Error Detection</a:t>
            </a:r>
            <a:endParaRPr lang="en-US" sz="2187" dirty="0"/>
          </a:p>
        </p:txBody>
      </p:sp>
      <p:sp>
        <p:nvSpPr>
          <p:cNvPr id="14" name="Text 11"/>
          <p:cNvSpPr/>
          <p:nvPr/>
        </p:nvSpPr>
        <p:spPr>
          <a:xfrm>
            <a:off x="6259711" y="3563898"/>
            <a:ext cx="2833092" cy="3198614"/>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It also focuses on detecting semantic errors, such as incorrect variable usage and scope-related issues, enabling developers to catch logic-related bugs early in the development process.</a:t>
            </a:r>
            <a:endParaRPr lang="en-US" sz="1750" dirty="0"/>
          </a:p>
        </p:txBody>
      </p:sp>
      <p:sp>
        <p:nvSpPr>
          <p:cNvPr id="15" name="Shape 12"/>
          <p:cNvSpPr/>
          <p:nvPr/>
        </p:nvSpPr>
        <p:spPr>
          <a:xfrm>
            <a:off x="9314974" y="2659975"/>
            <a:ext cx="499943" cy="499943"/>
          </a:xfrm>
          <a:prstGeom prst="roundRect">
            <a:avLst>
              <a:gd name="adj" fmla="val 26667"/>
            </a:avLst>
          </a:prstGeom>
          <a:solidFill>
            <a:srgbClr val="282C32"/>
          </a:solidFill>
          <a:ln/>
        </p:spPr>
      </p:sp>
      <p:sp>
        <p:nvSpPr>
          <p:cNvPr id="16" name="Text 13"/>
          <p:cNvSpPr/>
          <p:nvPr/>
        </p:nvSpPr>
        <p:spPr>
          <a:xfrm>
            <a:off x="9474875" y="2701647"/>
            <a:ext cx="180023" cy="416481"/>
          </a:xfrm>
          <a:prstGeom prst="rect">
            <a:avLst/>
          </a:prstGeom>
          <a:noFill/>
          <a:ln/>
        </p:spPr>
        <p:txBody>
          <a:bodyPr wrap="none" rtlCol="0" anchor="t"/>
          <a:lstStyle/>
          <a:p>
            <a:pPr algn="ctr" indent="0" marL="0">
              <a:lnSpc>
                <a:spcPts val="3281"/>
              </a:lnSpc>
              <a:buNone/>
            </a:pPr>
            <a:r>
              <a:rPr lang="en-US" sz="2624" b="1" dirty="0">
                <a:solidFill>
                  <a:srgbClr val="60A9FF"/>
                </a:solidFill>
                <a:latin typeface="Barlow" pitchFamily="34" charset="0"/>
                <a:ea typeface="Barlow" pitchFamily="34" charset="-122"/>
                <a:cs typeface="Barlow" pitchFamily="34" charset="-120"/>
              </a:rPr>
              <a:t>3</a:t>
            </a:r>
            <a:endParaRPr lang="en-US" sz="2624" dirty="0"/>
          </a:p>
        </p:txBody>
      </p:sp>
      <p:sp>
        <p:nvSpPr>
          <p:cNvPr id="17" name="Text 14"/>
          <p:cNvSpPr/>
          <p:nvPr/>
        </p:nvSpPr>
        <p:spPr>
          <a:xfrm>
            <a:off x="10037088" y="2736294"/>
            <a:ext cx="2833092" cy="694373"/>
          </a:xfrm>
          <a:prstGeom prst="rect">
            <a:avLst/>
          </a:prstGeom>
          <a:noFill/>
          <a:ln/>
        </p:spPr>
        <p:txBody>
          <a:bodyPr wrap="square" rtlCol="0" anchor="t"/>
          <a:lstStyle/>
          <a:p>
            <a:pPr indent="0" marL="0">
              <a:lnSpc>
                <a:spcPts val="2734"/>
              </a:lnSpc>
              <a:buNone/>
            </a:pPr>
            <a:r>
              <a:rPr lang="en-US" sz="2187" b="1" dirty="0">
                <a:solidFill>
                  <a:srgbClr val="60A9FF"/>
                </a:solidFill>
                <a:latin typeface="Barlow" pitchFamily="34" charset="0"/>
                <a:ea typeface="Barlow" pitchFamily="34" charset="-122"/>
                <a:cs typeface="Barlow" pitchFamily="34" charset="-120"/>
              </a:rPr>
              <a:t>Syntax-Semantics Interface</a:t>
            </a:r>
            <a:endParaRPr lang="en-US" sz="2187" dirty="0"/>
          </a:p>
        </p:txBody>
      </p:sp>
      <p:sp>
        <p:nvSpPr>
          <p:cNvPr id="18" name="Text 15"/>
          <p:cNvSpPr/>
          <p:nvPr/>
        </p:nvSpPr>
        <p:spPr>
          <a:xfrm>
            <a:off x="10037088" y="3563898"/>
            <a:ext cx="2833092" cy="3198614"/>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This phase ensures the interface between syntax and semantics, linking the structural rules verified in the syntax analysis phase with the meanings of the constructs in the programming language.</a:t>
            </a:r>
            <a:endParaRPr lang="en-US" sz="1750" dirty="0"/>
          </a:p>
        </p:txBody>
      </p:sp>
      <p:pic>
        <p:nvPicPr>
          <p:cNvPr id="1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82C32">
              <a:alpha val="80000"/>
            </a:srgbClr>
          </a:solidFill>
          <a:ln/>
        </p:spPr>
      </p:sp>
      <p:sp>
        <p:nvSpPr>
          <p:cNvPr id="6" name="Text 3"/>
          <p:cNvSpPr/>
          <p:nvPr/>
        </p:nvSpPr>
        <p:spPr>
          <a:xfrm>
            <a:off x="1760220" y="1394817"/>
            <a:ext cx="9010769" cy="694373"/>
          </a:xfrm>
          <a:prstGeom prst="rect">
            <a:avLst/>
          </a:prstGeom>
          <a:noFill/>
          <a:ln/>
        </p:spPr>
        <p:txBody>
          <a:bodyPr wrap="none" rtlCol="0" anchor="t"/>
          <a:lstStyle/>
          <a:p>
            <a:pPr indent="0" marL="0">
              <a:lnSpc>
                <a:spcPts val="5468"/>
              </a:lnSpc>
              <a:buNone/>
            </a:pPr>
            <a:r>
              <a:rPr lang="en-US" sz="4374" b="1" dirty="0">
                <a:solidFill>
                  <a:srgbClr val="60A9FF"/>
                </a:solidFill>
                <a:latin typeface="Barlow" pitchFamily="34" charset="0"/>
                <a:ea typeface="Barlow" pitchFamily="34" charset="-122"/>
                <a:cs typeface="Barlow" pitchFamily="34" charset="-120"/>
              </a:rPr>
              <a:t>Intermediate Code Generation Phase</a:t>
            </a:r>
            <a:endParaRPr lang="en-US" sz="4374" dirty="0"/>
          </a:p>
        </p:txBody>
      </p:sp>
      <p:pic>
        <p:nvPicPr>
          <p:cNvPr id="7" name="Image 1" descr="preencoded.png">    </p:cNvPr>
          <p:cNvPicPr>
            <a:picLocks noChangeAspect="1"/>
          </p:cNvPicPr>
          <p:nvPr/>
        </p:nvPicPr>
        <p:blipFill>
          <a:blip r:embed="rId2"/>
          <a:stretch>
            <a:fillRect/>
          </a:stretch>
        </p:blipFill>
        <p:spPr>
          <a:xfrm>
            <a:off x="1760220" y="2422446"/>
            <a:ext cx="3703320" cy="888682"/>
          </a:xfrm>
          <a:prstGeom prst="rect">
            <a:avLst/>
          </a:prstGeom>
        </p:spPr>
      </p:pic>
      <p:sp>
        <p:nvSpPr>
          <p:cNvPr id="8" name="Text 4"/>
          <p:cNvSpPr/>
          <p:nvPr/>
        </p:nvSpPr>
        <p:spPr>
          <a:xfrm>
            <a:off x="1982391" y="3644384"/>
            <a:ext cx="2777490" cy="347186"/>
          </a:xfrm>
          <a:prstGeom prst="rect">
            <a:avLst/>
          </a:prstGeom>
          <a:noFill/>
          <a:ln/>
        </p:spPr>
        <p:txBody>
          <a:bodyPr wrap="none" rtlCol="0" anchor="t"/>
          <a:lstStyle/>
          <a:p>
            <a:pPr algn="l" indent="0" marL="0">
              <a:lnSpc>
                <a:spcPts val="2734"/>
              </a:lnSpc>
              <a:buNone/>
            </a:pPr>
            <a:r>
              <a:rPr lang="en-US" sz="2187" b="1" dirty="0">
                <a:solidFill>
                  <a:srgbClr val="60A9FF"/>
                </a:solidFill>
                <a:latin typeface="Barlow" pitchFamily="34" charset="0"/>
                <a:ea typeface="Barlow" pitchFamily="34" charset="-122"/>
                <a:cs typeface="Barlow" pitchFamily="34" charset="-120"/>
              </a:rPr>
              <a:t>Translation</a:t>
            </a:r>
            <a:endParaRPr lang="en-US" sz="2187" dirty="0"/>
          </a:p>
        </p:txBody>
      </p:sp>
      <p:sp>
        <p:nvSpPr>
          <p:cNvPr id="9" name="Text 5"/>
          <p:cNvSpPr/>
          <p:nvPr/>
        </p:nvSpPr>
        <p:spPr>
          <a:xfrm>
            <a:off x="1982391" y="4124801"/>
            <a:ext cx="3258979" cy="2487811"/>
          </a:xfrm>
          <a:prstGeom prst="rect">
            <a:avLst/>
          </a:prstGeom>
          <a:noFill/>
          <a:ln/>
        </p:spPr>
        <p:txBody>
          <a:bodyPr wrap="square" rtlCol="0" anchor="t"/>
          <a:lstStyle/>
          <a:p>
            <a:pPr algn="l"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This phase involves translating the source code into an intermediate representation, which serves as a bridge between the high-level language and the target machine code.</a:t>
            </a:r>
            <a:endParaRPr lang="en-US" sz="1750" dirty="0"/>
          </a:p>
        </p:txBody>
      </p:sp>
      <p:pic>
        <p:nvPicPr>
          <p:cNvPr id="10" name="Image 2" descr="preencoded.png">    </p:cNvPr>
          <p:cNvPicPr>
            <a:picLocks noChangeAspect="1"/>
          </p:cNvPicPr>
          <p:nvPr/>
        </p:nvPicPr>
        <p:blipFill>
          <a:blip r:embed="rId3"/>
          <a:stretch>
            <a:fillRect/>
          </a:stretch>
        </p:blipFill>
        <p:spPr>
          <a:xfrm>
            <a:off x="5463540" y="2422446"/>
            <a:ext cx="3703320" cy="888682"/>
          </a:xfrm>
          <a:prstGeom prst="rect">
            <a:avLst/>
          </a:prstGeom>
        </p:spPr>
      </p:pic>
      <p:sp>
        <p:nvSpPr>
          <p:cNvPr id="11" name="Text 6"/>
          <p:cNvSpPr/>
          <p:nvPr/>
        </p:nvSpPr>
        <p:spPr>
          <a:xfrm>
            <a:off x="5685711" y="3644384"/>
            <a:ext cx="3258979" cy="694373"/>
          </a:xfrm>
          <a:prstGeom prst="rect">
            <a:avLst/>
          </a:prstGeom>
          <a:noFill/>
          <a:ln/>
        </p:spPr>
        <p:txBody>
          <a:bodyPr wrap="square" rtlCol="0" anchor="t"/>
          <a:lstStyle/>
          <a:p>
            <a:pPr algn="l" indent="0" marL="0">
              <a:lnSpc>
                <a:spcPts val="2734"/>
              </a:lnSpc>
              <a:buNone/>
            </a:pPr>
            <a:r>
              <a:rPr lang="en-US" sz="2187" b="1" dirty="0">
                <a:solidFill>
                  <a:srgbClr val="60A9FF"/>
                </a:solidFill>
                <a:latin typeface="Barlow" pitchFamily="34" charset="0"/>
                <a:ea typeface="Barlow" pitchFamily="34" charset="-122"/>
                <a:cs typeface="Barlow" pitchFamily="34" charset="-120"/>
              </a:rPr>
              <a:t>Optimization Opportunities</a:t>
            </a:r>
            <a:endParaRPr lang="en-US" sz="2187" dirty="0"/>
          </a:p>
        </p:txBody>
      </p:sp>
      <p:sp>
        <p:nvSpPr>
          <p:cNvPr id="12" name="Text 7"/>
          <p:cNvSpPr/>
          <p:nvPr/>
        </p:nvSpPr>
        <p:spPr>
          <a:xfrm>
            <a:off x="5685711" y="4471988"/>
            <a:ext cx="3258979" cy="2132409"/>
          </a:xfrm>
          <a:prstGeom prst="rect">
            <a:avLst/>
          </a:prstGeom>
          <a:noFill/>
          <a:ln/>
        </p:spPr>
        <p:txBody>
          <a:bodyPr wrap="square" rtlCol="0" anchor="t"/>
          <a:lstStyle/>
          <a:p>
            <a:pPr algn="l"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It identifies opportunities for code optimization, ensuring that the intermediate code is efficient and can be further enhanced in the subsequent optimization phase.</a:t>
            </a:r>
            <a:endParaRPr lang="en-US" sz="1750" dirty="0"/>
          </a:p>
        </p:txBody>
      </p:sp>
      <p:pic>
        <p:nvPicPr>
          <p:cNvPr id="13" name="Image 3" descr="preencoded.png">    </p:cNvPr>
          <p:cNvPicPr>
            <a:picLocks noChangeAspect="1"/>
          </p:cNvPicPr>
          <p:nvPr/>
        </p:nvPicPr>
        <p:blipFill>
          <a:blip r:embed="rId4"/>
          <a:stretch>
            <a:fillRect/>
          </a:stretch>
        </p:blipFill>
        <p:spPr>
          <a:xfrm>
            <a:off x="9166860" y="2422446"/>
            <a:ext cx="3703320" cy="888682"/>
          </a:xfrm>
          <a:prstGeom prst="rect">
            <a:avLst/>
          </a:prstGeom>
        </p:spPr>
      </p:pic>
      <p:sp>
        <p:nvSpPr>
          <p:cNvPr id="14" name="Text 8"/>
          <p:cNvSpPr/>
          <p:nvPr/>
        </p:nvSpPr>
        <p:spPr>
          <a:xfrm>
            <a:off x="9389031" y="3644384"/>
            <a:ext cx="2777490" cy="347186"/>
          </a:xfrm>
          <a:prstGeom prst="rect">
            <a:avLst/>
          </a:prstGeom>
          <a:noFill/>
          <a:ln/>
        </p:spPr>
        <p:txBody>
          <a:bodyPr wrap="none" rtlCol="0" anchor="t"/>
          <a:lstStyle/>
          <a:p>
            <a:pPr algn="l" indent="0" marL="0">
              <a:lnSpc>
                <a:spcPts val="2734"/>
              </a:lnSpc>
              <a:buNone/>
            </a:pPr>
            <a:r>
              <a:rPr lang="en-US" sz="2187" b="1" dirty="0">
                <a:solidFill>
                  <a:srgbClr val="60A9FF"/>
                </a:solidFill>
                <a:latin typeface="Barlow" pitchFamily="34" charset="0"/>
                <a:ea typeface="Barlow" pitchFamily="34" charset="-122"/>
                <a:cs typeface="Barlow" pitchFamily="34" charset="-120"/>
              </a:rPr>
              <a:t>Error Reporting</a:t>
            </a:r>
            <a:endParaRPr lang="en-US" sz="2187" dirty="0"/>
          </a:p>
        </p:txBody>
      </p:sp>
      <p:sp>
        <p:nvSpPr>
          <p:cNvPr id="15" name="Text 9"/>
          <p:cNvSpPr/>
          <p:nvPr/>
        </p:nvSpPr>
        <p:spPr>
          <a:xfrm>
            <a:off x="9389031" y="4124801"/>
            <a:ext cx="3258979" cy="2132409"/>
          </a:xfrm>
          <a:prstGeom prst="rect">
            <a:avLst/>
          </a:prstGeom>
          <a:noFill/>
          <a:ln/>
        </p:spPr>
        <p:txBody>
          <a:bodyPr wrap="square" rtlCol="0" anchor="t"/>
          <a:lstStyle/>
          <a:p>
            <a:pPr algn="l"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This phase provides detailed error reporting related to the translation process, enabling developers to identify and resolve issues in the intermediate code.</a:t>
            </a:r>
            <a:endParaRPr lang="en-US" sz="1750" dirty="0"/>
          </a:p>
        </p:txBody>
      </p:sp>
      <p:pic>
        <p:nvPicPr>
          <p:cNvPr id="16"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965835"/>
            <a:ext cx="6124218" cy="694373"/>
          </a:xfrm>
          <a:prstGeom prst="rect">
            <a:avLst/>
          </a:prstGeom>
          <a:noFill/>
          <a:ln/>
        </p:spPr>
        <p:txBody>
          <a:bodyPr wrap="none" rtlCol="0" anchor="t"/>
          <a:lstStyle/>
          <a:p>
            <a:pPr indent="0" marL="0">
              <a:lnSpc>
                <a:spcPts val="5468"/>
              </a:lnSpc>
              <a:buNone/>
            </a:pPr>
            <a:r>
              <a:rPr lang="en-US" sz="4374" b="1" dirty="0">
                <a:solidFill>
                  <a:srgbClr val="60A9FF"/>
                </a:solidFill>
                <a:latin typeface="Barlow" pitchFamily="34" charset="0"/>
                <a:ea typeface="Barlow" pitchFamily="34" charset="-122"/>
                <a:cs typeface="Barlow" pitchFamily="34" charset="-120"/>
              </a:rPr>
              <a:t>Code Optimization Phase</a:t>
            </a:r>
            <a:endParaRPr lang="en-US" sz="4374" dirty="0"/>
          </a:p>
        </p:txBody>
      </p:sp>
      <p:sp>
        <p:nvSpPr>
          <p:cNvPr id="6" name="Shape 3"/>
          <p:cNvSpPr/>
          <p:nvPr/>
        </p:nvSpPr>
        <p:spPr>
          <a:xfrm>
            <a:off x="833199" y="1993463"/>
            <a:ext cx="4542115" cy="3412569"/>
          </a:xfrm>
          <a:prstGeom prst="roundRect">
            <a:avLst>
              <a:gd name="adj" fmla="val 3907"/>
            </a:avLst>
          </a:prstGeom>
          <a:solidFill>
            <a:srgbClr val="282C32"/>
          </a:solidFill>
          <a:ln/>
        </p:spPr>
      </p:sp>
      <p:sp>
        <p:nvSpPr>
          <p:cNvPr id="7" name="Text 4"/>
          <p:cNvSpPr/>
          <p:nvPr/>
        </p:nvSpPr>
        <p:spPr>
          <a:xfrm>
            <a:off x="1055370" y="2215634"/>
            <a:ext cx="3363516" cy="347186"/>
          </a:xfrm>
          <a:prstGeom prst="rect">
            <a:avLst/>
          </a:prstGeom>
          <a:noFill/>
          <a:ln/>
        </p:spPr>
        <p:txBody>
          <a:bodyPr wrap="none" rtlCol="0" anchor="t"/>
          <a:lstStyle/>
          <a:p>
            <a:pPr indent="0" marL="0">
              <a:lnSpc>
                <a:spcPts val="2734"/>
              </a:lnSpc>
              <a:buNone/>
            </a:pPr>
            <a:r>
              <a:rPr lang="en-US" sz="2187" b="1" dirty="0">
                <a:solidFill>
                  <a:srgbClr val="60A9FF"/>
                </a:solidFill>
                <a:latin typeface="Barlow" pitchFamily="34" charset="0"/>
                <a:ea typeface="Barlow" pitchFamily="34" charset="-122"/>
                <a:cs typeface="Barlow" pitchFamily="34" charset="-120"/>
              </a:rPr>
              <a:t>Performance Enhancement</a:t>
            </a:r>
            <a:endParaRPr lang="en-US" sz="2187" dirty="0"/>
          </a:p>
        </p:txBody>
      </p:sp>
      <p:sp>
        <p:nvSpPr>
          <p:cNvPr id="8" name="Text 5"/>
          <p:cNvSpPr/>
          <p:nvPr/>
        </p:nvSpPr>
        <p:spPr>
          <a:xfrm>
            <a:off x="1055370" y="2696051"/>
            <a:ext cx="4097774" cy="2487811"/>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The code optimization phase focuses on enhancing the performance of the generated code, aiming to improve speed and reduce memory consumption without altering the program's functionality.</a:t>
            </a:r>
            <a:endParaRPr lang="en-US" sz="1750" dirty="0"/>
          </a:p>
        </p:txBody>
      </p:sp>
      <p:sp>
        <p:nvSpPr>
          <p:cNvPr id="9" name="Shape 6"/>
          <p:cNvSpPr/>
          <p:nvPr/>
        </p:nvSpPr>
        <p:spPr>
          <a:xfrm>
            <a:off x="5597485" y="1993463"/>
            <a:ext cx="4542115" cy="3412569"/>
          </a:xfrm>
          <a:prstGeom prst="roundRect">
            <a:avLst>
              <a:gd name="adj" fmla="val 3907"/>
            </a:avLst>
          </a:prstGeom>
          <a:solidFill>
            <a:srgbClr val="282C32"/>
          </a:solidFill>
          <a:ln/>
        </p:spPr>
      </p:sp>
      <p:sp>
        <p:nvSpPr>
          <p:cNvPr id="10" name="Text 7"/>
          <p:cNvSpPr/>
          <p:nvPr/>
        </p:nvSpPr>
        <p:spPr>
          <a:xfrm>
            <a:off x="5819656" y="2215634"/>
            <a:ext cx="2777490" cy="347186"/>
          </a:xfrm>
          <a:prstGeom prst="rect">
            <a:avLst/>
          </a:prstGeom>
          <a:noFill/>
          <a:ln/>
        </p:spPr>
        <p:txBody>
          <a:bodyPr wrap="none" rtlCol="0" anchor="t"/>
          <a:lstStyle/>
          <a:p>
            <a:pPr indent="0" marL="0">
              <a:lnSpc>
                <a:spcPts val="2734"/>
              </a:lnSpc>
              <a:buNone/>
            </a:pPr>
            <a:r>
              <a:rPr lang="en-US" sz="2187" b="1" dirty="0">
                <a:solidFill>
                  <a:srgbClr val="60A9FF"/>
                </a:solidFill>
                <a:latin typeface="Barlow" pitchFamily="34" charset="0"/>
                <a:ea typeface="Barlow" pitchFamily="34" charset="-122"/>
                <a:cs typeface="Barlow" pitchFamily="34" charset="-120"/>
              </a:rPr>
              <a:t>Resource Utilization</a:t>
            </a:r>
            <a:endParaRPr lang="en-US" sz="2187" dirty="0"/>
          </a:p>
        </p:txBody>
      </p:sp>
      <p:sp>
        <p:nvSpPr>
          <p:cNvPr id="11" name="Text 8"/>
          <p:cNvSpPr/>
          <p:nvPr/>
        </p:nvSpPr>
        <p:spPr>
          <a:xfrm>
            <a:off x="5819656" y="2696051"/>
            <a:ext cx="4097774" cy="1777008"/>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It optimizes the use of computational resources, ensuring that the generated code makes efficient use of CPU cycles, memory, and other system resources.</a:t>
            </a:r>
            <a:endParaRPr lang="en-US" sz="1750" dirty="0"/>
          </a:p>
        </p:txBody>
      </p:sp>
      <p:sp>
        <p:nvSpPr>
          <p:cNvPr id="12" name="Shape 9"/>
          <p:cNvSpPr/>
          <p:nvPr/>
        </p:nvSpPr>
        <p:spPr>
          <a:xfrm>
            <a:off x="833199" y="5628203"/>
            <a:ext cx="9306401" cy="1635562"/>
          </a:xfrm>
          <a:prstGeom prst="roundRect">
            <a:avLst>
              <a:gd name="adj" fmla="val 8151"/>
            </a:avLst>
          </a:prstGeom>
          <a:solidFill>
            <a:srgbClr val="282C32"/>
          </a:solidFill>
          <a:ln/>
        </p:spPr>
      </p:sp>
      <p:sp>
        <p:nvSpPr>
          <p:cNvPr id="13" name="Text 10"/>
          <p:cNvSpPr/>
          <p:nvPr/>
        </p:nvSpPr>
        <p:spPr>
          <a:xfrm>
            <a:off x="1055370" y="5850374"/>
            <a:ext cx="2777490" cy="347186"/>
          </a:xfrm>
          <a:prstGeom prst="rect">
            <a:avLst/>
          </a:prstGeom>
          <a:noFill/>
          <a:ln/>
        </p:spPr>
        <p:txBody>
          <a:bodyPr wrap="none" rtlCol="0" anchor="t"/>
          <a:lstStyle/>
          <a:p>
            <a:pPr indent="0" marL="0">
              <a:lnSpc>
                <a:spcPts val="2734"/>
              </a:lnSpc>
              <a:buNone/>
            </a:pPr>
            <a:r>
              <a:rPr lang="en-US" sz="2187" b="1" dirty="0">
                <a:solidFill>
                  <a:srgbClr val="60A9FF"/>
                </a:solidFill>
                <a:latin typeface="Barlow" pitchFamily="34" charset="0"/>
                <a:ea typeface="Barlow" pitchFamily="34" charset="-122"/>
                <a:cs typeface="Barlow" pitchFamily="34" charset="-120"/>
              </a:rPr>
              <a:t>Constant Folding</a:t>
            </a:r>
            <a:endParaRPr lang="en-US" sz="2187" dirty="0"/>
          </a:p>
        </p:txBody>
      </p:sp>
      <p:sp>
        <p:nvSpPr>
          <p:cNvPr id="14" name="Text 11"/>
          <p:cNvSpPr/>
          <p:nvPr/>
        </p:nvSpPr>
        <p:spPr>
          <a:xfrm>
            <a:off x="1055370" y="6330791"/>
            <a:ext cx="8862060" cy="710803"/>
          </a:xfrm>
          <a:prstGeom prst="rect">
            <a:avLst/>
          </a:prstGeom>
          <a:noFill/>
          <a:ln/>
        </p:spPr>
        <p:txBody>
          <a:bodyPr wrap="square" rtlCol="0" anchor="t"/>
          <a:lstStyle/>
          <a:p>
            <a:pPr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This phase includes techniques like constant folding, which evaluates constant expressions at compile-time, eliminating redundant computations at runtime.</a:t>
            </a:r>
            <a:endParaRPr lang="en-US" sz="1750" dirty="0"/>
          </a:p>
        </p:txBody>
      </p:sp>
      <p:pic>
        <p:nvPicPr>
          <p:cNvPr id="15"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846772"/>
            <a:ext cx="5707618" cy="694373"/>
          </a:xfrm>
          <a:prstGeom prst="rect">
            <a:avLst/>
          </a:prstGeom>
          <a:noFill/>
          <a:ln/>
        </p:spPr>
        <p:txBody>
          <a:bodyPr wrap="none" rtlCol="0" anchor="t"/>
          <a:lstStyle/>
          <a:p>
            <a:pPr indent="0" marL="0">
              <a:lnSpc>
                <a:spcPts val="5468"/>
              </a:lnSpc>
              <a:buNone/>
            </a:pPr>
            <a:r>
              <a:rPr lang="en-US" sz="4374" b="1" dirty="0">
                <a:solidFill>
                  <a:srgbClr val="60A9FF"/>
                </a:solidFill>
                <a:latin typeface="Barlow" pitchFamily="34" charset="0"/>
                <a:ea typeface="Barlow" pitchFamily="34" charset="-122"/>
                <a:cs typeface="Barlow" pitchFamily="34" charset="-120"/>
              </a:rPr>
              <a:t>Code Generation Phase</a:t>
            </a:r>
            <a:endParaRPr lang="en-US" sz="4374" dirty="0"/>
          </a:p>
        </p:txBody>
      </p:sp>
      <p:pic>
        <p:nvPicPr>
          <p:cNvPr id="5" name="Image 0" descr="preencoded.png">    </p:cNvPr>
          <p:cNvPicPr>
            <a:picLocks noChangeAspect="1"/>
          </p:cNvPicPr>
          <p:nvPr/>
        </p:nvPicPr>
        <p:blipFill>
          <a:blip r:embed="rId1"/>
          <a:stretch>
            <a:fillRect/>
          </a:stretch>
        </p:blipFill>
        <p:spPr>
          <a:xfrm>
            <a:off x="1760220" y="1985486"/>
            <a:ext cx="3481149" cy="2151459"/>
          </a:xfrm>
          <a:prstGeom prst="rect">
            <a:avLst/>
          </a:prstGeom>
        </p:spPr>
      </p:pic>
      <p:sp>
        <p:nvSpPr>
          <p:cNvPr id="6" name="Text 3"/>
          <p:cNvSpPr/>
          <p:nvPr/>
        </p:nvSpPr>
        <p:spPr>
          <a:xfrm>
            <a:off x="1760220" y="4414599"/>
            <a:ext cx="3309104" cy="347186"/>
          </a:xfrm>
          <a:prstGeom prst="rect">
            <a:avLst/>
          </a:prstGeom>
          <a:noFill/>
          <a:ln/>
        </p:spPr>
        <p:txBody>
          <a:bodyPr wrap="none" rtlCol="0" anchor="t"/>
          <a:lstStyle/>
          <a:p>
            <a:pPr algn="l" indent="0" marL="0">
              <a:lnSpc>
                <a:spcPts val="2734"/>
              </a:lnSpc>
              <a:buNone/>
            </a:pPr>
            <a:r>
              <a:rPr lang="en-US" sz="2187" b="1" dirty="0">
                <a:solidFill>
                  <a:srgbClr val="60A9FF"/>
                </a:solidFill>
                <a:latin typeface="Barlow" pitchFamily="34" charset="0"/>
                <a:ea typeface="Barlow" pitchFamily="34" charset="-122"/>
                <a:cs typeface="Barlow" pitchFamily="34" charset="-120"/>
              </a:rPr>
              <a:t>Assembly Code Generation</a:t>
            </a:r>
            <a:endParaRPr lang="en-US" sz="2187" dirty="0"/>
          </a:p>
        </p:txBody>
      </p:sp>
      <p:sp>
        <p:nvSpPr>
          <p:cNvPr id="7" name="Text 4"/>
          <p:cNvSpPr/>
          <p:nvPr/>
        </p:nvSpPr>
        <p:spPr>
          <a:xfrm>
            <a:off x="1760220" y="4895017"/>
            <a:ext cx="3481149" cy="2487811"/>
          </a:xfrm>
          <a:prstGeom prst="rect">
            <a:avLst/>
          </a:prstGeom>
          <a:noFill/>
          <a:ln/>
        </p:spPr>
        <p:txBody>
          <a:bodyPr wrap="square" rtlCol="0" anchor="t"/>
          <a:lstStyle/>
          <a:p>
            <a:pPr algn="l"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This phase involves the generation of low-level assembly code that can be directly executed by the target machine, mapping the intermediate code to machine-specific instructions.</a:t>
            </a:r>
            <a:endParaRPr lang="en-US" sz="1750" dirty="0"/>
          </a:p>
        </p:txBody>
      </p:sp>
      <p:pic>
        <p:nvPicPr>
          <p:cNvPr id="8" name="Image 1" descr="preencoded.png">    </p:cNvPr>
          <p:cNvPicPr>
            <a:picLocks noChangeAspect="1"/>
          </p:cNvPicPr>
          <p:nvPr/>
        </p:nvPicPr>
        <p:blipFill>
          <a:blip r:embed="rId2"/>
          <a:stretch>
            <a:fillRect/>
          </a:stretch>
        </p:blipFill>
        <p:spPr>
          <a:xfrm>
            <a:off x="5574625" y="1985486"/>
            <a:ext cx="3481149" cy="2151459"/>
          </a:xfrm>
          <a:prstGeom prst="rect">
            <a:avLst/>
          </a:prstGeom>
        </p:spPr>
      </p:pic>
      <p:sp>
        <p:nvSpPr>
          <p:cNvPr id="9" name="Text 5"/>
          <p:cNvSpPr/>
          <p:nvPr/>
        </p:nvSpPr>
        <p:spPr>
          <a:xfrm>
            <a:off x="5574625" y="4414599"/>
            <a:ext cx="3240286" cy="347186"/>
          </a:xfrm>
          <a:prstGeom prst="rect">
            <a:avLst/>
          </a:prstGeom>
          <a:noFill/>
          <a:ln/>
        </p:spPr>
        <p:txBody>
          <a:bodyPr wrap="none" rtlCol="0" anchor="t"/>
          <a:lstStyle/>
          <a:p>
            <a:pPr algn="l" indent="0" marL="0">
              <a:lnSpc>
                <a:spcPts val="2734"/>
              </a:lnSpc>
              <a:buNone/>
            </a:pPr>
            <a:r>
              <a:rPr lang="en-US" sz="2187" b="1" dirty="0">
                <a:solidFill>
                  <a:srgbClr val="60A9FF"/>
                </a:solidFill>
                <a:latin typeface="Barlow" pitchFamily="34" charset="0"/>
                <a:ea typeface="Barlow" pitchFamily="34" charset="-122"/>
                <a:cs typeface="Barlow" pitchFamily="34" charset="-120"/>
              </a:rPr>
              <a:t>Machine Code Compilation</a:t>
            </a:r>
            <a:endParaRPr lang="en-US" sz="2187" dirty="0"/>
          </a:p>
        </p:txBody>
      </p:sp>
      <p:sp>
        <p:nvSpPr>
          <p:cNvPr id="10" name="Text 6"/>
          <p:cNvSpPr/>
          <p:nvPr/>
        </p:nvSpPr>
        <p:spPr>
          <a:xfrm>
            <a:off x="5574625" y="4895017"/>
            <a:ext cx="3481149" cy="2132409"/>
          </a:xfrm>
          <a:prstGeom prst="rect">
            <a:avLst/>
          </a:prstGeom>
          <a:noFill/>
          <a:ln/>
        </p:spPr>
        <p:txBody>
          <a:bodyPr wrap="square" rtlCol="0" anchor="t"/>
          <a:lstStyle/>
          <a:p>
            <a:pPr algn="l"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It encompasses the conversion of the intermediate code into machine code, which comprises binary instructions that the processor can execute directly.</a:t>
            </a:r>
            <a:endParaRPr lang="en-US" sz="1750" dirty="0"/>
          </a:p>
        </p:txBody>
      </p:sp>
      <p:pic>
        <p:nvPicPr>
          <p:cNvPr id="11" name="Image 2" descr="preencoded.png">    </p:cNvPr>
          <p:cNvPicPr>
            <a:picLocks noChangeAspect="1"/>
          </p:cNvPicPr>
          <p:nvPr/>
        </p:nvPicPr>
        <p:blipFill>
          <a:blip r:embed="rId3"/>
          <a:stretch>
            <a:fillRect/>
          </a:stretch>
        </p:blipFill>
        <p:spPr>
          <a:xfrm>
            <a:off x="9389031" y="1985486"/>
            <a:ext cx="3481149" cy="2151459"/>
          </a:xfrm>
          <a:prstGeom prst="rect">
            <a:avLst/>
          </a:prstGeom>
        </p:spPr>
      </p:pic>
      <p:sp>
        <p:nvSpPr>
          <p:cNvPr id="12" name="Text 7"/>
          <p:cNvSpPr/>
          <p:nvPr/>
        </p:nvSpPr>
        <p:spPr>
          <a:xfrm>
            <a:off x="9389031" y="4414599"/>
            <a:ext cx="3481149" cy="694373"/>
          </a:xfrm>
          <a:prstGeom prst="rect">
            <a:avLst/>
          </a:prstGeom>
          <a:noFill/>
          <a:ln/>
        </p:spPr>
        <p:txBody>
          <a:bodyPr wrap="square" rtlCol="0" anchor="t"/>
          <a:lstStyle/>
          <a:p>
            <a:pPr algn="l" indent="0" marL="0">
              <a:lnSpc>
                <a:spcPts val="2734"/>
              </a:lnSpc>
              <a:buNone/>
            </a:pPr>
            <a:r>
              <a:rPr lang="en-US" sz="2187" b="1" dirty="0">
                <a:solidFill>
                  <a:srgbClr val="60A9FF"/>
                </a:solidFill>
                <a:latin typeface="Barlow" pitchFamily="34" charset="0"/>
                <a:ea typeface="Barlow" pitchFamily="34" charset="-122"/>
                <a:cs typeface="Barlow" pitchFamily="34" charset="-120"/>
              </a:rPr>
              <a:t>Executable Code Production</a:t>
            </a:r>
            <a:endParaRPr lang="en-US" sz="2187" dirty="0"/>
          </a:p>
        </p:txBody>
      </p:sp>
      <p:sp>
        <p:nvSpPr>
          <p:cNvPr id="13" name="Text 8"/>
          <p:cNvSpPr/>
          <p:nvPr/>
        </p:nvSpPr>
        <p:spPr>
          <a:xfrm>
            <a:off x="9389031" y="5242203"/>
            <a:ext cx="3481149" cy="2132409"/>
          </a:xfrm>
          <a:prstGeom prst="rect">
            <a:avLst/>
          </a:prstGeom>
          <a:noFill/>
          <a:ln/>
        </p:spPr>
        <p:txBody>
          <a:bodyPr wrap="square" rtlCol="0" anchor="t"/>
          <a:lstStyle/>
          <a:p>
            <a:pPr algn="l" indent="0" marL="0">
              <a:lnSpc>
                <a:spcPts val="2799"/>
              </a:lnSpc>
              <a:buNone/>
            </a:pPr>
            <a:r>
              <a:rPr lang="en-US" sz="1750" dirty="0">
                <a:solidFill>
                  <a:srgbClr val="EEEFF5"/>
                </a:solidFill>
                <a:latin typeface="Montserrat" pitchFamily="34" charset="0"/>
                <a:ea typeface="Montserrat" pitchFamily="34" charset="-122"/>
                <a:cs typeface="Montserrat" pitchFamily="34" charset="-120"/>
              </a:rPr>
              <a:t>Finally, the code generation phase produces executable code, allowing the program to be run on the target platform and perform the intended operations.</a:t>
            </a:r>
            <a:endParaRPr lang="en-US" sz="1750"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32458"/>
          </a:xfrm>
          <a:prstGeom prst="rect">
            <a:avLst/>
          </a:prstGeom>
          <a:solidFill>
            <a:srgbClr val="282C32"/>
          </a:solidFill>
          <a:ln/>
        </p:spPr>
      </p:sp>
      <p:sp>
        <p:nvSpPr>
          <p:cNvPr id="4" name="Text 2"/>
          <p:cNvSpPr/>
          <p:nvPr/>
        </p:nvSpPr>
        <p:spPr>
          <a:xfrm>
            <a:off x="2200632" y="562570"/>
            <a:ext cx="6956703" cy="639366"/>
          </a:xfrm>
          <a:prstGeom prst="rect">
            <a:avLst/>
          </a:prstGeom>
          <a:noFill/>
          <a:ln/>
        </p:spPr>
        <p:txBody>
          <a:bodyPr wrap="none" rtlCol="0" anchor="t"/>
          <a:lstStyle/>
          <a:p>
            <a:pPr indent="0" marL="0">
              <a:lnSpc>
                <a:spcPts val="5034"/>
              </a:lnSpc>
              <a:buNone/>
            </a:pPr>
            <a:r>
              <a:rPr lang="en-US" sz="4027" b="1" dirty="0">
                <a:solidFill>
                  <a:srgbClr val="60A9FF"/>
                </a:solidFill>
                <a:latin typeface="Barlow" pitchFamily="34" charset="0"/>
                <a:ea typeface="Barlow" pitchFamily="34" charset="-122"/>
                <a:cs typeface="Barlow" pitchFamily="34" charset="-120"/>
              </a:rPr>
              <a:t>Conclusion and Key Takeaways</a:t>
            </a:r>
            <a:endParaRPr lang="en-US" sz="4027" dirty="0"/>
          </a:p>
        </p:txBody>
      </p:sp>
      <p:sp>
        <p:nvSpPr>
          <p:cNvPr id="5" name="Text 3"/>
          <p:cNvSpPr/>
          <p:nvPr/>
        </p:nvSpPr>
        <p:spPr>
          <a:xfrm>
            <a:off x="2200632" y="1713309"/>
            <a:ext cx="4961096" cy="613648"/>
          </a:xfrm>
          <a:prstGeom prst="rect">
            <a:avLst/>
          </a:prstGeom>
          <a:noFill/>
          <a:ln/>
        </p:spPr>
        <p:txBody>
          <a:bodyPr wrap="none" rtlCol="0" anchor="t"/>
          <a:lstStyle/>
          <a:p>
            <a:pPr algn="ctr" indent="0" marL="0">
              <a:lnSpc>
                <a:spcPts val="4833"/>
              </a:lnSpc>
              <a:buNone/>
            </a:pPr>
            <a:r>
              <a:rPr lang="en-US" sz="4833" b="1" dirty="0">
                <a:solidFill>
                  <a:srgbClr val="60A9FF"/>
                </a:solidFill>
                <a:latin typeface="Barlow" pitchFamily="34" charset="0"/>
                <a:ea typeface="Barlow" pitchFamily="34" charset="-122"/>
                <a:cs typeface="Barlow" pitchFamily="34" charset="-120"/>
              </a:rPr>
              <a:t>1</a:t>
            </a:r>
            <a:endParaRPr lang="en-US" sz="4833" dirty="0"/>
          </a:p>
        </p:txBody>
      </p:sp>
      <p:sp>
        <p:nvSpPr>
          <p:cNvPr id="6" name="Text 4"/>
          <p:cNvSpPr/>
          <p:nvPr/>
        </p:nvSpPr>
        <p:spPr>
          <a:xfrm>
            <a:off x="3402568" y="2582585"/>
            <a:ext cx="2557224" cy="319683"/>
          </a:xfrm>
          <a:prstGeom prst="rect">
            <a:avLst/>
          </a:prstGeom>
          <a:noFill/>
          <a:ln/>
        </p:spPr>
        <p:txBody>
          <a:bodyPr wrap="none" rtlCol="0" anchor="t"/>
          <a:lstStyle/>
          <a:p>
            <a:pPr algn="ctr" indent="0" marL="0">
              <a:lnSpc>
                <a:spcPts val="2517"/>
              </a:lnSpc>
              <a:buNone/>
            </a:pPr>
            <a:r>
              <a:rPr lang="en-US" sz="2014" b="1" dirty="0">
                <a:solidFill>
                  <a:srgbClr val="60A9FF"/>
                </a:solidFill>
                <a:latin typeface="Barlow" pitchFamily="34" charset="0"/>
                <a:ea typeface="Barlow" pitchFamily="34" charset="-122"/>
                <a:cs typeface="Barlow" pitchFamily="34" charset="-120"/>
              </a:rPr>
              <a:t>Complex Process</a:t>
            </a:r>
            <a:endParaRPr lang="en-US" sz="2014" dirty="0"/>
          </a:p>
        </p:txBody>
      </p:sp>
      <p:sp>
        <p:nvSpPr>
          <p:cNvPr id="7" name="Text 5"/>
          <p:cNvSpPr/>
          <p:nvPr/>
        </p:nvSpPr>
        <p:spPr>
          <a:xfrm>
            <a:off x="2200632" y="3024902"/>
            <a:ext cx="4961096" cy="1308735"/>
          </a:xfrm>
          <a:prstGeom prst="rect">
            <a:avLst/>
          </a:prstGeom>
          <a:noFill/>
          <a:ln/>
        </p:spPr>
        <p:txBody>
          <a:bodyPr wrap="square" rtlCol="0" anchor="t"/>
          <a:lstStyle/>
          <a:p>
            <a:pPr algn="ctr" indent="0" marL="0">
              <a:lnSpc>
                <a:spcPts val="2577"/>
              </a:lnSpc>
              <a:buNone/>
            </a:pPr>
            <a:r>
              <a:rPr lang="en-US" sz="1611" dirty="0">
                <a:solidFill>
                  <a:srgbClr val="EEEFF5"/>
                </a:solidFill>
                <a:latin typeface="Montserrat" pitchFamily="34" charset="0"/>
                <a:ea typeface="Montserrat" pitchFamily="34" charset="-122"/>
                <a:cs typeface="Montserrat" pitchFamily="34" charset="-120"/>
              </a:rPr>
              <a:t>The structure of compilers involves a complex process spanning various phases, each playing a critical role in translating high-level code to executable instructions.</a:t>
            </a:r>
            <a:endParaRPr lang="en-US" sz="1611" dirty="0"/>
          </a:p>
        </p:txBody>
      </p:sp>
      <p:sp>
        <p:nvSpPr>
          <p:cNvPr id="8" name="Text 6"/>
          <p:cNvSpPr/>
          <p:nvPr/>
        </p:nvSpPr>
        <p:spPr>
          <a:xfrm>
            <a:off x="7468553" y="1713309"/>
            <a:ext cx="4961096" cy="613648"/>
          </a:xfrm>
          <a:prstGeom prst="rect">
            <a:avLst/>
          </a:prstGeom>
          <a:noFill/>
          <a:ln/>
        </p:spPr>
        <p:txBody>
          <a:bodyPr wrap="none" rtlCol="0" anchor="t"/>
          <a:lstStyle/>
          <a:p>
            <a:pPr algn="ctr" indent="0" marL="0">
              <a:lnSpc>
                <a:spcPts val="4833"/>
              </a:lnSpc>
              <a:buNone/>
            </a:pPr>
            <a:r>
              <a:rPr lang="en-US" sz="4833" b="1" dirty="0">
                <a:solidFill>
                  <a:srgbClr val="60A9FF"/>
                </a:solidFill>
                <a:latin typeface="Barlow" pitchFamily="34" charset="0"/>
                <a:ea typeface="Barlow" pitchFamily="34" charset="-122"/>
                <a:cs typeface="Barlow" pitchFamily="34" charset="-120"/>
              </a:rPr>
              <a:t>2</a:t>
            </a:r>
            <a:endParaRPr lang="en-US" sz="4833" dirty="0"/>
          </a:p>
        </p:txBody>
      </p:sp>
      <p:sp>
        <p:nvSpPr>
          <p:cNvPr id="9" name="Text 7"/>
          <p:cNvSpPr/>
          <p:nvPr/>
        </p:nvSpPr>
        <p:spPr>
          <a:xfrm>
            <a:off x="8670488" y="2582585"/>
            <a:ext cx="2557224" cy="319683"/>
          </a:xfrm>
          <a:prstGeom prst="rect">
            <a:avLst/>
          </a:prstGeom>
          <a:noFill/>
          <a:ln/>
        </p:spPr>
        <p:txBody>
          <a:bodyPr wrap="none" rtlCol="0" anchor="t"/>
          <a:lstStyle/>
          <a:p>
            <a:pPr algn="ctr" indent="0" marL="0">
              <a:lnSpc>
                <a:spcPts val="2517"/>
              </a:lnSpc>
              <a:buNone/>
            </a:pPr>
            <a:r>
              <a:rPr lang="en-US" sz="2014" b="1" dirty="0">
                <a:solidFill>
                  <a:srgbClr val="60A9FF"/>
                </a:solidFill>
                <a:latin typeface="Barlow" pitchFamily="34" charset="0"/>
                <a:ea typeface="Barlow" pitchFamily="34" charset="-122"/>
                <a:cs typeface="Barlow" pitchFamily="34" charset="-120"/>
              </a:rPr>
              <a:t>Optimization Impact</a:t>
            </a:r>
            <a:endParaRPr lang="en-US" sz="2014" dirty="0"/>
          </a:p>
        </p:txBody>
      </p:sp>
      <p:sp>
        <p:nvSpPr>
          <p:cNvPr id="10" name="Text 8"/>
          <p:cNvSpPr/>
          <p:nvPr/>
        </p:nvSpPr>
        <p:spPr>
          <a:xfrm>
            <a:off x="7468553" y="3024902"/>
            <a:ext cx="4961096" cy="1308735"/>
          </a:xfrm>
          <a:prstGeom prst="rect">
            <a:avLst/>
          </a:prstGeom>
          <a:noFill/>
          <a:ln/>
        </p:spPr>
        <p:txBody>
          <a:bodyPr wrap="square" rtlCol="0" anchor="t"/>
          <a:lstStyle/>
          <a:p>
            <a:pPr algn="ctr" indent="0" marL="0">
              <a:lnSpc>
                <a:spcPts val="2577"/>
              </a:lnSpc>
              <a:buNone/>
            </a:pPr>
            <a:r>
              <a:rPr lang="en-US" sz="1611" dirty="0">
                <a:solidFill>
                  <a:srgbClr val="EEEFF5"/>
                </a:solidFill>
                <a:latin typeface="Montserrat" pitchFamily="34" charset="0"/>
                <a:ea typeface="Montserrat" pitchFamily="34" charset="-122"/>
                <a:cs typeface="Montserrat" pitchFamily="34" charset="-120"/>
              </a:rPr>
              <a:t>Code optimization significantly impacts the performance and efficiency of the generated executable, making it an essential phase in the compiler structure.</a:t>
            </a:r>
            <a:endParaRPr lang="en-US" sz="1611" dirty="0"/>
          </a:p>
        </p:txBody>
      </p:sp>
      <p:sp>
        <p:nvSpPr>
          <p:cNvPr id="11" name="Text 9"/>
          <p:cNvSpPr/>
          <p:nvPr/>
        </p:nvSpPr>
        <p:spPr>
          <a:xfrm>
            <a:off x="2200632" y="5049560"/>
            <a:ext cx="4961096" cy="613648"/>
          </a:xfrm>
          <a:prstGeom prst="rect">
            <a:avLst/>
          </a:prstGeom>
          <a:noFill/>
          <a:ln/>
        </p:spPr>
        <p:txBody>
          <a:bodyPr wrap="none" rtlCol="0" anchor="t"/>
          <a:lstStyle/>
          <a:p>
            <a:pPr algn="ctr" indent="0" marL="0">
              <a:lnSpc>
                <a:spcPts val="4833"/>
              </a:lnSpc>
              <a:buNone/>
            </a:pPr>
            <a:r>
              <a:rPr lang="en-US" sz="4833" b="1" dirty="0">
                <a:solidFill>
                  <a:srgbClr val="60A9FF"/>
                </a:solidFill>
                <a:latin typeface="Barlow" pitchFamily="34" charset="0"/>
                <a:ea typeface="Barlow" pitchFamily="34" charset="-122"/>
                <a:cs typeface="Barlow" pitchFamily="34" charset="-120"/>
              </a:rPr>
              <a:t>3</a:t>
            </a:r>
            <a:endParaRPr lang="en-US" sz="4833" dirty="0"/>
          </a:p>
        </p:txBody>
      </p:sp>
      <p:sp>
        <p:nvSpPr>
          <p:cNvPr id="12" name="Text 10"/>
          <p:cNvSpPr/>
          <p:nvPr/>
        </p:nvSpPr>
        <p:spPr>
          <a:xfrm>
            <a:off x="3402568" y="5918835"/>
            <a:ext cx="2557224" cy="319683"/>
          </a:xfrm>
          <a:prstGeom prst="rect">
            <a:avLst/>
          </a:prstGeom>
          <a:noFill/>
          <a:ln/>
        </p:spPr>
        <p:txBody>
          <a:bodyPr wrap="none" rtlCol="0" anchor="t"/>
          <a:lstStyle/>
          <a:p>
            <a:pPr algn="ctr" indent="0" marL="0">
              <a:lnSpc>
                <a:spcPts val="2517"/>
              </a:lnSpc>
              <a:buNone/>
            </a:pPr>
            <a:r>
              <a:rPr lang="en-US" sz="2014" b="1" dirty="0">
                <a:solidFill>
                  <a:srgbClr val="60A9FF"/>
                </a:solidFill>
                <a:latin typeface="Barlow" pitchFamily="34" charset="0"/>
                <a:ea typeface="Barlow" pitchFamily="34" charset="-122"/>
                <a:cs typeface="Barlow" pitchFamily="34" charset="-120"/>
              </a:rPr>
              <a:t>Error Handling</a:t>
            </a:r>
            <a:endParaRPr lang="en-US" sz="2014" dirty="0"/>
          </a:p>
        </p:txBody>
      </p:sp>
      <p:sp>
        <p:nvSpPr>
          <p:cNvPr id="13" name="Text 11"/>
          <p:cNvSpPr/>
          <p:nvPr/>
        </p:nvSpPr>
        <p:spPr>
          <a:xfrm>
            <a:off x="2200632" y="6361152"/>
            <a:ext cx="4961096" cy="1308735"/>
          </a:xfrm>
          <a:prstGeom prst="rect">
            <a:avLst/>
          </a:prstGeom>
          <a:noFill/>
          <a:ln/>
        </p:spPr>
        <p:txBody>
          <a:bodyPr wrap="square" rtlCol="0" anchor="t"/>
          <a:lstStyle/>
          <a:p>
            <a:pPr algn="ctr" indent="0" marL="0">
              <a:lnSpc>
                <a:spcPts val="2577"/>
              </a:lnSpc>
              <a:buNone/>
            </a:pPr>
            <a:r>
              <a:rPr lang="en-US" sz="1611" dirty="0">
                <a:solidFill>
                  <a:srgbClr val="EEEFF5"/>
                </a:solidFill>
                <a:latin typeface="Montserrat" pitchFamily="34" charset="0"/>
                <a:ea typeface="Montserrat" pitchFamily="34" charset="-122"/>
                <a:cs typeface="Montserrat" pitchFamily="34" charset="-120"/>
              </a:rPr>
              <a:t>Effective error detection and reporting during lexical, syntax, and semantic analysis phases contribute to the reliability and stability of the compiled programs.</a:t>
            </a:r>
            <a:endParaRPr lang="en-US" sz="1611" dirty="0"/>
          </a:p>
        </p:txBody>
      </p:sp>
      <p:sp>
        <p:nvSpPr>
          <p:cNvPr id="14" name="Text 12"/>
          <p:cNvSpPr/>
          <p:nvPr/>
        </p:nvSpPr>
        <p:spPr>
          <a:xfrm>
            <a:off x="7468553" y="5049560"/>
            <a:ext cx="4961096" cy="613648"/>
          </a:xfrm>
          <a:prstGeom prst="rect">
            <a:avLst/>
          </a:prstGeom>
          <a:noFill/>
          <a:ln/>
        </p:spPr>
        <p:txBody>
          <a:bodyPr wrap="none" rtlCol="0" anchor="t"/>
          <a:lstStyle/>
          <a:p>
            <a:pPr algn="ctr" indent="0" marL="0">
              <a:lnSpc>
                <a:spcPts val="4833"/>
              </a:lnSpc>
              <a:buNone/>
            </a:pPr>
            <a:r>
              <a:rPr lang="en-US" sz="4833" b="1" dirty="0">
                <a:solidFill>
                  <a:srgbClr val="60A9FF"/>
                </a:solidFill>
                <a:latin typeface="Barlow" pitchFamily="34" charset="0"/>
                <a:ea typeface="Barlow" pitchFamily="34" charset="-122"/>
                <a:cs typeface="Barlow" pitchFamily="34" charset="-120"/>
              </a:rPr>
              <a:t>4</a:t>
            </a:r>
            <a:endParaRPr lang="en-US" sz="4833" dirty="0"/>
          </a:p>
        </p:txBody>
      </p:sp>
      <p:sp>
        <p:nvSpPr>
          <p:cNvPr id="15" name="Text 13"/>
          <p:cNvSpPr/>
          <p:nvPr/>
        </p:nvSpPr>
        <p:spPr>
          <a:xfrm>
            <a:off x="8513921" y="5918835"/>
            <a:ext cx="2870240" cy="319683"/>
          </a:xfrm>
          <a:prstGeom prst="rect">
            <a:avLst/>
          </a:prstGeom>
          <a:noFill/>
          <a:ln/>
        </p:spPr>
        <p:txBody>
          <a:bodyPr wrap="none" rtlCol="0" anchor="t"/>
          <a:lstStyle/>
          <a:p>
            <a:pPr algn="ctr" indent="0" marL="0">
              <a:lnSpc>
                <a:spcPts val="2517"/>
              </a:lnSpc>
              <a:buNone/>
            </a:pPr>
            <a:r>
              <a:rPr lang="en-US" sz="2014" b="1" dirty="0">
                <a:solidFill>
                  <a:srgbClr val="60A9FF"/>
                </a:solidFill>
                <a:latin typeface="Barlow" pitchFamily="34" charset="0"/>
                <a:ea typeface="Barlow" pitchFamily="34" charset="-122"/>
                <a:cs typeface="Barlow" pitchFamily="34" charset="-120"/>
              </a:rPr>
              <a:t>Machine Code Generation</a:t>
            </a:r>
            <a:endParaRPr lang="en-US" sz="2014" dirty="0"/>
          </a:p>
        </p:txBody>
      </p:sp>
      <p:sp>
        <p:nvSpPr>
          <p:cNvPr id="16" name="Text 14"/>
          <p:cNvSpPr/>
          <p:nvPr/>
        </p:nvSpPr>
        <p:spPr>
          <a:xfrm>
            <a:off x="7468553" y="6361152"/>
            <a:ext cx="4961096" cy="1308735"/>
          </a:xfrm>
          <a:prstGeom prst="rect">
            <a:avLst/>
          </a:prstGeom>
          <a:noFill/>
          <a:ln/>
        </p:spPr>
        <p:txBody>
          <a:bodyPr wrap="square" rtlCol="0" anchor="t"/>
          <a:lstStyle/>
          <a:p>
            <a:pPr algn="ctr" indent="0" marL="0">
              <a:lnSpc>
                <a:spcPts val="2577"/>
              </a:lnSpc>
              <a:buNone/>
            </a:pPr>
            <a:r>
              <a:rPr lang="en-US" sz="1611" dirty="0">
                <a:solidFill>
                  <a:srgbClr val="EEEFF5"/>
                </a:solidFill>
                <a:latin typeface="Montserrat" pitchFamily="34" charset="0"/>
                <a:ea typeface="Montserrat" pitchFamily="34" charset="-122"/>
                <a:cs typeface="Montserrat" pitchFamily="34" charset="-120"/>
              </a:rPr>
              <a:t>The final phase of code generation focuses on transforming high-level code into machine-specific instructions, enabling the program to run on the target platform.</a:t>
            </a:r>
            <a:endParaRPr lang="en-US" sz="1611"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2024-03-06T06:20:26Z</dcterms:created>
  <dcterms:modified xsi:type="dcterms:W3CDTF">2024-03-06T06:20:26Z</dcterms:modified>
</cp:coreProperties>
</file>