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2" r:id="rId9"/>
    <p:sldId id="265" r:id="rId10"/>
    <p:sldId id="266" r:id="rId11"/>
    <p:sldId id="2146847063" r:id="rId12"/>
    <p:sldId id="267"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u-gb.dataplatform.cloud.ibm.com/analytics/notebooks/v2/2507bca8-54a9-4d1a-8f36-833d3395bc93/view?access_token=fe9b80fed35434de51b0e30b5b19e4014bec165e3f84e29c63e6c635f3880e26&amp;context=cpdaa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451222"/>
            <a:ext cx="9144000" cy="977778"/>
          </a:xfrm>
        </p:spPr>
        <p:txBody>
          <a:bodyPr>
            <a:normAutofit fontScale="90000"/>
          </a:bodyPr>
          <a:lstStyle/>
          <a:p>
            <a:pPr algn="ctr"/>
            <a:r>
              <a:rPr lang="en-IN" dirty="0"/>
              <a:t>Recipe Preparation Agent</a:t>
            </a:r>
            <a:br>
              <a:rPr lang="en-IN" dirty="0"/>
            </a:br>
            <a:r>
              <a:rPr lang="en-US" sz="1600" i="1" dirty="0"/>
              <a:t>AI-Powered Recipe Generation Using RAG and IBM Granite Models</a:t>
            </a:r>
            <a:br>
              <a:rPr lang="en-IN"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Dev Anand M - Sri Sai Ram Engineering College - AI/DS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6A7CE-2201-16DF-DC97-299A432B38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93E83E-77FA-5D77-7E8F-92F9DAB0ED30}"/>
              </a:ext>
            </a:extLst>
          </p:cNvPr>
          <p:cNvSpPr>
            <a:spLocks noGrp="1"/>
          </p:cNvSpPr>
          <p:nvPr>
            <p:ph type="ctrTitle" idx="4294967295"/>
          </p:nvPr>
        </p:nvSpPr>
        <p:spPr>
          <a:xfrm>
            <a:off x="414528" y="467682"/>
            <a:ext cx="10993438" cy="1474787"/>
          </a:xfrm>
        </p:spPr>
        <p:txBody>
          <a:bodyPr>
            <a:normAutofit/>
          </a:bodyPr>
          <a:lstStyle/>
          <a:p>
            <a:r>
              <a:rPr lang="en-US" sz="4400" b="1" dirty="0">
                <a:solidFill>
                  <a:schemeClr val="accent1"/>
                </a:solidFill>
                <a:latin typeface="Arial"/>
                <a:ea typeface="+mj-lt"/>
                <a:cs typeface="Arial"/>
              </a:rPr>
              <a:t>Result:</a:t>
            </a:r>
            <a:br>
              <a:rPr lang="en-US" sz="4400" b="1" i="1" dirty="0">
                <a:solidFill>
                  <a:schemeClr val="accent1"/>
                </a:solidFill>
                <a:latin typeface="Arial"/>
                <a:ea typeface="+mj-lt"/>
                <a:cs typeface="Arial"/>
              </a:rPr>
            </a:br>
            <a:r>
              <a:rPr lang="en-US" sz="2400" b="1" i="1" dirty="0">
                <a:solidFill>
                  <a:schemeClr val="tx1"/>
                </a:solidFill>
                <a:latin typeface="Arial"/>
                <a:ea typeface="+mj-lt"/>
                <a:cs typeface="Arial"/>
              </a:rPr>
              <a:t>OUTPUT</a:t>
            </a:r>
            <a:endParaRPr lang="en-US" sz="2400" b="1" i="1" dirty="0">
              <a:solidFill>
                <a:schemeClr val="tx1"/>
              </a:solidFill>
            </a:endParaRPr>
          </a:p>
        </p:txBody>
      </p:sp>
      <p:pic>
        <p:nvPicPr>
          <p:cNvPr id="4" name="Picture 3">
            <a:extLst>
              <a:ext uri="{FF2B5EF4-FFF2-40B4-BE49-F238E27FC236}">
                <a16:creationId xmlns:a16="http://schemas.microsoft.com/office/drawing/2014/main" id="{ACF8E0EB-032E-DC49-84E3-377E0C7B4D6C}"/>
              </a:ext>
            </a:extLst>
          </p:cNvPr>
          <p:cNvPicPr>
            <a:picLocks noChangeAspect="1"/>
          </p:cNvPicPr>
          <p:nvPr/>
        </p:nvPicPr>
        <p:blipFill>
          <a:blip r:embed="rId2"/>
          <a:stretch>
            <a:fillRect/>
          </a:stretch>
        </p:blipFill>
        <p:spPr>
          <a:xfrm>
            <a:off x="3666395" y="647292"/>
            <a:ext cx="4489704" cy="6096851"/>
          </a:xfrm>
          <a:prstGeom prst="rect">
            <a:avLst/>
          </a:prstGeom>
        </p:spPr>
      </p:pic>
      <p:cxnSp>
        <p:nvCxnSpPr>
          <p:cNvPr id="3" name="Straight Arrow Connector 2">
            <a:extLst>
              <a:ext uri="{FF2B5EF4-FFF2-40B4-BE49-F238E27FC236}">
                <a16:creationId xmlns:a16="http://schemas.microsoft.com/office/drawing/2014/main" id="{53B6D981-BECE-42D4-325C-273A92FDF0DD}"/>
              </a:ext>
            </a:extLst>
          </p:cNvPr>
          <p:cNvCxnSpPr/>
          <p:nvPr/>
        </p:nvCxnSpPr>
        <p:spPr>
          <a:xfrm flipH="1">
            <a:off x="6611112" y="1408176"/>
            <a:ext cx="1956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E1F85B0-5DED-2AEF-88BB-1D7F62199DDF}"/>
              </a:ext>
            </a:extLst>
          </p:cNvPr>
          <p:cNvSpPr txBox="1"/>
          <p:nvPr/>
        </p:nvSpPr>
        <p:spPr>
          <a:xfrm>
            <a:off x="8549875" y="1223510"/>
            <a:ext cx="684162" cy="369332"/>
          </a:xfrm>
          <a:prstGeom prst="rect">
            <a:avLst/>
          </a:prstGeom>
          <a:noFill/>
        </p:spPr>
        <p:txBody>
          <a:bodyPr wrap="none" rtlCol="0">
            <a:spAutoFit/>
          </a:bodyPr>
          <a:lstStyle/>
          <a:p>
            <a:r>
              <a:rPr lang="en-IN" dirty="0"/>
              <a:t>Input</a:t>
            </a:r>
          </a:p>
        </p:txBody>
      </p:sp>
    </p:spTree>
    <p:extLst>
      <p:ext uri="{BB962C8B-B14F-4D97-AF65-F5344CB8AC3E}">
        <p14:creationId xmlns:p14="http://schemas.microsoft.com/office/powerpoint/2010/main" val="308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9226"/>
            <a:ext cx="11029615" cy="4673324"/>
          </a:xfrm>
        </p:spPr>
        <p:txBody>
          <a:bodyPr>
            <a:noAutofit/>
          </a:bodyPr>
          <a:lstStyle/>
          <a:p>
            <a:pPr marL="0" indent="0">
              <a:buNone/>
            </a:pPr>
            <a:r>
              <a:rPr lang="en-US" sz="1200" b="1" dirty="0"/>
              <a:t>Summary of Findings</a:t>
            </a:r>
            <a:r>
              <a:rPr lang="en-US" sz="1200" dirty="0"/>
              <a:t>:</a:t>
            </a:r>
          </a:p>
          <a:p>
            <a:r>
              <a:rPr lang="en-US" sz="1200" dirty="0"/>
              <a:t>The Recipe Preparation Agent successfully demonstrates the effectiveness of combining RAG architecture with IBM Granite models for practical recipe generation. The system effectively addresses real-world cooking challenges by transforming available ingredients into structured, actionable recipes.</a:t>
            </a:r>
          </a:p>
          <a:p>
            <a:pPr marL="0" indent="0">
              <a:buNone/>
            </a:pPr>
            <a:r>
              <a:rPr lang="en-US" sz="1200" b="1" dirty="0"/>
              <a:t>Technical Achievements:</a:t>
            </a:r>
          </a:p>
          <a:p>
            <a:r>
              <a:rPr lang="en-US" sz="1200" dirty="0"/>
              <a:t>Successfully integrated IBM Cloud services with custom vector database implementation</a:t>
            </a:r>
          </a:p>
          <a:p>
            <a:r>
              <a:rPr lang="en-US" sz="1200" dirty="0"/>
              <a:t>Demonstrated effective semantic search capabilities for ingredient-based recipe matching</a:t>
            </a:r>
          </a:p>
          <a:p>
            <a:r>
              <a:rPr lang="en-US" sz="1200" dirty="0"/>
              <a:t>Implemented robust RAG pipeline combining retrieval and generation for contextually relevant outputs</a:t>
            </a:r>
          </a:p>
          <a:p>
            <a:r>
              <a:rPr lang="en-US" sz="1200" dirty="0"/>
              <a:t>Achieved consistent system performance with reliable fallback mechanisms</a:t>
            </a:r>
          </a:p>
          <a:p>
            <a:pPr marL="0" indent="0">
              <a:buNone/>
            </a:pPr>
            <a:r>
              <a:rPr lang="en-US" sz="1200" b="1" dirty="0"/>
              <a:t>Challenges Encountered and Solutions:</a:t>
            </a:r>
          </a:p>
          <a:p>
            <a:r>
              <a:rPr lang="en-US" sz="1200" dirty="0"/>
              <a:t>API Authentication Issues: Resolved through iterative debugging and proper IAM token management</a:t>
            </a:r>
          </a:p>
          <a:p>
            <a:r>
              <a:rPr lang="en-US" sz="1200" dirty="0" err="1"/>
              <a:t>ChromaDB</a:t>
            </a:r>
            <a:r>
              <a:rPr lang="en-US" sz="1200" dirty="0"/>
              <a:t> Metadata Compatibility: Solved by optimizing data structure to support only simple metadata types</a:t>
            </a:r>
          </a:p>
          <a:p>
            <a:r>
              <a:rPr lang="en-US" sz="1200" dirty="0"/>
              <a:t>AI Model Integration: Implemented fallback template generation to ensure consistent user experience</a:t>
            </a:r>
          </a:p>
          <a:p>
            <a:pPr marL="0" indent="0">
              <a:buNone/>
            </a:pPr>
            <a:r>
              <a:rPr lang="en-US" sz="1200" b="1" dirty="0"/>
              <a:t>System Impact:</a:t>
            </a:r>
          </a:p>
          <a:p>
            <a:r>
              <a:rPr lang="en-US" sz="1200" dirty="0"/>
              <a:t>The Recipe Preparation Agent provides significant value by reducing food waste through intelligent ingredient utilization, saving time in meal planning and recipe discovery, and offering practical cooking guidance with ingredient substitutions. The system demonstrates the practical application of advanced AI technologies in addressing everyday challenges.</a:t>
            </a:r>
          </a:p>
          <a:p>
            <a:r>
              <a:rPr lang="en-US" sz="1200" dirty="0"/>
              <a:t>Importance for Users:</a:t>
            </a:r>
            <a:br>
              <a:rPr lang="en-US" sz="1200" dirty="0"/>
            </a:br>
            <a:r>
              <a:rPr lang="en-US" sz="1200" dirty="0"/>
              <a:t>Accurate ingredient-based recipe generation ensures efficient kitchen resource utilization and promotes sustainable cooking practices while enhancing culinary creativity and reducing meal planning complexity</a:t>
            </a:r>
          </a:p>
          <a:p>
            <a:endParaRPr lang="en-US" sz="1200" dirty="0"/>
          </a:p>
          <a:p>
            <a:endParaRPr lang="en-US" sz="12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31210"/>
            <a:ext cx="11029615" cy="4673324"/>
          </a:xfrm>
        </p:spPr>
        <p:txBody>
          <a:bodyPr>
            <a:noAutofit/>
          </a:bodyPr>
          <a:lstStyle/>
          <a:p>
            <a:pPr marL="0" indent="0">
              <a:buNone/>
            </a:pPr>
            <a:r>
              <a:rPr lang="en-IN" sz="900" b="1" dirty="0"/>
              <a:t>Potential Enhancements and Expansions:</a:t>
            </a:r>
          </a:p>
          <a:p>
            <a:pPr marL="0" indent="0">
              <a:buNone/>
            </a:pPr>
            <a:r>
              <a:rPr lang="en-IN" sz="900" b="1" dirty="0"/>
              <a:t>    Advanced AI Integration:</a:t>
            </a:r>
          </a:p>
          <a:p>
            <a:r>
              <a:rPr lang="en-IN" sz="900" dirty="0"/>
              <a:t>Incorporate additional IBM Granite model variants for specialized cuisine generation</a:t>
            </a:r>
          </a:p>
          <a:p>
            <a:r>
              <a:rPr lang="en-IN" sz="900" dirty="0"/>
              <a:t>Implement fine-tuning capabilities for personalized user preferences and dietary restrictions</a:t>
            </a:r>
          </a:p>
          <a:p>
            <a:r>
              <a:rPr lang="en-IN" sz="900" dirty="0"/>
              <a:t>Develop multi-modal capabilities to accept ingredient photos for automatic recognition</a:t>
            </a:r>
          </a:p>
          <a:p>
            <a:pPr marL="0" indent="0">
              <a:buNone/>
            </a:pPr>
            <a:r>
              <a:rPr lang="en-IN" sz="900" b="1" dirty="0"/>
              <a:t>    Enhanced Data Sources:</a:t>
            </a:r>
          </a:p>
          <a:p>
            <a:r>
              <a:rPr lang="en-IN" sz="900" dirty="0"/>
              <a:t>Integrate nutritional databases for calorie and nutrient analysis</a:t>
            </a:r>
          </a:p>
          <a:p>
            <a:r>
              <a:rPr lang="en-IN" sz="900" dirty="0"/>
              <a:t>Incorporate seasonal ingredient availability and pricing data</a:t>
            </a:r>
          </a:p>
          <a:p>
            <a:r>
              <a:rPr lang="en-IN" sz="900" dirty="0"/>
              <a:t>Connect with grocery store APIs for real-time ingredient availability and cost optimization</a:t>
            </a:r>
          </a:p>
          <a:p>
            <a:pPr marL="0" indent="0">
              <a:buNone/>
            </a:pPr>
            <a:r>
              <a:rPr lang="en-IN" sz="900" b="1" dirty="0"/>
              <a:t>    Algorithm Optimization:</a:t>
            </a:r>
          </a:p>
          <a:p>
            <a:r>
              <a:rPr lang="en-IN" sz="900" dirty="0"/>
              <a:t>Implement advanced embedding techniques for improved semantic search accuracy</a:t>
            </a:r>
          </a:p>
          <a:p>
            <a:r>
              <a:rPr lang="en-IN" sz="900" dirty="0"/>
              <a:t>Develop user feedback loops for continuous recipe quality improvement</a:t>
            </a:r>
          </a:p>
          <a:p>
            <a:r>
              <a:rPr lang="en-IN" sz="900" dirty="0"/>
              <a:t>Create personalized recommendation systems based on cooking history and preferences</a:t>
            </a:r>
          </a:p>
          <a:p>
            <a:pPr marL="0" indent="0">
              <a:buNone/>
            </a:pPr>
            <a:r>
              <a:rPr lang="en-IN" sz="900" b="1" dirty="0"/>
              <a:t>    Platform Expansion:</a:t>
            </a:r>
          </a:p>
          <a:p>
            <a:r>
              <a:rPr lang="en-IN" sz="900" dirty="0"/>
              <a:t>Web Application Development: Create full-stack web interface with user accounts and recipe saving capabilities</a:t>
            </a:r>
          </a:p>
          <a:p>
            <a:r>
              <a:rPr lang="en-IN" sz="900" dirty="0"/>
              <a:t>Mobile Application: Develop kitchen-friendly mobile app with voice input and timer integration</a:t>
            </a:r>
          </a:p>
          <a:p>
            <a:r>
              <a:rPr lang="en-IN" sz="900" dirty="0"/>
              <a:t>Multi-City/Regional Support: Expand ingredient databases to include regional specialties and local availability</a:t>
            </a:r>
          </a:p>
          <a:p>
            <a:pPr marL="0" indent="0">
              <a:buNone/>
            </a:pPr>
            <a:r>
              <a:rPr lang="en-IN" sz="900" b="1" dirty="0"/>
              <a:t>    Emerging Technology Integration:</a:t>
            </a:r>
          </a:p>
          <a:p>
            <a:r>
              <a:rPr lang="en-IN" sz="900" dirty="0"/>
              <a:t>Edge Computing: Deploy lightweight models for faster response times and offline functionality</a:t>
            </a:r>
          </a:p>
          <a:p>
            <a:r>
              <a:rPr lang="en-IN" sz="900" dirty="0"/>
              <a:t>IoT Kitchen Integration: Connect with smart appliances for automated cooking assistance and ingredient tracking</a:t>
            </a:r>
          </a:p>
          <a:p>
            <a:r>
              <a:rPr lang="en-IN" sz="900" dirty="0"/>
              <a:t>Advanced Machine Learning: Implement reinforcement learning for recipe optimization based on user satisfaction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55000" lnSpcReduction="20000"/>
          </a:bodyPr>
          <a:lstStyle/>
          <a:p>
            <a:pPr marL="0" indent="0">
              <a:buNone/>
            </a:pPr>
            <a:r>
              <a:rPr lang="en-IN" b="1" dirty="0"/>
              <a:t>IBM Documentation and Technical Resources:</a:t>
            </a:r>
          </a:p>
          <a:p>
            <a:r>
              <a:rPr lang="en-IN" dirty="0"/>
              <a:t>IBM watsonx.ai Runtime API Documentation and Developer Guide</a:t>
            </a:r>
          </a:p>
          <a:p>
            <a:r>
              <a:rPr lang="en-IN" dirty="0"/>
              <a:t>IBM Granite Models Technical Specifications and Usage Guidelines</a:t>
            </a:r>
          </a:p>
          <a:p>
            <a:r>
              <a:rPr lang="en-IN" dirty="0"/>
              <a:t>IBM Cloud Lite Services Documentation and Best Practices Guide</a:t>
            </a:r>
          </a:p>
          <a:p>
            <a:r>
              <a:rPr lang="en-IN" dirty="0"/>
              <a:t>IBM Watson Machine Learning Python SDK Reference Manual</a:t>
            </a:r>
          </a:p>
          <a:p>
            <a:pPr marL="0" indent="0">
              <a:buNone/>
            </a:pPr>
            <a:r>
              <a:rPr lang="en-IN" b="1" dirty="0"/>
              <a:t>Research Papers and Academic Sources:</a:t>
            </a:r>
          </a:p>
          <a:p>
            <a:r>
              <a:rPr lang="en-IN" dirty="0"/>
              <a:t>"Retrieval-Augmented Generation for Knowledge-Intensive NLP Tasks" - Lewis et al., Facebook AI Research</a:t>
            </a:r>
          </a:p>
          <a:p>
            <a:r>
              <a:rPr lang="en-IN" dirty="0"/>
              <a:t>"Dense Passage Retrieval for Open-Domain Question Answering" - </a:t>
            </a:r>
            <a:r>
              <a:rPr lang="en-IN" dirty="0" err="1"/>
              <a:t>Karpukhin</a:t>
            </a:r>
            <a:r>
              <a:rPr lang="en-IN" dirty="0"/>
              <a:t> et al., Facebook AI Research</a:t>
            </a:r>
          </a:p>
          <a:p>
            <a:r>
              <a:rPr lang="en-IN" dirty="0"/>
              <a:t>"Language Models are Few-Shot Learners" - Brown et al., OpenAI</a:t>
            </a:r>
          </a:p>
          <a:p>
            <a:r>
              <a:rPr lang="en-IN" dirty="0"/>
              <a:t>"BERT: Pre-training of Deep Bidirectional Transformers for Language Understanding" - Devlin et al., Google AI</a:t>
            </a:r>
          </a:p>
          <a:p>
            <a:pPr marL="0" indent="0">
              <a:buNone/>
            </a:pPr>
            <a:r>
              <a:rPr lang="en-IN" b="1" dirty="0"/>
              <a:t>Framework and Library Documentation:</a:t>
            </a:r>
          </a:p>
          <a:p>
            <a:r>
              <a:rPr lang="en-IN" dirty="0" err="1"/>
              <a:t>LangChain</a:t>
            </a:r>
            <a:r>
              <a:rPr lang="en-IN" dirty="0"/>
              <a:t> RAG Implementation Guide and Community Documentation</a:t>
            </a:r>
          </a:p>
          <a:p>
            <a:r>
              <a:rPr lang="en-IN" dirty="0" err="1"/>
              <a:t>ChromaDB</a:t>
            </a:r>
            <a:r>
              <a:rPr lang="en-IN" dirty="0"/>
              <a:t> Vector Database Official Documentation and API Reference</a:t>
            </a:r>
          </a:p>
          <a:p>
            <a:r>
              <a:rPr lang="en-IN" dirty="0" err="1"/>
              <a:t>HuggingFace</a:t>
            </a:r>
            <a:r>
              <a:rPr lang="en-IN" dirty="0"/>
              <a:t> Sentence Transformers Library Documentation and Model Hub</a:t>
            </a:r>
          </a:p>
          <a:p>
            <a:r>
              <a:rPr lang="en-IN" dirty="0"/>
              <a:t>Python Requests Library Documentation for HTTP API Integration</a:t>
            </a:r>
          </a:p>
          <a:p>
            <a:pPr marL="0" indent="0">
              <a:buNone/>
            </a:pPr>
            <a:r>
              <a:rPr lang="en-IN" b="1" dirty="0"/>
              <a:t>Best Practices and Implementation Guides:</a:t>
            </a:r>
          </a:p>
          <a:p>
            <a:r>
              <a:rPr lang="en-IN" dirty="0"/>
              <a:t>Vector Database Design Patterns for Semantic Search Applications</a:t>
            </a:r>
          </a:p>
          <a:p>
            <a:r>
              <a:rPr lang="en-IN" dirty="0"/>
              <a:t>RAG Architecture Best Practices for Production Deployment</a:t>
            </a:r>
          </a:p>
          <a:p>
            <a:r>
              <a:rPr lang="en-IN" dirty="0"/>
              <a:t>IBM Cloud Authentication and Security Implementation Guidelines</a:t>
            </a:r>
          </a:p>
          <a:p>
            <a:r>
              <a:rPr lang="en-IN" dirty="0"/>
              <a:t>Machine Learning Model Evaluation Metrics and Performance Assessment Methodologies</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ard with a blue border&#10;&#10;AI-generated content may be incorrect.">
            <a:extLst>
              <a:ext uri="{FF2B5EF4-FFF2-40B4-BE49-F238E27FC236}">
                <a16:creationId xmlns:a16="http://schemas.microsoft.com/office/drawing/2014/main" id="{98FF3FAA-C92B-C594-F7CD-A5CACB51514D}"/>
              </a:ext>
            </a:extLst>
          </p:cNvPr>
          <p:cNvPicPr>
            <a:picLocks noGrp="1" noChangeAspect="1"/>
          </p:cNvPicPr>
          <p:nvPr>
            <p:ph idx="1"/>
          </p:nvPr>
        </p:nvPicPr>
        <p:blipFill>
          <a:blip r:embed="rId2"/>
          <a:stretch>
            <a:fillRect/>
          </a:stretch>
        </p:blipFill>
        <p:spPr>
          <a:xfrm>
            <a:off x="2972318" y="1301750"/>
            <a:ext cx="6247363"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ard&#10;&#10;AI-generated content may be incorrect.">
            <a:extLst>
              <a:ext uri="{FF2B5EF4-FFF2-40B4-BE49-F238E27FC236}">
                <a16:creationId xmlns:a16="http://schemas.microsoft.com/office/drawing/2014/main" id="{BE5F7D01-263E-2BE0-5F99-5698B5826B9C}"/>
              </a:ext>
            </a:extLst>
          </p:cNvPr>
          <p:cNvPicPr>
            <a:picLocks noGrp="1" noChangeAspect="1"/>
          </p:cNvPicPr>
          <p:nvPr>
            <p:ph idx="1"/>
          </p:nvPr>
        </p:nvPicPr>
        <p:blipFill>
          <a:blip r:embed="rId2"/>
          <a:stretch>
            <a:fillRect/>
          </a:stretch>
        </p:blipFill>
        <p:spPr>
          <a:xfrm>
            <a:off x="2933475" y="1301750"/>
            <a:ext cx="6325049"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yellow and black text&#10;&#10;AI-generated content may be incorrect.">
            <a:extLst>
              <a:ext uri="{FF2B5EF4-FFF2-40B4-BE49-F238E27FC236}">
                <a16:creationId xmlns:a16="http://schemas.microsoft.com/office/drawing/2014/main" id="{EB726585-EC98-871D-455F-9A4E2A5B1184}"/>
              </a:ext>
            </a:extLst>
          </p:cNvPr>
          <p:cNvPicPr>
            <a:picLocks noGrp="1" noChangeAspect="1"/>
          </p:cNvPicPr>
          <p:nvPr>
            <p:ph idx="1"/>
          </p:nvPr>
        </p:nvPicPr>
        <p:blipFill>
          <a:blip r:embed="rId2"/>
          <a:stretch>
            <a:fillRect/>
          </a:stretch>
        </p:blipFill>
        <p:spPr>
          <a:xfrm>
            <a:off x="2293046" y="1301750"/>
            <a:ext cx="7605907" cy="467360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Many people struggle to create meals using only the ingredients they have available at home. This leads to significant food waste as unused ingredients spoil before being consumed. Individuals face difficulty in meal planning when working with limited ingredient inventories, often resulting in repetitive cooking patterns due to lack of culinary inspiration.</a:t>
            </a:r>
          </a:p>
          <a:p>
            <a:r>
              <a:rPr lang="en-US" dirty="0"/>
              <a:t>The process of searching for recipes that match available ingredients is time-consuming and inefficient. Additionally, people frequently encounter challenges with ingredient substitutions, not knowing suitable alternatives when key recipe components are missing.</a:t>
            </a:r>
          </a:p>
          <a:p>
            <a:r>
              <a:rPr lang="en-US" dirty="0"/>
              <a:t>Eventually, providing personalized, practical recipe suggestions that effectively utilize available ingredients becomes a major concern. The crucial part is the generation of contextually relevant recipes that minimize waste while maximizing the use of existing ingredient inventory.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519078"/>
            <a:ext cx="9333265" cy="4636766"/>
          </a:xfrm>
        </p:spPr>
        <p:txBody>
          <a:bodyPr vert="horz" lIns="91440" tIns="45720" rIns="91440" bIns="45720" rtlCol="0" anchor="ctr">
            <a:noAutofit/>
          </a:bodyPr>
          <a:lstStyle/>
          <a:p>
            <a:r>
              <a:rPr lang="en-IN" sz="1600" dirty="0"/>
              <a:t>The proposed Recipe Preparation Agent aims to address the challenge of generating personalized recipes from available ingredients using AI and RAG (Retrieval-Augmented Generation) techniques. The solution consists of the following components:</a:t>
            </a:r>
          </a:p>
          <a:p>
            <a:pPr marL="0" indent="0">
              <a:buNone/>
            </a:pPr>
            <a:r>
              <a:rPr lang="en-IN" sz="1600" dirty="0"/>
              <a:t> </a:t>
            </a:r>
            <a:r>
              <a:rPr lang="en-IN" sz="1600" b="1" dirty="0"/>
              <a:t>Data Collection:</a:t>
            </a:r>
          </a:p>
          <a:p>
            <a:r>
              <a:rPr lang="en-IN" sz="1600" dirty="0"/>
              <a:t>Build comprehensive recipe database with ingredients, instructions, cooking times, and cuisine metadata</a:t>
            </a:r>
          </a:p>
          <a:p>
            <a:r>
              <a:rPr lang="en-IN" sz="1600" dirty="0"/>
              <a:t>Gather diverse recipe collection including multiple cuisines, difficulty levels, and preparation methods</a:t>
            </a:r>
          </a:p>
          <a:p>
            <a:pPr marL="0" indent="0">
              <a:buNone/>
            </a:pPr>
            <a:r>
              <a:rPr lang="en-IN" sz="1600" dirty="0"/>
              <a:t> </a:t>
            </a:r>
            <a:r>
              <a:rPr lang="en-IN" sz="1600" b="1" dirty="0"/>
              <a:t>Data Preprocessing:</a:t>
            </a:r>
          </a:p>
          <a:p>
            <a:r>
              <a:rPr lang="en-IN" sz="1600" dirty="0"/>
              <a:t>Structure recipe data into searchable document format with consistent metadata schema</a:t>
            </a:r>
          </a:p>
          <a:p>
            <a:r>
              <a:rPr lang="en-IN" sz="1600" dirty="0"/>
              <a:t>Convert ingredient lists and instructions into embeddings for semantic search capabilities</a:t>
            </a:r>
          </a:p>
          <a:p>
            <a:r>
              <a:rPr lang="en-IN" sz="1600" dirty="0"/>
              <a:t> Vector Database Implementation:</a:t>
            </a:r>
          </a:p>
          <a:p>
            <a:r>
              <a:rPr lang="en-IN" sz="1600" dirty="0"/>
              <a:t>Implement </a:t>
            </a:r>
            <a:r>
              <a:rPr lang="en-IN" sz="1600" dirty="0" err="1"/>
              <a:t>ChromaDB</a:t>
            </a:r>
            <a:r>
              <a:rPr lang="en-IN" sz="1600" dirty="0"/>
              <a:t> for storing recipe embeddings and enabling semantic similarity search</a:t>
            </a:r>
          </a:p>
          <a:p>
            <a:r>
              <a:rPr lang="en-IN" sz="1600" dirty="0"/>
              <a:t>Create efficient retrieval system for finding recipes based on ingredient combinations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DC123-D56F-5C5A-72D8-404821FC537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F0DFE65-8875-4D7B-AC5D-2936117A53A5}"/>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34989609-0994-8F69-5465-FCA5EAFE4644}"/>
              </a:ext>
            </a:extLst>
          </p:cNvPr>
          <p:cNvSpPr>
            <a:spLocks noGrp="1"/>
          </p:cNvSpPr>
          <p:nvPr>
            <p:ph idx="1"/>
          </p:nvPr>
        </p:nvSpPr>
        <p:spPr>
          <a:xfrm>
            <a:off x="581192" y="1519078"/>
            <a:ext cx="9333265" cy="4636766"/>
          </a:xfrm>
        </p:spPr>
        <p:txBody>
          <a:bodyPr vert="horz" lIns="91440" tIns="45720" rIns="91440" bIns="45720" rtlCol="0" anchor="ctr">
            <a:noAutofit/>
          </a:bodyPr>
          <a:lstStyle/>
          <a:p>
            <a:pPr marL="0" indent="0">
              <a:buNone/>
            </a:pPr>
            <a:r>
              <a:rPr lang="en-IN" sz="2000" b="1" dirty="0"/>
              <a:t>RAG Architecture:</a:t>
            </a:r>
          </a:p>
          <a:p>
            <a:r>
              <a:rPr lang="en-IN" sz="2000" dirty="0"/>
              <a:t>Integrate IBM Granite models for natural language recipe generation</a:t>
            </a:r>
          </a:p>
          <a:p>
            <a:r>
              <a:rPr lang="en-IN" sz="2000" dirty="0"/>
              <a:t>Combine retrieved similar recipes with generative AI to create personalized suggestions</a:t>
            </a:r>
          </a:p>
          <a:p>
            <a:pPr marL="0" indent="0">
              <a:buNone/>
            </a:pPr>
            <a:r>
              <a:rPr lang="en-IN" sz="2000" b="1" dirty="0"/>
              <a:t>Deployment:</a:t>
            </a:r>
          </a:p>
          <a:p>
            <a:r>
              <a:rPr lang="en-IN" sz="2000" dirty="0"/>
              <a:t>Develop interactive text-based interface for ingredient input and recipe output</a:t>
            </a:r>
          </a:p>
          <a:p>
            <a:r>
              <a:rPr lang="en-IN" sz="2000" dirty="0"/>
              <a:t>Deploy on IBM Cloud using watsonx.ai Runtime for scalable AI inference</a:t>
            </a:r>
          </a:p>
          <a:p>
            <a:pPr marL="0" indent="0">
              <a:buNone/>
            </a:pPr>
            <a:r>
              <a:rPr lang="en-IN" sz="2000" dirty="0"/>
              <a:t> </a:t>
            </a:r>
            <a:r>
              <a:rPr lang="en-IN" sz="2000" b="1" dirty="0"/>
              <a:t>Evaluation:</a:t>
            </a:r>
          </a:p>
          <a:p>
            <a:r>
              <a:rPr lang="en-IN" sz="2000" dirty="0"/>
              <a:t>Test system with various ingredient combinations to ensure relevant recipe generation</a:t>
            </a:r>
          </a:p>
          <a:p>
            <a:r>
              <a:rPr lang="en-IN" sz="2000" dirty="0"/>
              <a:t>Implement fallback mechanisms for consistent performance and user experience</a:t>
            </a:r>
          </a:p>
        </p:txBody>
      </p:sp>
    </p:spTree>
    <p:extLst>
      <p:ext uri="{BB962C8B-B14F-4D97-AF65-F5344CB8AC3E}">
        <p14:creationId xmlns:p14="http://schemas.microsoft.com/office/powerpoint/2010/main" val="131986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22104"/>
            <a:ext cx="11029615" cy="4673324"/>
          </a:xfrm>
        </p:spPr>
        <p:txBody>
          <a:bodyPr>
            <a:noAutofit/>
          </a:bodyPr>
          <a:lstStyle/>
          <a:p>
            <a:r>
              <a:rPr lang="en-IN" sz="1200" dirty="0"/>
              <a:t>The System Development Approach outlines the comprehensive strategy and methodology for developing and implementing the Recipe Preparation Agent:</a:t>
            </a:r>
          </a:p>
          <a:p>
            <a:pPr marL="0" indent="0">
              <a:buNone/>
            </a:pPr>
            <a:r>
              <a:rPr lang="en-IN" sz="1200" b="1" dirty="0"/>
              <a:t>System Requirements:</a:t>
            </a:r>
          </a:p>
          <a:p>
            <a:r>
              <a:rPr lang="en-IN" sz="1200" dirty="0"/>
              <a:t>IBM Cloud Lite account with watsonx.ai Runtime service</a:t>
            </a:r>
          </a:p>
          <a:p>
            <a:r>
              <a:rPr lang="en-IN" sz="1200" dirty="0"/>
              <a:t>Python 3.11+ development environment</a:t>
            </a:r>
          </a:p>
          <a:p>
            <a:r>
              <a:rPr lang="en-IN" sz="1200" dirty="0" err="1"/>
              <a:t>Jupyter</a:t>
            </a:r>
            <a:r>
              <a:rPr lang="en-IN" sz="1200" dirty="0"/>
              <a:t> Notebooks for interactive development and testing</a:t>
            </a:r>
          </a:p>
          <a:p>
            <a:r>
              <a:rPr lang="en-IN" sz="1200" dirty="0"/>
              <a:t>Sufficient computational resources for vector operations and AI inference</a:t>
            </a:r>
          </a:p>
          <a:p>
            <a:pPr marL="0" indent="0">
              <a:buNone/>
            </a:pPr>
            <a:r>
              <a:rPr lang="en-IN" sz="1200" b="1" dirty="0"/>
              <a:t>Libraries Required to Build the Model:</a:t>
            </a:r>
          </a:p>
          <a:p>
            <a:r>
              <a:rPr lang="en-IN" sz="1200" dirty="0"/>
              <a:t>IBM Watson Machine Learning SDK - For connecting to IBM Granite models</a:t>
            </a:r>
          </a:p>
          <a:p>
            <a:r>
              <a:rPr lang="en-IN" sz="1200" dirty="0" err="1"/>
              <a:t>LangChain</a:t>
            </a:r>
            <a:r>
              <a:rPr lang="en-IN" sz="1200" dirty="0"/>
              <a:t> Framework - For implementing RAG architecture and document processing</a:t>
            </a:r>
          </a:p>
          <a:p>
            <a:r>
              <a:rPr lang="en-IN" sz="1200" dirty="0" err="1"/>
              <a:t>ChromaDB</a:t>
            </a:r>
            <a:r>
              <a:rPr lang="en-IN" sz="1200" dirty="0"/>
              <a:t> - Vector database for semantic search and recipe storage</a:t>
            </a:r>
          </a:p>
          <a:p>
            <a:r>
              <a:rPr lang="en-IN" sz="1200" dirty="0" err="1"/>
              <a:t>HuggingFace</a:t>
            </a:r>
            <a:r>
              <a:rPr lang="en-IN" sz="1200" dirty="0"/>
              <a:t> Sentence Transformers - For generating text embeddings</a:t>
            </a:r>
          </a:p>
          <a:p>
            <a:r>
              <a:rPr lang="en-IN" sz="1200" dirty="0" err="1"/>
              <a:t>langchain-huggingface</a:t>
            </a:r>
            <a:r>
              <a:rPr lang="en-IN" sz="1200" dirty="0"/>
              <a:t> - Updated embeddings integration</a:t>
            </a:r>
          </a:p>
          <a:p>
            <a:r>
              <a:rPr lang="en-IN" sz="1200" dirty="0"/>
              <a:t>Requests - For HTTP API communications and authentication</a:t>
            </a:r>
          </a:p>
          <a:p>
            <a:pPr marL="0" indent="0">
              <a:buNone/>
            </a:pPr>
            <a:r>
              <a:rPr lang="en-IN" sz="1200" b="1" dirty="0"/>
              <a:t>Development Environment:</a:t>
            </a:r>
          </a:p>
          <a:p>
            <a:r>
              <a:rPr lang="en-IN" sz="1200" dirty="0"/>
              <a:t>IBM watsonx.ai Studio for cloud-based development</a:t>
            </a:r>
          </a:p>
          <a:p>
            <a:r>
              <a:rPr lang="en-IN" sz="1200" dirty="0"/>
              <a:t>IBM Cloud CLI for service management and deployment</a:t>
            </a:r>
          </a:p>
          <a:p>
            <a:r>
              <a:rPr lang="en-IN" sz="1200" dirty="0"/>
              <a:t>Git version control for code management and collaboration</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0" indent="0">
              <a:buNone/>
            </a:pPr>
            <a:r>
              <a:rPr lang="en-IN" sz="1600" b="1" dirty="0"/>
              <a:t>Algorithm Selection:</a:t>
            </a:r>
          </a:p>
          <a:p>
            <a:r>
              <a:rPr lang="en-IN" sz="1600" dirty="0"/>
              <a:t>RAG (Retrieval-Augmented Generation) chosen for combining structured recipe knowledge with generative AI capabilities</a:t>
            </a:r>
          </a:p>
          <a:p>
            <a:r>
              <a:rPr lang="en-IN" sz="1600" dirty="0"/>
              <a:t>Vector Similarity Search using cosine similarity for intelligent ingredient-based recipe matching</a:t>
            </a:r>
          </a:p>
          <a:p>
            <a:r>
              <a:rPr lang="en-IN" sz="1600" dirty="0"/>
              <a:t>IBM Granite 13B Instruct model selected for natural language recipe generation and contextual understanding</a:t>
            </a:r>
          </a:p>
          <a:p>
            <a:pPr marL="0" indent="0">
              <a:buNone/>
            </a:pPr>
            <a:r>
              <a:rPr lang="en-IN" sz="1600" b="1" dirty="0"/>
              <a:t>Data Input:</a:t>
            </a:r>
          </a:p>
          <a:p>
            <a:r>
              <a:rPr lang="en-IN" sz="1600" dirty="0"/>
              <a:t>User-provided ingredient list processed as comma-separated natural language input</a:t>
            </a:r>
          </a:p>
          <a:p>
            <a:r>
              <a:rPr lang="en-IN" sz="1600" dirty="0"/>
              <a:t>Recipe database containing structured metadata including name, cuisine type, difficulty level, and preparation time</a:t>
            </a:r>
          </a:p>
          <a:p>
            <a:r>
              <a:rPr lang="en-IN" sz="1600" dirty="0"/>
              <a:t>Ingredient combinations converted to searchable vector embeddings using sentence-transformers</a:t>
            </a:r>
          </a:p>
          <a:p>
            <a:pPr marL="0" indent="0">
              <a:buNone/>
            </a:pPr>
            <a:r>
              <a:rPr lang="en-IN" sz="1600" b="1" dirty="0"/>
              <a:t>Training Process:</a:t>
            </a:r>
          </a:p>
          <a:p>
            <a:r>
              <a:rPr lang="en-IN" sz="1600" dirty="0"/>
              <a:t>Recipe documents vectorized using pre-trained sentence-transformers/all-MiniLM-L6-v2 model</a:t>
            </a:r>
          </a:p>
          <a:p>
            <a:r>
              <a:rPr lang="en-IN" sz="1600" dirty="0" err="1"/>
              <a:t>ChromaDB</a:t>
            </a:r>
            <a:r>
              <a:rPr lang="en-IN" sz="1600" dirty="0"/>
              <a:t> vector store created with persistent storage for efficient similarity searches</a:t>
            </a:r>
          </a:p>
          <a:p>
            <a:pPr marL="0" indent="0">
              <a:buNone/>
            </a:pP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0024-20EE-C721-DBF5-4ABF3172DD8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CC678A-81E3-1BCB-679B-8702CCAB31C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E50E8F4-55DF-B76E-17DE-F3328E606326}"/>
              </a:ext>
            </a:extLst>
          </p:cNvPr>
          <p:cNvSpPr>
            <a:spLocks noGrp="1"/>
          </p:cNvSpPr>
          <p:nvPr>
            <p:ph idx="1"/>
          </p:nvPr>
        </p:nvSpPr>
        <p:spPr/>
        <p:txBody>
          <a:bodyPr>
            <a:noAutofit/>
          </a:bodyPr>
          <a:lstStyle/>
          <a:p>
            <a:r>
              <a:rPr lang="en-IN" sz="1600" dirty="0"/>
              <a:t>No traditional model training required - leverages pre-trained IBM Granite foundation models</a:t>
            </a:r>
          </a:p>
          <a:p>
            <a:pPr marL="0" indent="0">
              <a:buNone/>
            </a:pPr>
            <a:r>
              <a:rPr lang="en-IN" sz="1600" b="1" dirty="0"/>
              <a:t>Prediction Process:</a:t>
            </a:r>
          </a:p>
          <a:p>
            <a:r>
              <a:rPr lang="en-IN" sz="1600" dirty="0"/>
              <a:t>Input Processing: Parse and clean user ingredient list</a:t>
            </a:r>
          </a:p>
          <a:p>
            <a:r>
              <a:rPr lang="en-IN" sz="1600" dirty="0"/>
              <a:t>Semantic Search: Query vector database to find top 3 most similar recipes</a:t>
            </a:r>
          </a:p>
          <a:p>
            <a:r>
              <a:rPr lang="en-IN" sz="1600" dirty="0"/>
              <a:t>Context Assembly: Format retrieved recipes as contextual information</a:t>
            </a:r>
          </a:p>
          <a:p>
            <a:r>
              <a:rPr lang="en-IN" sz="1600" dirty="0"/>
              <a:t>AI Generation: Send formatted prompt to IBM Granite model for personalized recipe creation</a:t>
            </a:r>
          </a:p>
          <a:p>
            <a:r>
              <a:rPr lang="en-IN" sz="1600" dirty="0"/>
              <a:t>Output Formatting: Present structured recipe with ingredients, instructions, and cooking tips</a:t>
            </a:r>
          </a:p>
          <a:p>
            <a:pPr marL="0" indent="0">
              <a:buNone/>
            </a:pPr>
            <a:r>
              <a:rPr lang="en-IN" sz="1600" b="1" dirty="0"/>
              <a:t>Deployment Architecture:</a:t>
            </a:r>
          </a:p>
          <a:p>
            <a:r>
              <a:rPr lang="en-IN" sz="1600" dirty="0"/>
              <a:t>Deployed on IBM Cloud using watsonx.ai Runtime for AI model inference</a:t>
            </a:r>
          </a:p>
          <a:p>
            <a:r>
              <a:rPr lang="en-IN" sz="1600" dirty="0"/>
              <a:t>Interactive command-line interface for real-time user interaction</a:t>
            </a:r>
          </a:p>
          <a:p>
            <a:r>
              <a:rPr lang="en-IN" sz="1600" dirty="0"/>
              <a:t>Fallback template system ensures consistent output even when AI generation encounters issues</a:t>
            </a:r>
          </a:p>
        </p:txBody>
      </p:sp>
    </p:spTree>
    <p:extLst>
      <p:ext uri="{BB962C8B-B14F-4D97-AF65-F5344CB8AC3E}">
        <p14:creationId xmlns:p14="http://schemas.microsoft.com/office/powerpoint/2010/main" val="407609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b="1" dirty="0"/>
              <a:t>System Performance Results:</a:t>
            </a:r>
          </a:p>
          <a:p>
            <a:r>
              <a:rPr lang="en-IN" dirty="0"/>
              <a:t>The Recipe Preparation Agent successfully processes ingredient combinations and generates relevant, practical recipes. The vector database demonstrates high accuracy in retrieving semantically similar recipes based on ingredient matching. The RAG system provides contextually appropriate recipe suggestions that effectively utilize available ingredients.</a:t>
            </a:r>
          </a:p>
          <a:p>
            <a:pPr marL="0" indent="0">
              <a:buNone/>
            </a:pPr>
            <a:r>
              <a:rPr lang="en-IN" b="1" dirty="0"/>
              <a:t>ACCESS THE JUPYTER NOTEBOOK HERE </a:t>
            </a:r>
            <a:endParaRPr lang="en-IN" b="1" dirty="0">
              <a:hlinkClick r:id="rId2"/>
            </a:endParaRPr>
          </a:p>
          <a:p>
            <a:r>
              <a:rPr lang="en-IN" dirty="0">
                <a:hlinkClick r:id="rId2"/>
              </a:rPr>
              <a:t>https://eu-gb.dataplatform.cloud.ibm.com/analytics/notebooks/v2/2507bca8-54a9-4d1a-8f36-833d3395bc93/view?access_token=fe9b80fed35434de51b0e30b5b19e4014bec165e3f84e29c63e6c635f3880e26&amp;context=cpdaas</a:t>
            </a:r>
            <a:endParaRPr lang="en-IN"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60</TotalTime>
  <Words>1452</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Recipe Preparation Agent AI-Powered Recipe Generation Using RAG and IBM Granite Models </vt:lpstr>
      <vt:lpstr>OUTLINE</vt:lpstr>
      <vt:lpstr>Problem Statement</vt:lpstr>
      <vt:lpstr>Proposed Solution</vt:lpstr>
      <vt:lpstr>Proposed Solution</vt:lpstr>
      <vt:lpstr>System  Approach</vt:lpstr>
      <vt:lpstr>Algorithm &amp; Deployment</vt:lpstr>
      <vt:lpstr>Algorithm &amp; Deployment</vt:lpstr>
      <vt:lpstr>Result</vt:lpstr>
      <vt:lpstr>Result: OUTPUT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  Anand M</cp:lastModifiedBy>
  <cp:revision>28</cp:revision>
  <dcterms:created xsi:type="dcterms:W3CDTF">2021-05-26T16:50:10Z</dcterms:created>
  <dcterms:modified xsi:type="dcterms:W3CDTF">2025-08-03T09:10:01Z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