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8" d="100"/>
          <a:sy n="88" d="100"/>
        </p:scale>
        <p:origin x="398"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9/30/2025</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9/30/2025</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5320937" y="4141999"/>
            <a:ext cx="4392023" cy="861497"/>
          </a:xfrm>
        </p:spPr>
        <p:txBody>
          <a:bodyPr>
            <a:normAutofit fontScale="85000" lnSpcReduction="10000"/>
          </a:bodyPr>
          <a:lstStyle/>
          <a:p>
            <a:pPr algn="r"/>
            <a:r>
              <a:rPr lang="en-US" b="0" dirty="0" err="1" smtClean="0">
                <a:solidFill>
                  <a:schemeClr val="tx1"/>
                </a:solidFill>
              </a:rPr>
              <a:t>Chitrang</a:t>
            </a:r>
            <a:r>
              <a:rPr lang="en-US" b="0" dirty="0" smtClean="0">
                <a:solidFill>
                  <a:schemeClr val="tx1"/>
                </a:solidFill>
              </a:rPr>
              <a:t> </a:t>
            </a:r>
            <a:r>
              <a:rPr lang="en-US" b="0" dirty="0" err="1" smtClean="0">
                <a:solidFill>
                  <a:schemeClr val="tx1"/>
                </a:solidFill>
              </a:rPr>
              <a:t>Potdar</a:t>
            </a:r>
            <a:endParaRPr lang="en-US" b="0" dirty="0" smtClean="0">
              <a:solidFill>
                <a:schemeClr val="tx1"/>
              </a:solidFill>
            </a:endParaRPr>
          </a:p>
          <a:p>
            <a:pPr algn="r"/>
            <a:r>
              <a:rPr lang="en-IN" dirty="0" smtClean="0"/>
              <a:t>INTERNSHIP_17546440516895be537820f</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1306286" y="2625319"/>
            <a:ext cx="8759980" cy="743448"/>
          </a:xfrm>
        </p:spPr>
        <p:txBody>
          <a:bodyPr>
            <a:normAutofit/>
          </a:bodyPr>
          <a:lstStyle/>
          <a:p>
            <a:r>
              <a:rPr lang="en-GB" sz="3200" dirty="0"/>
              <a:t>Project Title </a:t>
            </a:r>
            <a:r>
              <a:rPr lang="en-GB" sz="3200" dirty="0" smtClean="0"/>
              <a:t>– Air BNB Hotel Booking Analysis</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stretch>
            <a:fillRect/>
          </a:stretch>
        </p:blipFill>
        <p:spPr>
          <a:xfrm>
            <a:off x="1886811" y="1275370"/>
            <a:ext cx="6865303" cy="48452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stretch>
            <a:fillRect/>
          </a:stretch>
        </p:blipFill>
        <p:spPr>
          <a:xfrm>
            <a:off x="1303853" y="1091181"/>
            <a:ext cx="7056376" cy="500345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500"/>
                                        <p:tgtEl>
                                          <p:spTgt spid="23"/>
                                        </p:tgtEl>
                                        <p:attrNameLst>
                                          <p:attrName>ppt_y</p:attrName>
                                        </p:attrNameLst>
                                      </p:cBhvr>
                                      <p:tavLst>
                                        <p:tav tm="0">
                                          <p:val>
                                            <p:strVal val="#ppt_y+#ppt_h*1.125000"/>
                                          </p:val>
                                        </p:tav>
                                        <p:tav tm="100000">
                                          <p:val>
                                            <p:strVal val="#ppt_y"/>
                                          </p:val>
                                        </p:tav>
                                      </p:tavLst>
                                    </p:anim>
                                    <p:animEffect transition="in" filter="wipe(up)">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Despite Airbnb’s rapid growth as a leading platform for short-term rentals, hosts and guests often face challenges in optimizing booking experiences. Hosts struggle to determine effective pricing strategies and understand guest preferences, while guests seek better value and satisfaction. There is a need to analyze booking patterns, pricing trends, guest behavior, and host performance to identify the key factors influencing successful bookings and positive guest experiences.</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smtClean="0"/>
              <a:t>Project Description</a:t>
            </a:r>
            <a:br>
              <a:rPr lang="en-GB" dirty="0" smtClean="0"/>
            </a:br>
            <a:endParaRPr lang="en-IN" b="0"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9" name="TextBox 8"/>
          <p:cNvSpPr txBox="1"/>
          <p:nvPr/>
        </p:nvSpPr>
        <p:spPr>
          <a:xfrm>
            <a:off x="660399" y="1532106"/>
            <a:ext cx="6151155" cy="5016758"/>
          </a:xfrm>
          <a:prstGeom prst="rect">
            <a:avLst/>
          </a:prstGeom>
          <a:noFill/>
        </p:spPr>
        <p:txBody>
          <a:bodyPr wrap="square" rtlCol="0">
            <a:spAutoFit/>
          </a:bodyPr>
          <a:lstStyle/>
          <a:p>
            <a:r>
              <a:rPr lang="en-US" sz="1400" dirty="0"/>
              <a:t>This project focuses on analyzing Airbnb hotel booking data to uncover meaningful insights that can improve decision-making for hosts and enhance the overall guest experience. With the growing popularity of Airbnb as a global accommodation platform, it becomes essential to understand the factors that drive successful bookings, guest satisfaction, and host performance.</a:t>
            </a:r>
            <a:br>
              <a:rPr lang="en-US" sz="1400" dirty="0"/>
            </a:br>
            <a:r>
              <a:rPr lang="en-US" sz="1400" dirty="0"/>
              <a:t>The project involves collecting and exploring Airbnb booking datasets, followed by performing data cleaning, preprocessing, and visualization. Using Python and popular data analysis libraries, we examine patterns in booking behaviors, pricing strategies, seasonal trends, guest preferences, and host ratings.</a:t>
            </a:r>
            <a:br>
              <a:rPr lang="en-US" sz="1400" dirty="0"/>
            </a:br>
            <a:r>
              <a:rPr lang="en-US" sz="1400" dirty="0"/>
              <a:t>Through this analysis, we aim to</a:t>
            </a:r>
            <a:r>
              <a:rPr lang="en-US" sz="1400" dirty="0" smtClean="0"/>
              <a:t>:</a:t>
            </a:r>
          </a:p>
          <a:p>
            <a:pPr marL="742950" lvl="1" indent="-285750">
              <a:buFont typeface="Arial" panose="020B0604020202020204" pitchFamily="34" charset="0"/>
              <a:buChar char="•"/>
            </a:pPr>
            <a:r>
              <a:rPr lang="en-US" sz="1400" dirty="0" smtClean="0"/>
              <a:t>Identify </a:t>
            </a:r>
            <a:r>
              <a:rPr lang="en-US" sz="1400" dirty="0"/>
              <a:t>key factors influencing high booking rates and positive </a:t>
            </a:r>
            <a:r>
              <a:rPr lang="en-US" sz="1400" dirty="0" smtClean="0"/>
              <a:t>reviews.</a:t>
            </a:r>
          </a:p>
          <a:p>
            <a:pPr marL="742950" lvl="1" indent="-285750">
              <a:buFont typeface="Arial" panose="020B0604020202020204" pitchFamily="34" charset="0"/>
              <a:buChar char="•"/>
            </a:pPr>
            <a:r>
              <a:rPr lang="en-US" sz="1400" dirty="0" smtClean="0"/>
              <a:t>Highlight </a:t>
            </a:r>
            <a:r>
              <a:rPr lang="en-US" sz="1400" dirty="0"/>
              <a:t>pricing and availability strategies that improve </a:t>
            </a:r>
            <a:r>
              <a:rPr lang="en-US" sz="1400" dirty="0" smtClean="0"/>
              <a:t>occupancy.</a:t>
            </a:r>
          </a:p>
          <a:p>
            <a:pPr marL="742950" lvl="1" indent="-285750">
              <a:buFont typeface="Arial" panose="020B0604020202020204" pitchFamily="34" charset="0"/>
              <a:buChar char="•"/>
            </a:pPr>
            <a:r>
              <a:rPr lang="en-US" sz="1400" dirty="0" smtClean="0"/>
              <a:t>Explore </a:t>
            </a:r>
            <a:r>
              <a:rPr lang="en-US" sz="1400" dirty="0"/>
              <a:t>guest demographics and preferences that impact booking </a:t>
            </a:r>
            <a:r>
              <a:rPr lang="en-US" sz="1400" dirty="0" smtClean="0"/>
              <a:t>choices.</a:t>
            </a:r>
          </a:p>
          <a:p>
            <a:pPr marL="742950" lvl="1" indent="-285750">
              <a:buFont typeface="Arial" panose="020B0604020202020204" pitchFamily="34" charset="0"/>
              <a:buChar char="•"/>
            </a:pPr>
            <a:r>
              <a:rPr lang="en-US" sz="1400" dirty="0" smtClean="0"/>
              <a:t>Provide </a:t>
            </a:r>
            <a:r>
              <a:rPr lang="en-US" sz="1400" dirty="0"/>
              <a:t>actionable insights for hosts to optimize their </a:t>
            </a:r>
            <a:r>
              <a:rPr lang="en-US" sz="1400" dirty="0" smtClean="0"/>
              <a:t>listings.</a:t>
            </a:r>
          </a:p>
          <a:p>
            <a:pPr marL="742950" lvl="1" indent="-285750">
              <a:buFont typeface="Arial" panose="020B0604020202020204" pitchFamily="34" charset="0"/>
              <a:buChar char="•"/>
            </a:pPr>
            <a:r>
              <a:rPr lang="en-US" sz="1400" dirty="0" smtClean="0"/>
              <a:t>By </a:t>
            </a:r>
            <a:r>
              <a:rPr lang="en-US" sz="1400" dirty="0"/>
              <a:t>leveraging data-driven insights, this project contributes to better pricing strategies for hosts, improved guest satisfaction, and enhanced decision-making for the Airbnb platform</a:t>
            </a:r>
            <a:r>
              <a:rPr lang="en-US" sz="1400" dirty="0" smtClean="0"/>
              <a:t>.</a:t>
            </a:r>
            <a:endParaRPr lang="en-IN" sz="14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720725" y="2278056"/>
            <a:ext cx="544091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Hosts (Property Owners/Managers)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Optimize pricing and occupancy</a:t>
            </a: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Improve guest experience &amp;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Guests (Travelers/Customers)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Find better value &amp; comfort</a:t>
            </a: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Enjoy smoother booking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Airbnb Platform/Business Team</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Enhance platform efficiency</a:t>
            </a:r>
          </a:p>
          <a:p>
            <a:pPr marL="400050" lvl="1" indent="0" defTabSz="914400" eaLnBrk="0" fontAlgn="base" hangingPunct="0">
              <a:spcBef>
                <a:spcPct val="0"/>
              </a:spcBef>
              <a:spcAft>
                <a:spcPct val="0"/>
              </a:spcAft>
              <a:buClrTx/>
              <a:buSzTx/>
              <a:buFontTx/>
              <a:buChar char="•"/>
            </a:pPr>
            <a:r>
              <a:rPr kumimoji="0" lang="en-US" altLang="en-US" sz="2000" b="0" i="0" u="none" strike="noStrike" cap="none" normalizeH="0" baseline="0" dirty="0" smtClean="0">
                <a:ln>
                  <a:noFill/>
                </a:ln>
                <a:solidFill>
                  <a:schemeClr val="tx1"/>
                </a:solidFill>
                <a:effectLst/>
                <a:latin typeface="Arial" panose="020B0604020202020204" pitchFamily="34" charset="0"/>
              </a:rPr>
              <a:t>Improve customer satisfaction &amp;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p:cNvSpPr>
            <a:spLocks noGrp="1" noChangeArrowheads="1"/>
          </p:cNvSpPr>
          <p:nvPr>
            <p:ph type="body" sz="quarter" idx="12"/>
          </p:nvPr>
        </p:nvSpPr>
        <p:spPr bwMode="auto">
          <a:xfrm>
            <a:off x="1130753" y="1639290"/>
            <a:ext cx="495847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 for Data Analysis &amp; Visualization: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Pandas</a:t>
            </a:r>
            <a:r>
              <a:rPr kumimoji="0" lang="en-US" altLang="en-US" sz="1800" b="0" i="0" u="none" strike="noStrike" cap="none" normalizeH="0" baseline="0" dirty="0" smtClean="0">
                <a:ln>
                  <a:noFill/>
                </a:ln>
                <a:solidFill>
                  <a:schemeClr val="tx1"/>
                </a:solidFill>
                <a:effectLst/>
                <a:latin typeface="Arial" panose="020B0604020202020204" pitchFamily="34" charset="0"/>
              </a:rPr>
              <a:t> → Data cleaning &amp; manipulation</a:t>
            </a:r>
          </a:p>
          <a:p>
            <a:pPr marL="400050" lvl="1" indent="0" defTabSz="914400" eaLnBrk="0" fontAlgn="base" hangingPunct="0">
              <a:spcBef>
                <a:spcPct val="0"/>
              </a:spcBef>
              <a:spcAft>
                <a:spcPct val="0"/>
              </a:spcAft>
              <a:buClrTx/>
              <a:buSzTx/>
              <a:buFontTx/>
              <a:buChar char="•"/>
            </a:pPr>
            <a:r>
              <a:rPr kumimoji="0" lang="en-US" altLang="en-US" sz="1800" b="1"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0" i="0" u="none" strike="noStrike" cap="none" normalizeH="0" baseline="0" dirty="0" smtClean="0">
                <a:ln>
                  <a:noFill/>
                </a:ln>
                <a:solidFill>
                  <a:schemeClr val="tx1"/>
                </a:solidFill>
                <a:effectLst/>
                <a:latin typeface="Arial" panose="020B0604020202020204" pitchFamily="34" charset="0"/>
              </a:rPr>
              <a:t> → Numerical computing</a:t>
            </a:r>
          </a:p>
          <a:p>
            <a:pPr marL="400050" lvl="1" indent="0" defTabSz="914400" eaLnBrk="0" fontAlgn="base" hangingPunct="0">
              <a:spcBef>
                <a:spcPct val="0"/>
              </a:spcBef>
              <a:spcAft>
                <a:spcPct val="0"/>
              </a:spcAft>
              <a:buClrTx/>
              <a:buSzTx/>
              <a:buFontTx/>
              <a:buChar char="•"/>
            </a:pPr>
            <a:r>
              <a:rPr kumimoji="0" lang="en-US" altLang="en-US" sz="1800" b="1" i="0" u="none" strike="noStrike" cap="none" normalizeH="0" baseline="0" dirty="0" err="1" smtClean="0">
                <a:ln>
                  <a:noFill/>
                </a:ln>
                <a:solidFill>
                  <a:schemeClr val="tx1"/>
                </a:solidFill>
                <a:effectLst/>
                <a:latin typeface="Arial" panose="020B0604020202020204" pitchFamily="34" charset="0"/>
              </a:rPr>
              <a:t>Matplotlib</a:t>
            </a:r>
            <a:r>
              <a:rPr kumimoji="0" lang="en-US" altLang="en-US" sz="1800" b="0" i="0" u="none" strike="noStrike" cap="none" normalizeH="0" baseline="0" dirty="0" smtClean="0">
                <a:ln>
                  <a:noFill/>
                </a:ln>
                <a:solidFill>
                  <a:schemeClr val="tx1"/>
                </a:solidFill>
                <a:effectLst/>
                <a:latin typeface="Arial" panose="020B0604020202020204" pitchFamily="34" charset="0"/>
              </a:rPr>
              <a:t> → Data visualization</a:t>
            </a:r>
          </a:p>
          <a:p>
            <a:pPr marL="400050" lvl="1" indent="0" defTabSz="914400" eaLnBrk="0" fontAlgn="base" hangingPunct="0">
              <a:spcBef>
                <a:spcPct val="0"/>
              </a:spcBef>
              <a:spcAft>
                <a:spcPct val="0"/>
              </a:spcAft>
              <a:buClrTx/>
              <a:buSzTx/>
              <a:buFontTx/>
              <a:buChar char="•"/>
            </a:pPr>
            <a:r>
              <a:rPr kumimoji="0" lang="en-US" altLang="en-US" sz="1800" b="1" i="0" u="none" strike="noStrike" cap="none" normalizeH="0" baseline="0" dirty="0" err="1" smtClean="0">
                <a:ln>
                  <a:noFill/>
                </a:ln>
                <a:solidFill>
                  <a:schemeClr val="tx1"/>
                </a:solidFill>
                <a:effectLst/>
                <a:latin typeface="Arial" panose="020B0604020202020204" pitchFamily="34" charset="0"/>
              </a:rPr>
              <a:t>Seaborn</a:t>
            </a:r>
            <a:r>
              <a:rPr kumimoji="0" lang="en-US" altLang="en-US" sz="1800" b="0" i="0" u="none" strike="noStrike" cap="none" normalizeH="0" baseline="0" dirty="0" smtClean="0">
                <a:ln>
                  <a:noFill/>
                </a:ln>
                <a:solidFill>
                  <a:schemeClr val="tx1"/>
                </a:solidFill>
                <a:effectLst/>
                <a:latin typeface="Arial" panose="020B0604020202020204" pitchFamily="34" charset="0"/>
              </a:rPr>
              <a:t> → Advanced statistical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Tools/Environment: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1800" b="0" i="0" u="none" strike="noStrike" cap="none" normalizeH="0" baseline="0" dirty="0" smtClean="0">
                <a:ln>
                  <a:noFill/>
                </a:ln>
                <a:solidFill>
                  <a:schemeClr val="tx1"/>
                </a:solidFill>
                <a:effectLst/>
                <a:latin typeface="Arial" panose="020B0604020202020204" pitchFamily="34" charset="0"/>
              </a:rPr>
              <a:t> Notebook / Google </a:t>
            </a:r>
            <a:r>
              <a:rPr kumimoji="0" lang="en-US" altLang="en-US" sz="1800" b="0" i="0" u="none" strike="noStrike" cap="none" normalizeH="0" baseline="0" dirty="0" err="1" smtClean="0">
                <a:ln>
                  <a:noFill/>
                </a:ln>
                <a:solidFill>
                  <a:schemeClr val="tx1"/>
                </a:solidFill>
                <a:effectLst/>
                <a:latin typeface="Arial" panose="020B0604020202020204" pitchFamily="34" charset="0"/>
              </a:rPr>
              <a:t>Colab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00050" lvl="1" indent="0" defTabSz="914400" eaLnBrk="0" fontAlgn="base" hangingPunct="0">
              <a:spcBef>
                <a:spcPct val="0"/>
              </a:spcBef>
              <a:spcAft>
                <a:spcPct val="0"/>
              </a:spcAft>
              <a:buClrTx/>
              <a:buSzTx/>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Excel/CSV for dataset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0241"/>
            <a:ext cx="3603648" cy="651471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 name="Picture 1"/>
          <p:cNvPicPr>
            <a:picLocks noChangeAspect="1"/>
          </p:cNvPicPr>
          <p:nvPr/>
        </p:nvPicPr>
        <p:blipFill>
          <a:blip r:embed="rId3"/>
          <a:stretch>
            <a:fillRect/>
          </a:stretch>
        </p:blipFill>
        <p:spPr>
          <a:xfrm>
            <a:off x="717739" y="1075472"/>
            <a:ext cx="5564988" cy="558948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stretch>
            <a:fillRect/>
          </a:stretch>
        </p:blipFill>
        <p:spPr>
          <a:xfrm>
            <a:off x="429549" y="1275371"/>
            <a:ext cx="7259706" cy="451847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8935B953-0B74-DF35-9464-45E8CB01D89D}"/>
              </a:ext>
            </a:extLst>
          </p:cNvPr>
          <p:cNvSpPr>
            <a:spLocks noGrp="1"/>
          </p:cNvSpPr>
          <p:nvPr>
            <p:ph type="body" sz="quarter" idx="12"/>
          </p:nvPr>
        </p:nvSpPr>
        <p:spPr>
          <a:xfrm>
            <a:off x="675957" y="2337385"/>
            <a:ext cx="8415212" cy="937038"/>
          </a:xfrm>
        </p:spPr>
        <p:txBody>
          <a:bodyPr vert="horz" lIns="91440" tIns="45720" rIns="91440" bIns="45720" rtlCol="0" anchor="t">
            <a:normAutofit/>
          </a:bodyPr>
          <a:lstStyle/>
          <a:p>
            <a:pPr marL="0" indent="0">
              <a:buNone/>
            </a:pPr>
            <a:r>
              <a:rPr lang="en-US" dirty="0"/>
              <a:t>https://</a:t>
            </a:r>
            <a:r>
              <a:rPr lang="en-US" dirty="0" smtClean="0"/>
              <a:t>github.com/Dev-Chitrang/VOIS_AICTE_Oct2025_ChitrangPotdar</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590</TotalTime>
  <Words>257</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Air 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110</cp:revision>
  <dcterms:created xsi:type="dcterms:W3CDTF">2021-07-11T13:13:15Z</dcterms:created>
  <dcterms:modified xsi:type="dcterms:W3CDTF">2025-09-30T12:50:54Z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