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jpeg" ContentType="image/jpeg"/>
  <Override PartName="/ppt/media/image5.png" ContentType="image/png"/>
  <Override PartName="/ppt/media/image2.jpeg" ContentType="image/jpeg"/>
  <Override PartName="/ppt/media/image3.png" ContentType="image/png"/>
  <Override PartName="/ppt/media/image4.jpeg" ContentType="image/jpeg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19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</p:sldIdLst>
  <p:sldSz cx="9144000" cy="51435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D28A7376-CE04-4C3A-9D5A-4C89F9DDD6FE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1976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311760" y="2936520"/>
            <a:ext cx="851976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25DCEADC-4A40-40C6-A6B4-0BC6890C2C6A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311760" y="293652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4677120" y="293652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94E31412-103D-45D2-B5F2-304BACE8621B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274320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192480" y="1152360"/>
            <a:ext cx="274320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073200" y="1152360"/>
            <a:ext cx="274320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311760" y="2936520"/>
            <a:ext cx="274320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192480" y="2936520"/>
            <a:ext cx="274320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073200" y="2936520"/>
            <a:ext cx="274320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EF315935-BB22-4C72-A64C-0894EEBEAF5A}" type="slidenum">
              <a:t>&lt;#&gt;</a:t>
            </a:fld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2A6B9A4-FEFD-49CC-96ED-D8415B1A7DCF}" type="slidenum">
              <a:t>&lt;#&gt;</a:t>
            </a:fld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44A5DC9-CF77-4750-94DB-BA740A37CBB0}" type="slidenum">
              <a:t>&lt;#&gt;</a:t>
            </a:fld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5C05413-2A20-4943-8AFC-491521388599}" type="slidenum">
              <a:t>&lt;#&gt;</a:t>
            </a:fld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4677120" y="1152360"/>
            <a:ext cx="415728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EE90716-419E-4B42-BCFB-518434C0690E}" type="slidenum">
              <a:t>&lt;#&gt;</a:t>
            </a:fld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904746D-F12C-47DE-A13F-AFFE76435219}" type="slidenum">
              <a:t>&lt;#&gt;</a:t>
            </a:fld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19760" cy="265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019490C-3FE6-4B33-BB48-E577E2CF8948}" type="slidenum">
              <a:t>&lt;#&gt;</a:t>
            </a:fld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4677120" y="1152360"/>
            <a:ext cx="415728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/>
          </p:nvPr>
        </p:nvSpPr>
        <p:spPr>
          <a:xfrm>
            <a:off x="311760" y="293652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E916673-395A-497E-83DA-EE2EF4B69FB7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DBBA5467-4358-4B9E-86DA-95F762EE18A8}" type="slidenum">
              <a:t>&lt;#&gt;</a:t>
            </a:fld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677120" y="293652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9902BBA-BCB6-458D-94EF-939C8729EF3D}" type="slidenum">
              <a:t>&lt;#&gt;</a:t>
            </a:fld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311760" y="2936520"/>
            <a:ext cx="851976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FD9A78A-E537-4BA5-8F3A-F668F7E62D92}" type="slidenum">
              <a:t>&lt;#&gt;</a:t>
            </a:fld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1976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311760" y="2936520"/>
            <a:ext cx="851976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0881A2E-FAAE-47C6-B22D-B2BC54E29407}" type="slidenum">
              <a:t>&lt;#&gt;</a:t>
            </a:fld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311760" y="293652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/>
          </p:nvPr>
        </p:nvSpPr>
        <p:spPr>
          <a:xfrm>
            <a:off x="4677120" y="293652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00A3790-D5B2-4F4B-A989-26EDE2C1EB5A}" type="slidenum">
              <a:t>&lt;#&gt;</a:t>
            </a:fld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274320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3192480" y="1152360"/>
            <a:ext cx="274320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6073200" y="1152360"/>
            <a:ext cx="274320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/>
          </p:nvPr>
        </p:nvSpPr>
        <p:spPr>
          <a:xfrm>
            <a:off x="311760" y="2936520"/>
            <a:ext cx="274320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/>
          </p:nvPr>
        </p:nvSpPr>
        <p:spPr>
          <a:xfrm>
            <a:off x="3192480" y="2936520"/>
            <a:ext cx="274320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/>
          </p:nvPr>
        </p:nvSpPr>
        <p:spPr>
          <a:xfrm>
            <a:off x="6073200" y="2936520"/>
            <a:ext cx="274320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F58636E-BE22-4696-A47D-469D7D66F7F3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494E8EAD-4D8D-47F1-8DF8-0E0240B3F21A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4677120" y="1152360"/>
            <a:ext cx="415728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F421821F-A978-4355-B194-ECF69D46CEFB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9BAA61E5-8B9A-4366-8A18-6D16AE34E9FB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19760" cy="265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55FB5C39-E793-415F-B7AA-75AC585E93C9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4677120" y="1152360"/>
            <a:ext cx="415728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311760" y="293652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77504E99-D6D9-46DF-BA33-122B3598633E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4677120" y="293652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85A28152-BBDC-4CAB-B4D4-9E5479535A9C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311760" y="2936520"/>
            <a:ext cx="851976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06CD6CF0-F319-4393-818D-D8A55488DD1B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1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rgbClr val="adadad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62BB8AB8-EB39-4173-AFB1-38D8AA7D808E}" type="slidenum">
              <a:rPr b="0" lang="en" sz="1000" spc="-1" strike="noStrike">
                <a:solidFill>
                  <a:srgbClr val="adadad"/>
                </a:solidFill>
                <a:latin typeface="Arial"/>
                <a:ea typeface="Arial"/>
              </a:rPr>
              <a:t>16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sldNum" idx="2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rgbClr val="adadad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3D5AABBE-9DB8-4F10-831A-EFE69DFAE99F}" type="slidenum">
              <a:rPr b="0" lang="en" sz="1000" spc="-1" strike="noStrike">
                <a:solidFill>
                  <a:srgbClr val="adadad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2146680" y="945000"/>
            <a:ext cx="6655320" cy="103212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b">
            <a:normAutofit fontScale="86000"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3600" spc="-1" strike="noStrike">
                <a:solidFill>
                  <a:srgbClr val="ffffff"/>
                </a:solidFill>
                <a:latin typeface="IBM Plex Sans"/>
                <a:ea typeface="IBM Plex Sans"/>
              </a:rPr>
              <a:t>Helm and the power of automation in Kubernetes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311760" y="3517560"/>
            <a:ext cx="3446280" cy="122292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IBM Plex Sans"/>
                <a:ea typeface="IBM Plex Sans"/>
              </a:rPr>
              <a:t>Debobrata Pal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IBM Plex Sans"/>
                <a:ea typeface="IBM Plex Sans"/>
              </a:rPr>
              <a:t>Cloud Lead @ GDSC SurTech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IBM Plex Sans"/>
                <a:ea typeface="IBM Plex Sans"/>
              </a:rPr>
              <a:t>Tech Team Co-Lead @ CNH Hooghly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IBM Plex Sans"/>
                <a:ea typeface="IBM Plex Sans"/>
              </a:rPr>
              <a:t>dev.debobratapal@gmail.com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80" name="Google Shape;57;p13" descr=""/>
          <p:cNvPicPr/>
          <p:nvPr/>
        </p:nvPicPr>
        <p:blipFill>
          <a:blip r:embed="rId1"/>
          <a:stretch/>
        </p:blipFill>
        <p:spPr>
          <a:xfrm>
            <a:off x="146520" y="945360"/>
            <a:ext cx="1999440" cy="1999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311760" y="41580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 fontScale="91000"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rgbClr val="ffffff"/>
                </a:solidFill>
                <a:latin typeface="Arial"/>
                <a:ea typeface="Arial"/>
              </a:rPr>
              <a:t>Architecture of Helm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311760" y="1589400"/>
            <a:ext cx="8519760" cy="179928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100" spc="-1" strike="noStrike">
                <a:solidFill>
                  <a:srgbClr val="ffffff"/>
                </a:solidFill>
                <a:latin typeface="IBM Plex Sans"/>
                <a:ea typeface="IBM Plex Sans"/>
              </a:rPr>
              <a:t>The Helm Client (helm)</a:t>
            </a:r>
            <a:endParaRPr b="0" lang="en-US" sz="1100" spc="-1" strike="noStrike">
              <a:latin typeface="Arial"/>
            </a:endParaRPr>
          </a:p>
          <a:p>
            <a:pPr lvl="1" marL="177840" indent="-146160">
              <a:lnSpc>
                <a:spcPct val="100000"/>
              </a:lnSpc>
              <a:spcBef>
                <a:spcPts val="1100"/>
              </a:spcBef>
              <a:buClr>
                <a:srgbClr val="ffffff"/>
              </a:buClr>
              <a:buFont typeface="Arial"/>
              <a:buChar char="–"/>
              <a:tabLst>
                <a:tab algn="l" pos="0"/>
              </a:tabLst>
            </a:pPr>
            <a:r>
              <a:rPr b="0" lang="en" sz="1100" spc="-1" strike="noStrike">
                <a:solidFill>
                  <a:srgbClr val="ffffff"/>
                </a:solidFill>
                <a:latin typeface="IBM Plex Sans"/>
                <a:ea typeface="IBM Plex Sans"/>
              </a:rPr>
              <a:t>Command-line client for end users</a:t>
            </a:r>
            <a:endParaRPr b="0" lang="en-US" sz="1100" spc="-1" strike="noStrike">
              <a:latin typeface="Arial"/>
            </a:endParaRPr>
          </a:p>
          <a:p>
            <a:pPr lvl="1" marL="177840" indent="-146160">
              <a:lnSpc>
                <a:spcPct val="100000"/>
              </a:lnSpc>
              <a:spcBef>
                <a:spcPts val="1100"/>
              </a:spcBef>
              <a:buClr>
                <a:srgbClr val="ffffff"/>
              </a:buClr>
              <a:buFont typeface="Arial"/>
              <a:buChar char="–"/>
              <a:tabLst>
                <a:tab algn="l" pos="0"/>
              </a:tabLst>
            </a:pPr>
            <a:r>
              <a:rPr b="0" lang="en" sz="1100" spc="-1" strike="noStrike">
                <a:solidFill>
                  <a:srgbClr val="ffffff"/>
                </a:solidFill>
                <a:latin typeface="IBM Plex Sans"/>
                <a:ea typeface="IBM Plex Sans"/>
              </a:rPr>
              <a:t>Interacts with the Kubernetes API server sending charts to be installed/upgrade/uninstall</a:t>
            </a:r>
            <a:endParaRPr b="0" lang="en-US" sz="1100" spc="-1" strike="noStrike">
              <a:latin typeface="Arial"/>
            </a:endParaRPr>
          </a:p>
          <a:p>
            <a:pPr lvl="1" marL="177840" indent="-146160">
              <a:lnSpc>
                <a:spcPct val="100000"/>
              </a:lnSpc>
              <a:spcBef>
                <a:spcPts val="1100"/>
              </a:spcBef>
              <a:buClr>
                <a:srgbClr val="ffffff"/>
              </a:buClr>
              <a:buFont typeface="Arial"/>
              <a:buChar char="–"/>
              <a:tabLst>
                <a:tab algn="l" pos="0"/>
              </a:tabLst>
            </a:pPr>
            <a:r>
              <a:rPr b="0" lang="en" sz="1100" spc="-1" strike="noStrike">
                <a:solidFill>
                  <a:srgbClr val="ffffff"/>
                </a:solidFill>
                <a:latin typeface="IBM Plex Sans"/>
                <a:ea typeface="IBM Plex Sans"/>
              </a:rPr>
              <a:t>Interacts with the chart repository</a:t>
            </a:r>
            <a:endParaRPr b="0" lang="en-US" sz="1100" spc="-1" strike="noStrike">
              <a:latin typeface="Arial"/>
            </a:endParaRPr>
          </a:p>
          <a:p>
            <a:pPr lvl="1" marL="177840" indent="-158760">
              <a:lnSpc>
                <a:spcPct val="100000"/>
              </a:lnSpc>
              <a:spcBef>
                <a:spcPts val="1100"/>
              </a:spcBef>
              <a:buClr>
                <a:srgbClr val="ffffff"/>
              </a:buClr>
              <a:buFont typeface="IBM Plex Sans"/>
              <a:buChar char="–"/>
              <a:tabLst>
                <a:tab algn="l" pos="0"/>
              </a:tabLst>
            </a:pPr>
            <a:r>
              <a:rPr b="0" lang="en" sz="1100" spc="-1" strike="noStrike">
                <a:solidFill>
                  <a:srgbClr val="ffffff"/>
                </a:solidFill>
                <a:latin typeface="IBM Plex Sans"/>
                <a:ea typeface="IBM Plex Sans"/>
              </a:rPr>
              <a:t>Renders templates to Kubernetes manifest files</a:t>
            </a:r>
            <a:endParaRPr b="0" lang="en-US" sz="1100" spc="-1" strike="noStrike">
              <a:latin typeface="Arial"/>
            </a:endParaRPr>
          </a:p>
        </p:txBody>
      </p:sp>
      <p:pic>
        <p:nvPicPr>
          <p:cNvPr id="100" name="Google Shape;113;p22" descr=""/>
          <p:cNvPicPr/>
          <p:nvPr/>
        </p:nvPicPr>
        <p:blipFill>
          <a:blip r:embed="rId1"/>
          <a:stretch/>
        </p:blipFill>
        <p:spPr>
          <a:xfrm>
            <a:off x="6352560" y="1589400"/>
            <a:ext cx="2329200" cy="1799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 fontScale="91000"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rgbClr val="ffffff"/>
                </a:solidFill>
                <a:latin typeface="Arial"/>
                <a:ea typeface="Arial"/>
              </a:rPr>
              <a:t>Charts are all about…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19760" cy="23418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/>
          </a:bodyPr>
          <a:p>
            <a:pPr marL="254160" indent="-2221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" sz="1100" spc="-1" strike="noStrike">
                <a:solidFill>
                  <a:srgbClr val="ffffff"/>
                </a:solidFill>
                <a:latin typeface="IBM Plex Sans"/>
                <a:ea typeface="IBM Plex Sans"/>
              </a:rPr>
              <a:t>A collection of files that describe a related set of Kubernetes resources</a:t>
            </a:r>
            <a:endParaRPr b="0" lang="en-US" sz="1100" spc="-1" strike="noStrike">
              <a:latin typeface="Arial"/>
            </a:endParaRPr>
          </a:p>
          <a:p>
            <a:pPr marL="254160" indent="-222120">
              <a:lnSpc>
                <a:spcPct val="100000"/>
              </a:lnSpc>
              <a:spcBef>
                <a:spcPts val="1100"/>
              </a:spcBef>
              <a:buClr>
                <a:srgbClr val="ffffff"/>
              </a:buClr>
              <a:buFont typeface="Arial"/>
              <a:buChar char="•"/>
            </a:pPr>
            <a:r>
              <a:rPr b="0" lang="en" sz="1100" spc="-1" strike="noStrike">
                <a:solidFill>
                  <a:srgbClr val="ffffff"/>
                </a:solidFill>
                <a:latin typeface="IBM Plex Sans"/>
                <a:ea typeface="IBM Plex Sans"/>
              </a:rPr>
              <a:t>Files laid out in a directory tree structure</a:t>
            </a:r>
            <a:endParaRPr b="0" lang="en-US" sz="1100" spc="-1" strike="noStrike">
              <a:latin typeface="Arial"/>
            </a:endParaRPr>
          </a:p>
          <a:p>
            <a:pPr marL="254160" indent="-222120">
              <a:lnSpc>
                <a:spcPct val="100000"/>
              </a:lnSpc>
              <a:spcBef>
                <a:spcPts val="1100"/>
              </a:spcBef>
              <a:buClr>
                <a:srgbClr val="ffffff"/>
              </a:buClr>
              <a:buFont typeface="Arial"/>
              <a:buChar char="•"/>
            </a:pPr>
            <a:r>
              <a:rPr b="0" lang="en" sz="1100" spc="-1" strike="noStrike">
                <a:solidFill>
                  <a:srgbClr val="ffffff"/>
                </a:solidFill>
                <a:latin typeface="IBM Plex Sans"/>
                <a:ea typeface="IBM Plex Sans"/>
              </a:rPr>
              <a:t>Templates based on "Go template language" + functions from “Sprig” lib + specialized functions:</a:t>
            </a:r>
            <a:endParaRPr b="0" lang="en-US" sz="1100" spc="-1" strike="noStrike">
              <a:latin typeface="Arial"/>
            </a:endParaRPr>
          </a:p>
          <a:p>
            <a:pPr lvl="2" marL="393840" indent="-158760">
              <a:lnSpc>
                <a:spcPct val="100000"/>
              </a:lnSpc>
              <a:spcBef>
                <a:spcPts val="1100"/>
              </a:spcBef>
              <a:buClr>
                <a:srgbClr val="ffffff"/>
              </a:buClr>
              <a:buFont typeface="Arial"/>
              <a:buChar char="•"/>
            </a:pPr>
            <a:r>
              <a:rPr b="0" lang="en" sz="1100" spc="-1" strike="noStrike">
                <a:solidFill>
                  <a:srgbClr val="ffffff"/>
                </a:solidFill>
                <a:latin typeface="IBM Plex Sans"/>
                <a:ea typeface="IBM Plex Sans"/>
              </a:rPr>
              <a:t>values, functions, pipelines, operators, flow control, variables, built-in objects</a:t>
            </a:r>
            <a:endParaRPr b="0" lang="en-US" sz="1100" spc="-1" strike="noStrike">
              <a:latin typeface="Arial"/>
            </a:endParaRPr>
          </a:p>
          <a:p>
            <a:pPr marL="254160" indent="-222120">
              <a:lnSpc>
                <a:spcPct val="100000"/>
              </a:lnSpc>
              <a:spcBef>
                <a:spcPts val="1100"/>
              </a:spcBef>
              <a:buClr>
                <a:srgbClr val="ffffff"/>
              </a:buClr>
              <a:buFont typeface="Arial"/>
              <a:buChar char="•"/>
            </a:pPr>
            <a:r>
              <a:rPr b="0" lang="en" sz="1100" spc="-1" strike="noStrike">
                <a:solidFill>
                  <a:srgbClr val="ffffff"/>
                </a:solidFill>
                <a:latin typeface="IBM Plex Sans"/>
                <a:ea typeface="IBM Plex Sans"/>
              </a:rPr>
              <a:t>Templates rendered by Helm template engine into Kubernetes manifest files</a:t>
            </a:r>
            <a:endParaRPr b="0" lang="en-US" sz="1100" spc="-1" strike="noStrike">
              <a:latin typeface="Arial"/>
            </a:endParaRPr>
          </a:p>
          <a:p>
            <a:pPr marL="254160" indent="-222120">
              <a:lnSpc>
                <a:spcPct val="100000"/>
              </a:lnSpc>
              <a:spcBef>
                <a:spcPts val="1100"/>
              </a:spcBef>
              <a:buClr>
                <a:srgbClr val="ffffff"/>
              </a:buClr>
              <a:buFont typeface="Arial"/>
              <a:buChar char="•"/>
            </a:pPr>
            <a:r>
              <a:rPr b="0" lang="en" sz="1100" spc="-1" strike="noStrike">
                <a:solidFill>
                  <a:srgbClr val="ffffff"/>
                </a:solidFill>
                <a:latin typeface="IBM Plex Sans"/>
                <a:ea typeface="IBM Plex Sans"/>
              </a:rPr>
              <a:t>Can be packaged into versioned objects for sharing (repos)</a:t>
            </a:r>
            <a:endParaRPr b="0" lang="en-US" sz="1100" spc="-1" strike="noStrike">
              <a:latin typeface="Arial"/>
            </a:endParaRPr>
          </a:p>
          <a:p>
            <a:pPr marL="254160" indent="-222120">
              <a:lnSpc>
                <a:spcPct val="100000"/>
              </a:lnSpc>
              <a:spcBef>
                <a:spcPts val="1100"/>
              </a:spcBef>
              <a:buClr>
                <a:srgbClr val="ffffff"/>
              </a:buClr>
              <a:buFont typeface="Arial"/>
              <a:buChar char="•"/>
            </a:pPr>
            <a:r>
              <a:rPr b="0" lang="en" sz="1100" spc="-1" strike="noStrike">
                <a:solidFill>
                  <a:srgbClr val="ffffff"/>
                </a:solidFill>
                <a:latin typeface="IBM Plex Sans"/>
                <a:ea typeface="IBM Plex Sans"/>
              </a:rPr>
              <a:t>Charts can have dependencies on other charts</a:t>
            </a:r>
            <a:endParaRPr b="0" lang="en-US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311760" y="14472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 fontScale="91000"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rgbClr val="ffffff"/>
                </a:solidFill>
                <a:latin typeface="Arial"/>
                <a:ea typeface="Arial"/>
              </a:rPr>
              <a:t>Chart Structure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311760" y="762120"/>
            <a:ext cx="8519760" cy="426672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/>
          </a:bodyPr>
          <a:p>
            <a:pPr marL="254160" indent="-2221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" sz="1100" spc="-1" strike="noStrike">
                <a:solidFill>
                  <a:srgbClr val="ffffff"/>
                </a:solidFill>
                <a:latin typeface="IBM Plex Sans"/>
                <a:ea typeface="IBM Plex Sans"/>
              </a:rPr>
              <a:t>A chart is organized as a collection of files inside of a directory</a:t>
            </a:r>
            <a:endParaRPr b="0" lang="en-US" sz="1100" spc="-1" strike="noStrike">
              <a:latin typeface="Arial"/>
            </a:endParaRPr>
          </a:p>
          <a:p>
            <a:pPr marL="254160" indent="-222120">
              <a:lnSpc>
                <a:spcPct val="100000"/>
              </a:lnSpc>
              <a:spcBef>
                <a:spcPts val="1100"/>
              </a:spcBef>
              <a:buClr>
                <a:srgbClr val="ffffff"/>
              </a:buClr>
              <a:buFont typeface="Arial"/>
              <a:buChar char="•"/>
            </a:pPr>
            <a:r>
              <a:rPr b="0" lang="en" sz="1100" spc="-1" strike="noStrike">
                <a:solidFill>
                  <a:srgbClr val="ffffff"/>
                </a:solidFill>
                <a:latin typeface="IBM Plex Sans"/>
                <a:ea typeface="IBM Plex Sans"/>
              </a:rPr>
              <a:t>The directory name is the name of the chart e.g. ingress-nginx. </a:t>
            </a:r>
            <a:endParaRPr b="0" lang="en-US" sz="1100" spc="-1" strike="noStrike">
              <a:latin typeface="Arial"/>
            </a:endParaRPr>
          </a:p>
          <a:p>
            <a:pPr marL="254160" indent="-222120">
              <a:lnSpc>
                <a:spcPct val="100000"/>
              </a:lnSpc>
              <a:spcBef>
                <a:spcPts val="1100"/>
              </a:spcBef>
              <a:buClr>
                <a:srgbClr val="ffffff"/>
              </a:buClr>
              <a:buFont typeface="Arial"/>
              <a:buChar char="•"/>
            </a:pPr>
            <a:r>
              <a:rPr b="0" lang="en" sz="1100" spc="-1" strike="noStrike">
                <a:solidFill>
                  <a:srgbClr val="ffffff"/>
                </a:solidFill>
                <a:latin typeface="IBM Plex Sans"/>
                <a:ea typeface="IBM Plex Sans"/>
              </a:rPr>
              <a:t>Inside of the directory, the expected file structure is 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05" name="Google Shape;126;p24"/>
          <p:cNvSpPr/>
          <p:nvPr/>
        </p:nvSpPr>
        <p:spPr>
          <a:xfrm>
            <a:off x="666720" y="2909880"/>
            <a:ext cx="3714120" cy="219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1100" spc="-1" strike="noStrike" u="sng">
                <a:solidFill>
                  <a:srgbClr val="ffffff"/>
                </a:solidFill>
                <a:uFillTx/>
                <a:latin typeface="Arial"/>
                <a:ea typeface="Arial"/>
              </a:rPr>
              <a:t>Required Files:-</a:t>
            </a:r>
            <a:br>
              <a:rPr sz="1800"/>
            </a:br>
            <a:r>
              <a:rPr b="1" lang="en" sz="1100" spc="-1" strike="noStrike">
                <a:solidFill>
                  <a:srgbClr val="ffffff"/>
                </a:solidFill>
                <a:latin typeface="IBM Plex Sans"/>
                <a:ea typeface="IBM Plex Sans"/>
              </a:rPr>
              <a:t>Chart.yaml</a:t>
            </a:r>
            <a:r>
              <a:rPr b="0" lang="en" sz="1100" spc="-1" strike="noStrike">
                <a:solidFill>
                  <a:srgbClr val="ffffff"/>
                </a:solidFill>
                <a:latin typeface="IBM Plex Sans"/>
                <a:ea typeface="IBM Plex Sans"/>
              </a:rPr>
              <a:t> - A YAML file containing information about the chart. 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100" spc="-1" strike="noStrike">
                <a:solidFill>
                  <a:srgbClr val="ffffff"/>
                </a:solidFill>
                <a:latin typeface="IBM Plex Sans"/>
                <a:ea typeface="IBM Plex Sans"/>
              </a:rPr>
              <a:t>One of the </a:t>
            </a:r>
            <a:r>
              <a:rPr b="1" lang="en" sz="1100" spc="-1" strike="noStrike">
                <a:solidFill>
                  <a:srgbClr val="ffffff"/>
                </a:solidFill>
                <a:latin typeface="IBM Plex Sans"/>
                <a:ea typeface="IBM Plex Sans"/>
              </a:rPr>
              <a:t>charts</a:t>
            </a:r>
            <a:r>
              <a:rPr b="0" lang="en" sz="1100" spc="-1" strike="noStrike">
                <a:solidFill>
                  <a:srgbClr val="ffffff"/>
                </a:solidFill>
                <a:latin typeface="IBM Plex Sans"/>
                <a:ea typeface="IBM Plex Sans"/>
              </a:rPr>
              <a:t> or </a:t>
            </a:r>
            <a:r>
              <a:rPr b="1" lang="en" sz="1100" spc="-1" strike="noStrike">
                <a:solidFill>
                  <a:srgbClr val="ffffff"/>
                </a:solidFill>
                <a:latin typeface="IBM Plex Sans"/>
                <a:ea typeface="IBM Plex Sans"/>
              </a:rPr>
              <a:t>templates</a:t>
            </a:r>
            <a:r>
              <a:rPr b="0" lang="en" sz="1100" spc="-1" strike="noStrike">
                <a:solidFill>
                  <a:srgbClr val="ffffff"/>
                </a:solidFill>
                <a:latin typeface="IBM Plex Sans"/>
                <a:ea typeface="IBM Plex Sans"/>
              </a:rPr>
              <a:t> directory:</a:t>
            </a:r>
            <a:endParaRPr b="0" lang="en-US" sz="1100" spc="-1" strike="noStrike">
              <a:latin typeface="Arial"/>
            </a:endParaRPr>
          </a:p>
          <a:p>
            <a:pPr lvl="1" marL="558720" indent="-209520">
              <a:lnSpc>
                <a:spcPct val="100000"/>
              </a:lnSpc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1" lang="en" sz="1100" spc="-1" strike="noStrike">
                <a:solidFill>
                  <a:srgbClr val="ffffff"/>
                </a:solidFill>
                <a:latin typeface="IBM Plex Sans"/>
                <a:ea typeface="IBM Plex Sans"/>
              </a:rPr>
              <a:t>charts/ </a:t>
            </a:r>
            <a:r>
              <a:rPr b="0" lang="en" sz="1100" spc="-1" strike="noStrike">
                <a:solidFill>
                  <a:srgbClr val="ffffff"/>
                </a:solidFill>
                <a:latin typeface="IBM Plex Sans"/>
                <a:ea typeface="IBM Plex Sans"/>
              </a:rPr>
              <a:t>- A directory containing any charts upon which this chart depends. (static linked)</a:t>
            </a:r>
            <a:endParaRPr b="0" lang="en-US" sz="1100" spc="-1" strike="noStrike">
              <a:latin typeface="Arial"/>
            </a:endParaRPr>
          </a:p>
          <a:p>
            <a:pPr lvl="1" marL="558720" indent="-209520">
              <a:lnSpc>
                <a:spcPct val="100000"/>
              </a:lnSpc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1" lang="en" sz="1100" spc="-1" strike="noStrike">
                <a:solidFill>
                  <a:srgbClr val="ffffff"/>
                </a:solidFill>
                <a:latin typeface="IBM Plex Sans"/>
                <a:ea typeface="IBM Plex Sans"/>
              </a:rPr>
              <a:t>templates/ </a:t>
            </a:r>
            <a:r>
              <a:rPr b="0" lang="en" sz="1100" spc="-1" strike="noStrike">
                <a:solidFill>
                  <a:srgbClr val="ffffff"/>
                </a:solidFill>
                <a:latin typeface="IBM Plex Sans"/>
                <a:ea typeface="IBM Plex Sans"/>
              </a:rPr>
              <a:t>- A directory of templates with Kubernetes manifest files or that will generate valid Kubernetes manifest files when combine with values.yaml.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06" name="Google Shape;127;p24"/>
          <p:cNvSpPr/>
          <p:nvPr/>
        </p:nvSpPr>
        <p:spPr>
          <a:xfrm>
            <a:off x="4572000" y="2909880"/>
            <a:ext cx="3530880" cy="168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1100" spc="-1" strike="noStrike" u="sng">
                <a:solidFill>
                  <a:srgbClr val="ffffff"/>
                </a:solidFill>
                <a:uFillTx/>
                <a:latin typeface="Arial"/>
                <a:ea typeface="Arial"/>
              </a:rPr>
              <a:t>Required Files:-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1100" spc="-1" strike="noStrike">
                <a:solidFill>
                  <a:srgbClr val="ffffff"/>
                </a:solidFill>
                <a:latin typeface="IBM Plex Sans"/>
                <a:ea typeface="IBM Plex Sans"/>
              </a:rPr>
              <a:t>README.md</a:t>
            </a:r>
            <a:r>
              <a:rPr b="0" lang="en" sz="1100" spc="-1" strike="noStrike">
                <a:solidFill>
                  <a:srgbClr val="ffffff"/>
                </a:solidFill>
                <a:latin typeface="IBM Plex Sans"/>
                <a:ea typeface="IBM Plex Sans"/>
              </a:rPr>
              <a:t> - A human-readable README file 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1100" spc="-1" strike="noStrike">
                <a:solidFill>
                  <a:srgbClr val="ffffff"/>
                </a:solidFill>
                <a:latin typeface="IBM Plex Sans"/>
                <a:ea typeface="IBM Plex Sans"/>
              </a:rPr>
              <a:t>values.yaml</a:t>
            </a:r>
            <a:r>
              <a:rPr b="0" lang="en" sz="1100" spc="-1" strike="noStrike">
                <a:solidFill>
                  <a:srgbClr val="ffffff"/>
                </a:solidFill>
                <a:latin typeface="IBM Plex Sans"/>
                <a:ea typeface="IBM Plex Sans"/>
              </a:rPr>
              <a:t> - The default configuration values for this chart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1100" spc="-1" strike="noStrike">
                <a:solidFill>
                  <a:srgbClr val="ffffff"/>
                </a:solidFill>
                <a:latin typeface="IBM Plex Sans"/>
                <a:ea typeface="IBM Plex Sans"/>
              </a:rPr>
              <a:t>templates/NOTES.txt</a:t>
            </a:r>
            <a:r>
              <a:rPr b="0" lang="en" sz="1100" spc="-1" strike="noStrike">
                <a:solidFill>
                  <a:srgbClr val="ffffff"/>
                </a:solidFill>
                <a:latin typeface="IBM Plex Sans"/>
                <a:ea typeface="IBM Plex Sans"/>
              </a:rPr>
              <a:t> - A plain text file containing short usage notes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1100" spc="-1" strike="noStrike">
                <a:solidFill>
                  <a:srgbClr val="ffffff"/>
                </a:solidFill>
                <a:latin typeface="IBM Plex Sans"/>
                <a:ea typeface="IBM Plex Sans"/>
              </a:rPr>
              <a:t>template</a:t>
            </a:r>
            <a:r>
              <a:rPr b="0" lang="en" sz="1100" spc="-1" strike="noStrike">
                <a:solidFill>
                  <a:srgbClr val="ffffff"/>
                </a:solidFill>
                <a:latin typeface="IBM Plex Sans"/>
                <a:ea typeface="IBM Plex Sans"/>
              </a:rPr>
              <a:t>/</a:t>
            </a:r>
            <a:r>
              <a:rPr b="1" lang="en" sz="1100" spc="-1" strike="noStrike">
                <a:solidFill>
                  <a:srgbClr val="ffffff"/>
                </a:solidFill>
                <a:latin typeface="IBM Plex Sans"/>
                <a:ea typeface="IBM Plex Sans"/>
              </a:rPr>
              <a:t>_helpers.tpl </a:t>
            </a:r>
            <a:r>
              <a:rPr b="0" lang="en" sz="1100" spc="-1" strike="noStrike">
                <a:solidFill>
                  <a:srgbClr val="ffffff"/>
                </a:solidFill>
                <a:latin typeface="IBM Plex Sans"/>
                <a:ea typeface="IBM Plex Sans"/>
              </a:rPr>
              <a:t>– template helpers that you can re-use throughout the chart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100" spc="-1" strike="noStrike">
              <a:latin typeface="Arial"/>
            </a:endParaRPr>
          </a:p>
        </p:txBody>
      </p:sp>
      <p:pic>
        <p:nvPicPr>
          <p:cNvPr id="107" name="Google Shape;128;p24" descr=""/>
          <p:cNvPicPr/>
          <p:nvPr/>
        </p:nvPicPr>
        <p:blipFill>
          <a:blip r:embed="rId1"/>
          <a:stretch/>
        </p:blipFill>
        <p:spPr>
          <a:xfrm>
            <a:off x="4817880" y="830160"/>
            <a:ext cx="2446560" cy="2079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311760" y="19584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 fontScale="91000"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rgbClr val="ffffff"/>
                </a:solidFill>
                <a:latin typeface="Arial"/>
                <a:ea typeface="Arial"/>
              </a:rPr>
              <a:t>Chart Templates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311760" y="720000"/>
            <a:ext cx="8519760" cy="44226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800" spc="-1" strike="noStrike">
                <a:solidFill>
                  <a:srgbClr val="ffffff"/>
                </a:solidFill>
                <a:latin typeface="IBM Plex Sans"/>
                <a:ea typeface="IBM Plex Sans"/>
              </a:rPr>
              <a:t>apiVersion: apps/v1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00"/>
              </a:spcBef>
              <a:buNone/>
              <a:tabLst>
                <a:tab algn="l" pos="0"/>
              </a:tabLst>
            </a:pPr>
            <a:r>
              <a:rPr b="0" lang="en" sz="800" spc="-1" strike="noStrike">
                <a:solidFill>
                  <a:srgbClr val="ffffff"/>
                </a:solidFill>
                <a:latin typeface="IBM Plex Sans"/>
                <a:ea typeface="IBM Plex Sans"/>
              </a:rPr>
              <a:t>kind: Deployment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00"/>
              </a:spcBef>
              <a:buNone/>
              <a:tabLst>
                <a:tab algn="l" pos="0"/>
              </a:tabLst>
            </a:pPr>
            <a:r>
              <a:rPr b="0" lang="en" sz="800" spc="-1" strike="noStrike">
                <a:solidFill>
                  <a:srgbClr val="ffffff"/>
                </a:solidFill>
                <a:latin typeface="IBM Plex Sans"/>
                <a:ea typeface="IBM Plex Sans"/>
              </a:rPr>
              <a:t>metadata: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00"/>
              </a:spcBef>
              <a:buNone/>
              <a:tabLst>
                <a:tab algn="l" pos="0"/>
              </a:tabLst>
            </a:pPr>
            <a:r>
              <a:rPr b="0" lang="en" sz="800" spc="-1" strike="noStrike">
                <a:solidFill>
                  <a:srgbClr val="ffffff"/>
                </a:solidFill>
                <a:latin typeface="IBM Plex Sans"/>
                <a:ea typeface="IBM Plex Sans"/>
              </a:rPr>
              <a:t>  </a:t>
            </a:r>
            <a:r>
              <a:rPr b="0" lang="en" sz="800" spc="-1" strike="noStrike">
                <a:solidFill>
                  <a:srgbClr val="ffffff"/>
                </a:solidFill>
                <a:latin typeface="IBM Plex Sans"/>
                <a:ea typeface="IBM Plex Sans"/>
              </a:rPr>
              <a:t>name: {{ include "testchart.fullname" . }}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00"/>
              </a:spcBef>
              <a:buNone/>
              <a:tabLst>
                <a:tab algn="l" pos="0"/>
              </a:tabLst>
            </a:pPr>
            <a:r>
              <a:rPr b="0" lang="en" sz="800" spc="-1" strike="noStrike">
                <a:solidFill>
                  <a:srgbClr val="ffffff"/>
                </a:solidFill>
                <a:latin typeface="IBM Plex Sans"/>
                <a:ea typeface="IBM Plex Sans"/>
              </a:rPr>
              <a:t>  </a:t>
            </a:r>
            <a:r>
              <a:rPr b="0" lang="en" sz="800" spc="-1" strike="noStrike">
                <a:solidFill>
                  <a:srgbClr val="ffffff"/>
                </a:solidFill>
                <a:latin typeface="IBM Plex Sans"/>
                <a:ea typeface="IBM Plex Sans"/>
              </a:rPr>
              <a:t>labels: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00"/>
              </a:spcBef>
              <a:buNone/>
              <a:tabLst>
                <a:tab algn="l" pos="0"/>
              </a:tabLst>
            </a:pPr>
            <a:r>
              <a:rPr b="0" lang="en" sz="800" spc="-1" strike="noStrike">
                <a:solidFill>
                  <a:srgbClr val="ffffff"/>
                </a:solidFill>
                <a:latin typeface="IBM Plex Sans"/>
                <a:ea typeface="IBM Plex Sans"/>
              </a:rPr>
              <a:t>   </a:t>
            </a:r>
            <a:r>
              <a:rPr b="0" lang="en" sz="800" spc="-1" strike="noStrike">
                <a:solidFill>
                  <a:srgbClr val="ffffff"/>
                </a:solidFill>
                <a:latin typeface="IBM Plex Sans"/>
                <a:ea typeface="IBM Plex Sans"/>
              </a:rPr>
              <a:t>app.kubernetes.io/name: {{ include "testchart.name" . }}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00"/>
              </a:spcBef>
              <a:buNone/>
              <a:tabLst>
                <a:tab algn="l" pos="0"/>
              </a:tabLst>
            </a:pPr>
            <a:r>
              <a:rPr b="0" lang="en" sz="800" spc="-1" strike="noStrike">
                <a:solidFill>
                  <a:srgbClr val="ffffff"/>
                </a:solidFill>
                <a:latin typeface="IBM Plex Sans"/>
                <a:ea typeface="IBM Plex Sans"/>
              </a:rPr>
              <a:t>   </a:t>
            </a:r>
            <a:r>
              <a:rPr b="0" lang="en" sz="800" spc="-1" strike="noStrike">
                <a:solidFill>
                  <a:srgbClr val="ffffff"/>
                </a:solidFill>
                <a:latin typeface="IBM Plex Sans"/>
                <a:ea typeface="IBM Plex Sans"/>
              </a:rPr>
              <a:t>helm.sh/chart: {{ include "testchart.chart" . }}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00"/>
              </a:spcBef>
              <a:buNone/>
              <a:tabLst>
                <a:tab algn="l" pos="0"/>
              </a:tabLst>
            </a:pPr>
            <a:r>
              <a:rPr b="0" lang="en" sz="800" spc="-1" strike="noStrike">
                <a:solidFill>
                  <a:srgbClr val="ffffff"/>
                </a:solidFill>
                <a:latin typeface="IBM Plex Sans"/>
                <a:ea typeface="IBM Plex Sans"/>
              </a:rPr>
              <a:t>   </a:t>
            </a:r>
            <a:r>
              <a:rPr b="0" lang="en" sz="800" spc="-1" strike="noStrike">
                <a:solidFill>
                  <a:srgbClr val="ffffff"/>
                </a:solidFill>
                <a:latin typeface="IBM Plex Sans"/>
                <a:ea typeface="IBM Plex Sans"/>
              </a:rPr>
              <a:t>app.kubernetes.io/instance: {{ .Release.Name }} 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00"/>
              </a:spcBef>
              <a:buNone/>
              <a:tabLst>
                <a:tab algn="l" pos="0"/>
              </a:tabLst>
            </a:pPr>
            <a:r>
              <a:rPr b="0" lang="en" sz="800" spc="-1" strike="noStrike">
                <a:solidFill>
                  <a:srgbClr val="ffffff"/>
                </a:solidFill>
                <a:latin typeface="IBM Plex Sans"/>
                <a:ea typeface="IBM Plex Sans"/>
              </a:rPr>
              <a:t>   </a:t>
            </a:r>
            <a:r>
              <a:rPr b="0" lang="en" sz="800" spc="-1" strike="noStrike">
                <a:solidFill>
                  <a:srgbClr val="ffffff"/>
                </a:solidFill>
                <a:latin typeface="IBM Plex Sans"/>
                <a:ea typeface="IBM Plex Sans"/>
              </a:rPr>
              <a:t>app.kubernetes.io/managed-by: {{ .Release.Service }}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00"/>
              </a:spcBef>
              <a:buNone/>
              <a:tabLst>
                <a:tab algn="l" pos="0"/>
              </a:tabLst>
            </a:pPr>
            <a:r>
              <a:rPr b="0" lang="en" sz="800" spc="-1" strike="noStrike">
                <a:solidFill>
                  <a:srgbClr val="ffffff"/>
                </a:solidFill>
                <a:latin typeface="IBM Plex Sans"/>
                <a:ea typeface="IBM Plex Sans"/>
              </a:rPr>
              <a:t>spec: 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00"/>
              </a:spcBef>
              <a:buNone/>
              <a:tabLst>
                <a:tab algn="l" pos="0"/>
              </a:tabLst>
            </a:pPr>
            <a:r>
              <a:rPr b="0" lang="en" sz="800" spc="-1" strike="noStrike">
                <a:solidFill>
                  <a:srgbClr val="ffffff"/>
                </a:solidFill>
                <a:latin typeface="IBM Plex Sans"/>
                <a:ea typeface="IBM Plex Sans"/>
              </a:rPr>
              <a:t>   </a:t>
            </a:r>
            <a:r>
              <a:rPr b="0" lang="en" sz="800" spc="-1" strike="noStrike">
                <a:solidFill>
                  <a:srgbClr val="ffffff"/>
                </a:solidFill>
                <a:latin typeface="IBM Plex Sans"/>
                <a:ea typeface="IBM Plex Sans"/>
              </a:rPr>
              <a:t>replicas: {{ .Values.replicaCount }}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00"/>
              </a:spcBef>
              <a:buNone/>
              <a:tabLst>
                <a:tab algn="l" pos="0"/>
              </a:tabLst>
            </a:pPr>
            <a:r>
              <a:rPr b="0" lang="en" sz="800" spc="-1" strike="noStrike">
                <a:solidFill>
                  <a:srgbClr val="ffffff"/>
                </a:solidFill>
                <a:latin typeface="IBM Plex Sans"/>
                <a:ea typeface="IBM Plex Sans"/>
              </a:rPr>
              <a:t>   </a:t>
            </a:r>
            <a:r>
              <a:rPr b="0" lang="en" sz="800" spc="-1" strike="noStrike">
                <a:solidFill>
                  <a:srgbClr val="ffffff"/>
                </a:solidFill>
                <a:latin typeface="IBM Plex Sans"/>
                <a:ea typeface="IBM Plex Sans"/>
              </a:rPr>
              <a:t>selector: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00"/>
              </a:spcBef>
              <a:buNone/>
              <a:tabLst>
                <a:tab algn="l" pos="0"/>
              </a:tabLst>
            </a:pPr>
            <a:r>
              <a:rPr b="0" lang="en" sz="800" spc="-1" strike="noStrike">
                <a:solidFill>
                  <a:srgbClr val="ffffff"/>
                </a:solidFill>
                <a:latin typeface="IBM Plex Sans"/>
                <a:ea typeface="IBM Plex Sans"/>
              </a:rPr>
              <a:t>…………………………………………</a:t>
            </a:r>
            <a:r>
              <a:rPr b="0" lang="en" sz="800" spc="-1" strike="noStrike">
                <a:solidFill>
                  <a:srgbClr val="ffffff"/>
                </a:solidFill>
                <a:latin typeface="IBM Plex Sans"/>
                <a:ea typeface="IBM Plex Sans"/>
              </a:rPr>
              <a:t>.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00"/>
              </a:spcBef>
              <a:buNone/>
              <a:tabLst>
                <a:tab algn="l" pos="0"/>
              </a:tabLst>
            </a:pPr>
            <a:r>
              <a:rPr b="0" lang="en" sz="800" spc="-1" strike="noStrike">
                <a:solidFill>
                  <a:srgbClr val="ffffff"/>
                </a:solidFill>
                <a:latin typeface="IBM Plex Sans"/>
                <a:ea typeface="IBM Plex Sans"/>
              </a:rPr>
              <a:t>     </a:t>
            </a:r>
            <a:r>
              <a:rPr b="0" lang="en" sz="800" spc="-1" strike="noStrike">
                <a:solidFill>
                  <a:srgbClr val="ffffff"/>
                </a:solidFill>
                <a:latin typeface="IBM Plex Sans"/>
                <a:ea typeface="IBM Plex Sans"/>
              </a:rPr>
              <a:t>spec:      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00"/>
              </a:spcBef>
              <a:buNone/>
              <a:tabLst>
                <a:tab algn="l" pos="0"/>
              </a:tabLst>
            </a:pPr>
            <a:r>
              <a:rPr b="0" lang="en" sz="800" spc="-1" strike="noStrike">
                <a:solidFill>
                  <a:srgbClr val="ffffff"/>
                </a:solidFill>
                <a:latin typeface="IBM Plex Sans"/>
                <a:ea typeface="IBM Plex Sans"/>
              </a:rPr>
              <a:t>        </a:t>
            </a:r>
            <a:r>
              <a:rPr b="0" lang="en" sz="800" spc="-1" strike="noStrike">
                <a:solidFill>
                  <a:srgbClr val="ffffff"/>
                </a:solidFill>
                <a:latin typeface="IBM Plex Sans"/>
                <a:ea typeface="IBM Plex Sans"/>
              </a:rPr>
              <a:t>ports: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00"/>
              </a:spcBef>
              <a:buNone/>
              <a:tabLst>
                <a:tab algn="l" pos="0"/>
              </a:tabLst>
            </a:pPr>
            <a:r>
              <a:rPr b="0" lang="en" sz="800" spc="-1" strike="noStrike">
                <a:solidFill>
                  <a:srgbClr val="ffffff"/>
                </a:solidFill>
                <a:latin typeface="IBM Plex Sans"/>
                <a:ea typeface="IBM Plex Sans"/>
              </a:rPr>
              <a:t>        </a:t>
            </a:r>
            <a:r>
              <a:rPr b="0" lang="en" sz="800" spc="-1" strike="noStrike">
                <a:solidFill>
                  <a:srgbClr val="ffffff"/>
                </a:solidFill>
                <a:latin typeface="IBM Plex Sans"/>
                <a:ea typeface="IBM Plex Sans"/>
              </a:rPr>
              <a:t>- name: http-server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00"/>
              </a:spcBef>
              <a:buNone/>
              <a:tabLst>
                <a:tab algn="l" pos="0"/>
              </a:tabLst>
            </a:pPr>
            <a:r>
              <a:rPr b="0" lang="en" sz="800" spc="-1" strike="noStrike">
                <a:solidFill>
                  <a:srgbClr val="ffffff"/>
                </a:solidFill>
                <a:latin typeface="IBM Plex Sans"/>
                <a:ea typeface="IBM Plex Sans"/>
              </a:rPr>
              <a:t>          </a:t>
            </a:r>
            <a:r>
              <a:rPr b="0" lang="en" sz="800" spc="-1" strike="noStrike">
                <a:solidFill>
                  <a:srgbClr val="ffffff"/>
                </a:solidFill>
                <a:latin typeface="IBM Plex Sans"/>
                <a:ea typeface="IBM Plex Sans"/>
              </a:rPr>
              <a:t>containerPort: {{ .Values.service.port }}</a:t>
            </a:r>
            <a:endParaRPr b="0" lang="en-US" sz="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311760" y="1371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 fontScale="91000"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rgbClr val="ffffff"/>
                </a:solidFill>
                <a:latin typeface="Arial"/>
                <a:ea typeface="Arial"/>
              </a:rPr>
              <a:t>Helm Repository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311760" y="709920"/>
            <a:ext cx="851976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marL="254160" indent="-2221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" sz="1100" spc="-1" strike="noStrike">
                <a:solidFill>
                  <a:srgbClr val="ffffff"/>
                </a:solidFill>
                <a:latin typeface="IBM Plex Sans"/>
                <a:ea typeface="IBM Plex Sans"/>
              </a:rPr>
              <a:t>A chart repository is an HTTP server that houses an </a:t>
            </a:r>
            <a:r>
              <a:rPr b="1" lang="en" sz="1100" spc="-1" strike="noStrike">
                <a:solidFill>
                  <a:srgbClr val="ffffff"/>
                </a:solidFill>
                <a:latin typeface="IBM Plex Sans"/>
                <a:ea typeface="IBM Plex Sans"/>
              </a:rPr>
              <a:t>index.yaml</a:t>
            </a:r>
            <a:r>
              <a:rPr b="0" lang="en" sz="1100" spc="-1" strike="noStrike">
                <a:solidFill>
                  <a:srgbClr val="ffffff"/>
                </a:solidFill>
                <a:latin typeface="IBM Plex Sans"/>
                <a:ea typeface="IBM Plex Sans"/>
              </a:rPr>
              <a:t> file and some packaged charts</a:t>
            </a:r>
            <a:endParaRPr b="0" lang="en-US" sz="1100" spc="-1" strike="noStrike">
              <a:latin typeface="Arial"/>
            </a:endParaRPr>
          </a:p>
          <a:p>
            <a:pPr lvl="2" marL="393840" indent="-158760">
              <a:lnSpc>
                <a:spcPct val="100000"/>
              </a:lnSpc>
              <a:spcBef>
                <a:spcPts val="1100"/>
              </a:spcBef>
              <a:buClr>
                <a:srgbClr val="ffffff"/>
              </a:buClr>
              <a:buFont typeface="Arial"/>
              <a:buChar char="•"/>
            </a:pPr>
            <a:r>
              <a:rPr b="0" lang="en" sz="1100" spc="-1" strike="noStrike">
                <a:solidFill>
                  <a:srgbClr val="ffffff"/>
                </a:solidFill>
                <a:latin typeface="IBM Plex Sans"/>
                <a:ea typeface="IBM Plex Sans"/>
              </a:rPr>
              <a:t>The index file contains information/metadata about each chart in the repository</a:t>
            </a:r>
            <a:endParaRPr b="0" lang="en-US" sz="1100" spc="-1" strike="noStrike">
              <a:latin typeface="Arial"/>
            </a:endParaRPr>
          </a:p>
          <a:p>
            <a:pPr marL="254160" indent="-222120">
              <a:lnSpc>
                <a:spcPct val="100000"/>
              </a:lnSpc>
              <a:spcBef>
                <a:spcPts val="1100"/>
              </a:spcBef>
              <a:buClr>
                <a:srgbClr val="ffffff"/>
              </a:buClr>
              <a:buFont typeface="Arial"/>
              <a:buChar char="•"/>
            </a:pPr>
            <a:r>
              <a:rPr b="0" lang="en" sz="1100" spc="-1" strike="noStrike">
                <a:solidFill>
                  <a:srgbClr val="ffffff"/>
                </a:solidFill>
                <a:latin typeface="IBM Plex Sans"/>
                <a:ea typeface="IBM Plex Sans"/>
              </a:rPr>
              <a:t>The preferred way of sharing chart is by uploading them to a chart repository</a:t>
            </a:r>
            <a:endParaRPr b="0" lang="en-US" sz="1100" spc="-1" strike="noStrike">
              <a:latin typeface="Arial"/>
            </a:endParaRPr>
          </a:p>
          <a:p>
            <a:pPr marL="254160" indent="-222120">
              <a:lnSpc>
                <a:spcPct val="100000"/>
              </a:lnSpc>
              <a:spcBef>
                <a:spcPts val="1100"/>
              </a:spcBef>
              <a:buClr>
                <a:srgbClr val="ffffff"/>
              </a:buClr>
              <a:buFont typeface="Arial"/>
              <a:buChar char="•"/>
            </a:pPr>
            <a:r>
              <a:rPr b="0" lang="en" sz="1100" spc="-1" strike="noStrike">
                <a:solidFill>
                  <a:srgbClr val="ffffff"/>
                </a:solidFill>
                <a:latin typeface="IBM Plex Sans"/>
                <a:ea typeface="IBM Plex Sans"/>
              </a:rPr>
              <a:t>Use cloud provider, third party repository or Create your own</a:t>
            </a:r>
            <a:endParaRPr b="0" lang="en-US" sz="1100" spc="-1" strike="noStrike">
              <a:latin typeface="Arial"/>
            </a:endParaRPr>
          </a:p>
          <a:p>
            <a:pPr lvl="2" marL="393840" indent="-158760">
              <a:lnSpc>
                <a:spcPct val="100000"/>
              </a:lnSpc>
              <a:spcBef>
                <a:spcPts val="1100"/>
              </a:spcBef>
              <a:buClr>
                <a:srgbClr val="ffffff"/>
              </a:buClr>
              <a:buFont typeface="Arial"/>
              <a:buChar char="•"/>
            </a:pPr>
            <a:r>
              <a:rPr b="0" lang="en" sz="1100" spc="-1" strike="noStrike">
                <a:solidFill>
                  <a:srgbClr val="ffffff"/>
                </a:solidFill>
                <a:latin typeface="IBM Plex Sans"/>
                <a:ea typeface="IBM Plex Sans"/>
              </a:rPr>
              <a:t>A valid chart repository must have an index.yaml file</a:t>
            </a:r>
            <a:endParaRPr b="0" lang="en-US" sz="1100" spc="-1" strike="noStrike">
              <a:latin typeface="Arial"/>
            </a:endParaRPr>
          </a:p>
          <a:p>
            <a:pPr lvl="2" marL="393840" indent="-158760">
              <a:lnSpc>
                <a:spcPct val="100000"/>
              </a:lnSpc>
              <a:spcBef>
                <a:spcPts val="1100"/>
              </a:spcBef>
              <a:buClr>
                <a:srgbClr val="ffffff"/>
              </a:buClr>
              <a:buFont typeface="Arial"/>
              <a:buChar char="•"/>
            </a:pPr>
            <a:r>
              <a:rPr b="0" lang="en" sz="1100" spc="-1" strike="noStrike">
                <a:solidFill>
                  <a:srgbClr val="ffffff"/>
                </a:solidFill>
                <a:latin typeface="IBM Plex Sans"/>
                <a:ea typeface="IBM Plex Sans"/>
              </a:rPr>
              <a:t>The </a:t>
            </a:r>
            <a:r>
              <a:rPr b="1" i="1" lang="en" sz="1100" spc="-1" strike="noStrike">
                <a:solidFill>
                  <a:srgbClr val="ffffff"/>
                </a:solidFill>
                <a:latin typeface="IBM Plex Sans"/>
                <a:ea typeface="IBM Plex Sans"/>
              </a:rPr>
              <a:t>helm repo index</a:t>
            </a:r>
            <a:r>
              <a:rPr b="1" lang="en" sz="1100" spc="-1" strike="noStrike">
                <a:solidFill>
                  <a:srgbClr val="ffffff"/>
                </a:solidFill>
                <a:latin typeface="IBM Plex Sans"/>
                <a:ea typeface="IBM Plex Sans"/>
              </a:rPr>
              <a:t> </a:t>
            </a:r>
            <a:r>
              <a:rPr b="0" lang="en" sz="1100" spc="-1" strike="noStrike">
                <a:solidFill>
                  <a:srgbClr val="ffffff"/>
                </a:solidFill>
                <a:latin typeface="IBM Plex Sans"/>
                <a:ea typeface="IBM Plex Sans"/>
              </a:rPr>
              <a:t>will generate an index file based on a given local directory that contains packaged charts</a:t>
            </a:r>
            <a:endParaRPr b="0" lang="en-US" sz="1100" spc="-1" strike="noStrike">
              <a:latin typeface="Arial"/>
            </a:endParaRPr>
          </a:p>
          <a:p>
            <a:pPr marL="254160" indent="-222120">
              <a:lnSpc>
                <a:spcPct val="100000"/>
              </a:lnSpc>
              <a:spcBef>
                <a:spcPts val="1100"/>
              </a:spcBef>
              <a:buClr>
                <a:srgbClr val="ffffff"/>
              </a:buClr>
              <a:buFont typeface="Arial"/>
              <a:buChar char="•"/>
            </a:pPr>
            <a:r>
              <a:rPr b="0" lang="en" sz="1100" spc="-1" strike="noStrike">
                <a:solidFill>
                  <a:srgbClr val="ffffff"/>
                </a:solidFill>
                <a:latin typeface="IBM Plex Sans"/>
                <a:ea typeface="IBM Plex Sans"/>
              </a:rPr>
              <a:t>Add repo to your local environment </a:t>
            </a:r>
            <a:endParaRPr b="0" lang="en-US" sz="1100" spc="-1" strike="noStrike">
              <a:latin typeface="Arial"/>
            </a:endParaRPr>
          </a:p>
          <a:p>
            <a:pPr lvl="2" marL="393840" indent="-158760">
              <a:lnSpc>
                <a:spcPct val="80000"/>
              </a:lnSpc>
              <a:spcBef>
                <a:spcPts val="1100"/>
              </a:spcBef>
              <a:buClr>
                <a:srgbClr val="ffffff"/>
              </a:buClr>
              <a:buFont typeface="Arial"/>
              <a:buChar char="•"/>
            </a:pPr>
            <a:r>
              <a:rPr b="1" i="1" lang="en" sz="1100" spc="-1" strike="noStrike">
                <a:solidFill>
                  <a:srgbClr val="ffffff"/>
                </a:solidFill>
                <a:latin typeface="IBM Plex Sans"/>
                <a:ea typeface="IBM Plex Sans"/>
              </a:rPr>
              <a:t>helm repo add ingress-nginx https://kubernetes.github.io/ingress-nginx</a:t>
            </a:r>
            <a:endParaRPr b="0" lang="en-US" sz="1100" spc="-1" strike="noStrike">
              <a:latin typeface="Arial"/>
            </a:endParaRPr>
          </a:p>
          <a:p>
            <a:pPr lvl="3" marL="622440" indent="-158760">
              <a:lnSpc>
                <a:spcPct val="100000"/>
              </a:lnSpc>
              <a:spcBef>
                <a:spcPts val="1100"/>
              </a:spcBef>
              <a:buClr>
                <a:srgbClr val="ffffff"/>
              </a:buClr>
              <a:buFont typeface="Arial"/>
              <a:buChar char="–"/>
            </a:pPr>
            <a:r>
              <a:rPr b="0" lang="en" sz="1100" spc="-1" strike="noStrike">
                <a:solidFill>
                  <a:srgbClr val="ffffff"/>
                </a:solidFill>
                <a:latin typeface="IBM Plex Sans"/>
                <a:ea typeface="IBM Plex Sans"/>
              </a:rPr>
              <a:t>Where ingress-nginx is the name of local repo and https:// url provides the remote repository</a:t>
            </a:r>
            <a:endParaRPr b="0" lang="en-US" sz="1100" spc="-1" strike="noStrike">
              <a:latin typeface="Arial"/>
            </a:endParaRPr>
          </a:p>
          <a:p>
            <a:pPr lvl="3" marL="622440" indent="-158760">
              <a:lnSpc>
                <a:spcPct val="100000"/>
              </a:lnSpc>
              <a:spcBef>
                <a:spcPts val="1100"/>
              </a:spcBef>
              <a:buClr>
                <a:srgbClr val="ffffff"/>
              </a:buClr>
              <a:buFont typeface="Arial"/>
              <a:buChar char="–"/>
            </a:pPr>
            <a:r>
              <a:rPr b="0" lang="en" sz="1100" spc="-1" strike="noStrike">
                <a:solidFill>
                  <a:srgbClr val="ffffff"/>
                </a:solidFill>
                <a:latin typeface="IBM Plex Sans"/>
                <a:ea typeface="IBM Plex Sans"/>
              </a:rPr>
              <a:t>This downloads charts locally and allows you to search and install any of the charts without using the repository URL</a:t>
            </a:r>
            <a:endParaRPr b="0" lang="en-US" sz="1100" spc="-1" strike="noStrike">
              <a:latin typeface="Arial"/>
            </a:endParaRPr>
          </a:p>
          <a:p>
            <a:pPr lvl="3" marL="622440" indent="-158760">
              <a:lnSpc>
                <a:spcPct val="100000"/>
              </a:lnSpc>
              <a:spcBef>
                <a:spcPts val="1100"/>
              </a:spcBef>
              <a:buClr>
                <a:srgbClr val="ffffff"/>
              </a:buClr>
              <a:buFont typeface="Arial"/>
              <a:buChar char="–"/>
            </a:pPr>
            <a:r>
              <a:rPr b="1" i="1" lang="en" sz="1100" spc="-1" strike="noStrike">
                <a:solidFill>
                  <a:srgbClr val="ffffff"/>
                </a:solidFill>
                <a:latin typeface="IBM Plex Sans"/>
                <a:ea typeface="IBM Plex Sans"/>
              </a:rPr>
              <a:t>helm repo list </a:t>
            </a:r>
            <a:r>
              <a:rPr b="0" lang="en" sz="1100" spc="-1" strike="noStrike">
                <a:solidFill>
                  <a:srgbClr val="ffffff"/>
                </a:solidFill>
                <a:latin typeface="IBM Plex Sans"/>
                <a:ea typeface="IBM Plex Sans"/>
              </a:rPr>
              <a:t>provides list of available repositories locally</a:t>
            </a:r>
            <a:endParaRPr b="0" lang="en-US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 fontScale="91000"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rgbClr val="ffffff"/>
                </a:solidFill>
                <a:latin typeface="Arial"/>
                <a:ea typeface="Arial"/>
              </a:rPr>
              <a:t>Helm Releases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/>
          </a:bodyPr>
          <a:p>
            <a:pPr marL="254160" indent="-2095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" sz="1100" spc="-1" strike="noStrike">
                <a:solidFill>
                  <a:srgbClr val="ffffff"/>
                </a:solidFill>
                <a:latin typeface="IBM Plex Sans"/>
                <a:ea typeface="IBM Plex Sans"/>
              </a:rPr>
              <a:t>When a chart is installed, Helm creates a </a:t>
            </a:r>
            <a:r>
              <a:rPr b="0" i="1" lang="en" sz="1100" spc="-1" strike="noStrike">
                <a:solidFill>
                  <a:srgbClr val="ffffff"/>
                </a:solidFill>
                <a:latin typeface="IBM Plex Sans"/>
                <a:ea typeface="IBM Plex Sans"/>
              </a:rPr>
              <a:t>release </a:t>
            </a:r>
            <a:r>
              <a:rPr b="0" lang="en" sz="1100" spc="-1" strike="noStrike">
                <a:solidFill>
                  <a:srgbClr val="ffffff"/>
                </a:solidFill>
                <a:latin typeface="IBM Plex Sans"/>
                <a:ea typeface="IBM Plex Sans"/>
              </a:rPr>
              <a:t>to track that installation</a:t>
            </a:r>
            <a:endParaRPr b="0" lang="en-US" sz="1100" spc="-1" strike="noStrike">
              <a:latin typeface="Arial"/>
            </a:endParaRPr>
          </a:p>
          <a:p>
            <a:pPr lvl="2" marL="393840" indent="-133200">
              <a:lnSpc>
                <a:spcPct val="100000"/>
              </a:lnSpc>
              <a:spcBef>
                <a:spcPts val="1100"/>
              </a:spcBef>
              <a:buClr>
                <a:srgbClr val="ffffff"/>
              </a:buClr>
              <a:buFont typeface="Arial"/>
              <a:buChar char="•"/>
            </a:pPr>
            <a:r>
              <a:rPr b="0" lang="en" sz="1100" spc="-1" strike="noStrike">
                <a:solidFill>
                  <a:srgbClr val="ffffff"/>
                </a:solidFill>
                <a:latin typeface="IBM Plex Sans"/>
                <a:ea typeface="IBM Plex Sans"/>
              </a:rPr>
              <a:t>A single chart may be installed many times into the same cluster using different releases</a:t>
            </a:r>
            <a:endParaRPr b="0" lang="en-US" sz="1100" spc="-1" strike="noStrike">
              <a:latin typeface="Arial"/>
            </a:endParaRPr>
          </a:p>
          <a:p>
            <a:pPr lvl="3" marL="622440" indent="-146160">
              <a:lnSpc>
                <a:spcPct val="100000"/>
              </a:lnSpc>
              <a:spcBef>
                <a:spcPts val="1100"/>
              </a:spcBef>
              <a:buClr>
                <a:srgbClr val="ffffff"/>
              </a:buClr>
              <a:buFont typeface="Arial"/>
              <a:buChar char="–"/>
            </a:pPr>
            <a:r>
              <a:rPr b="0" lang="en" sz="1100" spc="-1" strike="noStrike">
                <a:solidFill>
                  <a:srgbClr val="ffffff"/>
                </a:solidFill>
                <a:latin typeface="IBM Plex Sans"/>
                <a:ea typeface="IBM Plex Sans"/>
              </a:rPr>
              <a:t>Let’s say you need multiple, independent, instance of database on a same cluster</a:t>
            </a:r>
            <a:endParaRPr b="0" lang="en-US" sz="1100" spc="-1" strike="noStrike">
              <a:latin typeface="Arial"/>
            </a:endParaRPr>
          </a:p>
          <a:p>
            <a:pPr lvl="4" marL="800280" indent="-158760">
              <a:lnSpc>
                <a:spcPct val="100000"/>
              </a:lnSpc>
              <a:spcBef>
                <a:spcPts val="1100"/>
              </a:spcBef>
              <a:buClr>
                <a:srgbClr val="ffffff"/>
              </a:buClr>
              <a:buFont typeface="Arial"/>
              <a:buChar char="»"/>
            </a:pPr>
            <a:r>
              <a:rPr b="0" lang="en" sz="1100" spc="-1" strike="noStrike">
                <a:solidFill>
                  <a:srgbClr val="ffffff"/>
                </a:solidFill>
                <a:latin typeface="IBM Plex Sans"/>
                <a:ea typeface="IBM Plex Sans"/>
              </a:rPr>
              <a:t>You can reuse the same chart that can deploy a database by specifying different release names</a:t>
            </a:r>
            <a:endParaRPr b="0" lang="en-US" sz="1100" spc="-1" strike="noStrike">
              <a:latin typeface="Arial"/>
            </a:endParaRPr>
          </a:p>
          <a:p>
            <a:pPr lvl="5" marL="2514600" indent="-222120">
              <a:lnSpc>
                <a:spcPct val="100000"/>
              </a:lnSpc>
              <a:spcBef>
                <a:spcPts val="201"/>
              </a:spcBef>
              <a:buClr>
                <a:srgbClr val="ffffff"/>
              </a:buClr>
              <a:buFont typeface="Arial"/>
              <a:buChar char="•"/>
            </a:pPr>
            <a:r>
              <a:rPr b="1" i="1" lang="en" sz="1100" spc="-1" strike="noStrike">
                <a:solidFill>
                  <a:srgbClr val="ffffff"/>
                </a:solidFill>
                <a:latin typeface="IBM Plex Sans"/>
                <a:ea typeface="IBM Plex Sans"/>
              </a:rPr>
              <a:t>helm install --name redis1 stable/redis</a:t>
            </a:r>
            <a:endParaRPr b="0" lang="en-US" sz="1100" spc="-1" strike="noStrike">
              <a:latin typeface="Arial"/>
            </a:endParaRPr>
          </a:p>
          <a:p>
            <a:pPr lvl="5" marL="2514600" indent="-222120">
              <a:lnSpc>
                <a:spcPct val="100000"/>
              </a:lnSpc>
              <a:spcBef>
                <a:spcPts val="201"/>
              </a:spcBef>
              <a:buClr>
                <a:srgbClr val="ffffff"/>
              </a:buClr>
              <a:buFont typeface="Arial"/>
              <a:buChar char="•"/>
            </a:pPr>
            <a:r>
              <a:rPr b="1" i="1" lang="en" sz="1100" spc="-1" strike="noStrike">
                <a:solidFill>
                  <a:srgbClr val="ffffff"/>
                </a:solidFill>
                <a:latin typeface="IBM Plex Sans"/>
                <a:ea typeface="IBM Plex Sans"/>
              </a:rPr>
              <a:t>helm install --name redis2 stable/redis</a:t>
            </a:r>
            <a:endParaRPr b="0" lang="en-US" sz="1100" spc="-1" strike="noStrike">
              <a:latin typeface="Arial"/>
            </a:endParaRPr>
          </a:p>
          <a:p>
            <a:pPr lvl="2" marL="393840" indent="-133200">
              <a:lnSpc>
                <a:spcPct val="100000"/>
              </a:lnSpc>
              <a:spcBef>
                <a:spcPts val="1100"/>
              </a:spcBef>
              <a:buClr>
                <a:srgbClr val="ffffff"/>
              </a:buClr>
              <a:buFont typeface="Arial"/>
              <a:buChar char="•"/>
            </a:pPr>
            <a:r>
              <a:rPr b="0" lang="en" sz="1100" spc="-1" strike="noStrike">
                <a:solidFill>
                  <a:srgbClr val="ffffff"/>
                </a:solidFill>
                <a:latin typeface="IBM Plex Sans"/>
                <a:ea typeface="IBM Plex Sans"/>
              </a:rPr>
              <a:t>A single release can be upgraded or rolled back multiple times</a:t>
            </a:r>
            <a:endParaRPr b="0" lang="en-US" sz="1100" spc="-1" strike="noStrike">
              <a:latin typeface="Arial"/>
            </a:endParaRPr>
          </a:p>
          <a:p>
            <a:pPr lvl="3" marL="622440" indent="-146160">
              <a:lnSpc>
                <a:spcPct val="100000"/>
              </a:lnSpc>
              <a:spcBef>
                <a:spcPts val="1100"/>
              </a:spcBef>
              <a:buClr>
                <a:srgbClr val="ffffff"/>
              </a:buClr>
              <a:buFont typeface="Arial"/>
              <a:buChar char="–"/>
            </a:pPr>
            <a:r>
              <a:rPr b="0" lang="en" sz="1100" spc="-1" strike="noStrike">
                <a:solidFill>
                  <a:srgbClr val="ffffff"/>
                </a:solidFill>
                <a:latin typeface="IBM Plex Sans"/>
                <a:ea typeface="IBM Plex Sans"/>
              </a:rPr>
              <a:t>A sequential counter is used to track releases as they change</a:t>
            </a:r>
            <a:endParaRPr b="0" lang="en-US" sz="1100" spc="-1" strike="noStrike">
              <a:latin typeface="Arial"/>
            </a:endParaRPr>
          </a:p>
          <a:p>
            <a:pPr lvl="3" marL="622440" indent="-146160">
              <a:lnSpc>
                <a:spcPct val="100000"/>
              </a:lnSpc>
              <a:spcBef>
                <a:spcPts val="1100"/>
              </a:spcBef>
              <a:buClr>
                <a:srgbClr val="ffffff"/>
              </a:buClr>
              <a:buFont typeface="Arial"/>
              <a:buChar char="–"/>
            </a:pPr>
            <a:r>
              <a:rPr b="0" lang="en" sz="1100" spc="-1" strike="noStrike">
                <a:solidFill>
                  <a:srgbClr val="ffffff"/>
                </a:solidFill>
                <a:latin typeface="IBM Plex Sans"/>
                <a:ea typeface="IBM Plex Sans"/>
              </a:rPr>
              <a:t>After a first helm install, a release will have </a:t>
            </a:r>
            <a:r>
              <a:rPr b="0" i="1" lang="en" sz="1100" spc="-1" strike="noStrike">
                <a:solidFill>
                  <a:srgbClr val="ffffff"/>
                </a:solidFill>
                <a:latin typeface="IBM Plex Sans"/>
                <a:ea typeface="IBM Plex Sans"/>
              </a:rPr>
              <a:t>release number</a:t>
            </a:r>
            <a:r>
              <a:rPr b="0" lang="en" sz="1100" spc="-1" strike="noStrike">
                <a:solidFill>
                  <a:srgbClr val="ffffff"/>
                </a:solidFill>
                <a:latin typeface="IBM Plex Sans"/>
                <a:ea typeface="IBM Plex Sans"/>
              </a:rPr>
              <a:t> 1 </a:t>
            </a:r>
            <a:endParaRPr b="0" lang="en-US" sz="1100" spc="-1" strike="noStrike">
              <a:latin typeface="Arial"/>
            </a:endParaRPr>
          </a:p>
          <a:p>
            <a:pPr lvl="3" marL="622440" indent="-146160">
              <a:lnSpc>
                <a:spcPct val="100000"/>
              </a:lnSpc>
              <a:spcBef>
                <a:spcPts val="1100"/>
              </a:spcBef>
              <a:buClr>
                <a:srgbClr val="ffffff"/>
              </a:buClr>
              <a:buFont typeface="Arial"/>
              <a:buChar char="–"/>
            </a:pPr>
            <a:r>
              <a:rPr b="0" lang="en" sz="1100" spc="-1" strike="noStrike">
                <a:solidFill>
                  <a:srgbClr val="ffffff"/>
                </a:solidFill>
                <a:latin typeface="IBM Plex Sans"/>
                <a:ea typeface="IBM Plex Sans"/>
              </a:rPr>
              <a:t>Each time a release is upgraded, the release number will be incremented</a:t>
            </a:r>
            <a:endParaRPr b="0" lang="en-US" sz="1100" spc="-1" strike="noStrike">
              <a:latin typeface="Arial"/>
            </a:endParaRPr>
          </a:p>
          <a:p>
            <a:pPr lvl="3" marL="622440" indent="-146160">
              <a:lnSpc>
                <a:spcPct val="100000"/>
              </a:lnSpc>
              <a:spcBef>
                <a:spcPts val="1100"/>
              </a:spcBef>
              <a:buClr>
                <a:srgbClr val="ffffff"/>
              </a:buClr>
              <a:buFont typeface="Arial"/>
              <a:buChar char="–"/>
            </a:pPr>
            <a:r>
              <a:rPr b="0" lang="en" sz="1100" spc="-1" strike="noStrike">
                <a:solidFill>
                  <a:srgbClr val="ffffff"/>
                </a:solidFill>
                <a:latin typeface="IBM Plex Sans"/>
                <a:ea typeface="IBM Plex Sans"/>
              </a:rPr>
              <a:t>Since release history is stored, a release can also be </a:t>
            </a:r>
            <a:r>
              <a:rPr b="0" i="1" lang="en" sz="1100" spc="-1" strike="noStrike">
                <a:solidFill>
                  <a:srgbClr val="ffffff"/>
                </a:solidFill>
                <a:latin typeface="IBM Plex Sans"/>
                <a:ea typeface="IBM Plex Sans"/>
              </a:rPr>
              <a:t>rolled back</a:t>
            </a:r>
            <a:r>
              <a:rPr b="0" lang="en" sz="1100" spc="-1" strike="noStrike">
                <a:solidFill>
                  <a:srgbClr val="ffffff"/>
                </a:solidFill>
                <a:latin typeface="IBM Plex Sans"/>
                <a:ea typeface="IBM Plex Sans"/>
              </a:rPr>
              <a:t> to a previous release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15000"/>
              </a:lnSpc>
              <a:spcAft>
                <a:spcPts val="1199"/>
              </a:spcAft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 fontScale="91000"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rgbClr val="ffffff"/>
                </a:solidFill>
                <a:latin typeface="Arial"/>
                <a:ea typeface="Arial"/>
              </a:rPr>
              <a:t>Upgrades and Rollbacks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 fontScale="97000"/>
          </a:bodyPr>
          <a:p>
            <a:pPr marL="343080" indent="-3430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" sz="1800" spc="-1" strike="noStrike">
                <a:solidFill>
                  <a:srgbClr val="ffffff"/>
                </a:solidFill>
                <a:latin typeface="IBM Plex Sans"/>
                <a:ea typeface="IBM Plex Sans"/>
              </a:rPr>
              <a:t>Upgrade</a:t>
            </a:r>
            <a:endParaRPr b="0" lang="en-US" sz="1800" spc="-1" strike="noStrike">
              <a:latin typeface="Arial"/>
            </a:endParaRPr>
          </a:p>
          <a:p>
            <a:pPr lvl="2" marL="393840" indent="-171360">
              <a:lnSpc>
                <a:spcPct val="100000"/>
              </a:lnSpc>
              <a:spcBef>
                <a:spcPts val="1100"/>
              </a:spcBef>
              <a:buClr>
                <a:srgbClr val="ffffff"/>
              </a:buClr>
              <a:buFont typeface="Arial"/>
              <a:buChar char="•"/>
            </a:pPr>
            <a:r>
              <a:rPr b="1" i="1" lang="en" sz="1500" spc="-1" strike="noStrike">
                <a:solidFill>
                  <a:srgbClr val="ffffff"/>
                </a:solidFill>
                <a:latin typeface="IBM Plex Sans"/>
                <a:ea typeface="IBM Plex Sans"/>
              </a:rPr>
              <a:t>helm upgrade &lt;RELEASE&gt; &lt;CHART&gt;</a:t>
            </a:r>
            <a:endParaRPr b="0" lang="en-US" sz="1500" spc="-1" strike="noStrike">
              <a:latin typeface="Arial"/>
            </a:endParaRPr>
          </a:p>
          <a:p>
            <a:pPr lvl="2" marL="393840" indent="-171360">
              <a:lnSpc>
                <a:spcPct val="100000"/>
              </a:lnSpc>
              <a:spcBef>
                <a:spcPts val="1100"/>
              </a:spcBef>
              <a:buClr>
                <a:srgbClr val="ffffff"/>
              </a:buClr>
              <a:buFont typeface="Arial"/>
              <a:buChar char="•"/>
            </a:pPr>
            <a:r>
              <a:rPr b="0" lang="en" sz="1500" spc="-1" strike="noStrike">
                <a:solidFill>
                  <a:srgbClr val="ffffff"/>
                </a:solidFill>
                <a:latin typeface="IBM Plex Sans"/>
                <a:ea typeface="IBM Plex Sans"/>
              </a:rPr>
              <a:t>This will upgrade existing deployment of specified release</a:t>
            </a:r>
            <a:endParaRPr b="0" lang="en-US" sz="15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100"/>
              </a:spcBef>
              <a:buClr>
                <a:srgbClr val="ffffff"/>
              </a:buClr>
              <a:buFont typeface="Arial"/>
              <a:buChar char="•"/>
            </a:pPr>
            <a:r>
              <a:rPr b="0" lang="en" sz="1800" spc="-1" strike="noStrike">
                <a:solidFill>
                  <a:srgbClr val="ffffff"/>
                </a:solidFill>
                <a:latin typeface="IBM Plex Sans"/>
                <a:ea typeface="IBM Plex Sans"/>
              </a:rPr>
              <a:t>Rollback</a:t>
            </a:r>
            <a:endParaRPr b="0" lang="en-US" sz="1800" spc="-1" strike="noStrike">
              <a:latin typeface="Arial"/>
            </a:endParaRPr>
          </a:p>
          <a:p>
            <a:pPr lvl="2" marL="393840" indent="-171360">
              <a:lnSpc>
                <a:spcPct val="100000"/>
              </a:lnSpc>
              <a:spcBef>
                <a:spcPts val="1100"/>
              </a:spcBef>
              <a:buClr>
                <a:srgbClr val="ffffff"/>
              </a:buClr>
              <a:buFont typeface="Arial"/>
              <a:buChar char="•"/>
            </a:pPr>
            <a:r>
              <a:rPr b="1" i="1" lang="en" sz="1500" spc="-1" strike="noStrike">
                <a:solidFill>
                  <a:srgbClr val="ffffff"/>
                </a:solidFill>
                <a:latin typeface="IBM Plex Sans"/>
                <a:ea typeface="IBM Plex Sans"/>
              </a:rPr>
              <a:t>helm rollback &lt;RELEASE&gt; &lt;REVISION&gt;</a:t>
            </a:r>
            <a:endParaRPr b="0" lang="en-US" sz="1500" spc="-1" strike="noStrike">
              <a:latin typeface="Arial"/>
            </a:endParaRPr>
          </a:p>
          <a:p>
            <a:pPr lvl="2" marL="393840" indent="-171360">
              <a:lnSpc>
                <a:spcPct val="100000"/>
              </a:lnSpc>
              <a:spcBef>
                <a:spcPts val="1100"/>
              </a:spcBef>
              <a:buClr>
                <a:srgbClr val="ffffff"/>
              </a:buClr>
              <a:buFont typeface="Arial"/>
              <a:buChar char="•"/>
            </a:pPr>
            <a:r>
              <a:rPr b="0" lang="en" sz="1500" spc="-1" strike="noStrike">
                <a:solidFill>
                  <a:srgbClr val="ffffff"/>
                </a:solidFill>
                <a:latin typeface="IBM Plex Sans"/>
                <a:ea typeface="IBM Plex Sans"/>
              </a:rPr>
              <a:t>This will rollback a helm deployment to the specified revision number</a:t>
            </a:r>
            <a:endParaRPr b="0" lang="en-US" sz="1500" spc="-1" strike="noStrike">
              <a:latin typeface="Arial"/>
            </a:endParaRPr>
          </a:p>
          <a:p>
            <a:pPr lvl="2" marL="393840" indent="-171360">
              <a:lnSpc>
                <a:spcPct val="100000"/>
              </a:lnSpc>
              <a:spcBef>
                <a:spcPts val="1100"/>
              </a:spcBef>
              <a:buClr>
                <a:srgbClr val="ffffff"/>
              </a:buClr>
              <a:buFont typeface="Arial"/>
              <a:buChar char="•"/>
            </a:pPr>
            <a:r>
              <a:rPr b="0" lang="en" sz="1500" spc="-1" strike="noStrike">
                <a:solidFill>
                  <a:srgbClr val="ffffff"/>
                </a:solidFill>
                <a:latin typeface="IBM Plex Sans"/>
                <a:ea typeface="IBM Plex Sans"/>
              </a:rPr>
              <a:t>To see revision numbers, run </a:t>
            </a:r>
            <a:r>
              <a:rPr b="1" i="1" lang="en" sz="1500" spc="-1" strike="noStrike">
                <a:solidFill>
                  <a:srgbClr val="ffffff"/>
                </a:solidFill>
                <a:latin typeface="IBM Plex Sans"/>
                <a:ea typeface="IBM Plex Sans"/>
              </a:rPr>
              <a:t>helm history &lt;RELEASE&gt;</a:t>
            </a:r>
            <a:endParaRPr b="0" lang="en-US" sz="1500" spc="-1" strike="noStrike">
              <a:latin typeface="Arial"/>
            </a:endParaRPr>
          </a:p>
          <a:p>
            <a:pPr marL="254160" indent="-254160">
              <a:lnSpc>
                <a:spcPct val="100000"/>
              </a:lnSpc>
              <a:spcBef>
                <a:spcPts val="1100"/>
              </a:spcBef>
              <a:buClr>
                <a:srgbClr val="ffffff"/>
              </a:buClr>
              <a:buFont typeface="Arial"/>
              <a:buChar char="•"/>
            </a:pPr>
            <a:r>
              <a:rPr b="0" lang="en" sz="1800" spc="-1" strike="noStrike">
                <a:solidFill>
                  <a:srgbClr val="ffffff"/>
                </a:solidFill>
                <a:latin typeface="IBM Plex Sans"/>
                <a:ea typeface="IBM Plex Sans"/>
              </a:rPr>
              <a:t>Get the history of upgrades and rollbacks</a:t>
            </a:r>
            <a:endParaRPr b="0" lang="en-US" sz="1800" spc="-1" strike="noStrike">
              <a:latin typeface="Arial"/>
            </a:endParaRPr>
          </a:p>
          <a:p>
            <a:pPr lvl="2" marL="393840" indent="-171360">
              <a:lnSpc>
                <a:spcPct val="100000"/>
              </a:lnSpc>
              <a:spcBef>
                <a:spcPts val="1100"/>
              </a:spcBef>
              <a:buClr>
                <a:srgbClr val="ffffff"/>
              </a:buClr>
              <a:buFont typeface="Arial"/>
              <a:buChar char="•"/>
            </a:pPr>
            <a:r>
              <a:rPr b="1" i="1" lang="en" sz="1500" spc="-1" strike="noStrike">
                <a:solidFill>
                  <a:srgbClr val="ffffff"/>
                </a:solidFill>
                <a:latin typeface="IBM Plex Sans"/>
                <a:ea typeface="IBM Plex Sans"/>
              </a:rPr>
              <a:t>helm history </a:t>
            </a:r>
            <a:r>
              <a:rPr b="1" lang="en" sz="1500" spc="-1" strike="noStrike">
                <a:solidFill>
                  <a:srgbClr val="ffffff"/>
                </a:solidFill>
                <a:latin typeface="IBM Plex Sans"/>
                <a:ea typeface="IBM Plex Sans"/>
              </a:rPr>
              <a:t>&lt; RELEASE&gt;</a:t>
            </a:r>
            <a:endParaRPr b="0" lang="en-US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 fontScale="91000"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rgbClr val="ffffff"/>
                </a:solidFill>
                <a:latin typeface="Arial"/>
                <a:ea typeface="Arial"/>
              </a:rPr>
              <a:t>Some useful helm commands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/>
          </a:bodyPr>
          <a:p>
            <a:pPr>
              <a:lnSpc>
                <a:spcPct val="100000"/>
              </a:lnSpc>
              <a:spcBef>
                <a:spcPts val="1100"/>
              </a:spcBef>
              <a:buNone/>
              <a:tabLst>
                <a:tab algn="l" pos="0"/>
              </a:tabLst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00"/>
              </a:spcBef>
              <a:buNone/>
              <a:tabLst>
                <a:tab algn="l" pos="0"/>
              </a:tabLst>
            </a:pPr>
            <a:endParaRPr b="0" lang="en-US" sz="1100" spc="-1" strike="noStrike">
              <a:latin typeface="Arial"/>
            </a:endParaRPr>
          </a:p>
          <a:p>
            <a:pPr marL="457200" indent="-298440">
              <a:lnSpc>
                <a:spcPct val="100000"/>
              </a:lnSpc>
              <a:spcBef>
                <a:spcPts val="1100"/>
              </a:spcBef>
              <a:buClr>
                <a:srgbClr val="ffffff"/>
              </a:buClr>
              <a:buFont typeface="IBM Plex Sans"/>
              <a:buChar char="●"/>
              <a:tabLst>
                <a:tab algn="l" pos="0"/>
              </a:tabLst>
            </a:pPr>
            <a:r>
              <a:rPr b="0" lang="en" sz="1100" spc="-1" strike="noStrike">
                <a:solidFill>
                  <a:srgbClr val="ffffff"/>
                </a:solidFill>
                <a:latin typeface="IBM Plex Sans"/>
                <a:ea typeface="IBM Plex Sans"/>
              </a:rPr>
              <a:t>create: create a new baseline chart with the given name</a:t>
            </a:r>
            <a:endParaRPr b="0" lang="en-US" sz="1100" spc="-1" strike="noStrike">
              <a:latin typeface="Arial"/>
            </a:endParaRPr>
          </a:p>
          <a:p>
            <a:pPr marL="457200" indent="-298440">
              <a:lnSpc>
                <a:spcPct val="100000"/>
              </a:lnSpc>
              <a:buClr>
                <a:srgbClr val="ffffff"/>
              </a:buClr>
              <a:buFont typeface="IBM Plex Sans"/>
              <a:buChar char="●"/>
              <a:tabLst>
                <a:tab algn="l" pos="0"/>
              </a:tabLst>
            </a:pPr>
            <a:r>
              <a:rPr b="0" lang="en" sz="1100" spc="-1" strike="noStrike">
                <a:solidFill>
                  <a:srgbClr val="ffffff"/>
                </a:solidFill>
                <a:latin typeface="IBM Plex Sans"/>
                <a:ea typeface="IBM Plex Sans"/>
              </a:rPr>
              <a:t>delete: given a release name, delete the release from Kubernetes</a:t>
            </a:r>
            <a:endParaRPr b="0" lang="en-US" sz="1100" spc="-1" strike="noStrike">
              <a:latin typeface="Arial"/>
            </a:endParaRPr>
          </a:p>
          <a:p>
            <a:pPr marL="457200" indent="-298440">
              <a:lnSpc>
                <a:spcPct val="100000"/>
              </a:lnSpc>
              <a:buClr>
                <a:srgbClr val="ffffff"/>
              </a:buClr>
              <a:buFont typeface="IBM Plex Sans"/>
              <a:buChar char="●"/>
              <a:tabLst>
                <a:tab algn="l" pos="0"/>
              </a:tabLst>
            </a:pPr>
            <a:r>
              <a:rPr b="0" lang="en" sz="1100" spc="-1" strike="noStrike">
                <a:solidFill>
                  <a:srgbClr val="ffffff"/>
                </a:solidFill>
                <a:latin typeface="IBM Plex Sans"/>
                <a:ea typeface="IBM Plex Sans"/>
              </a:rPr>
              <a:t>list: list releases of charts</a:t>
            </a:r>
            <a:endParaRPr b="0" lang="en-US" sz="1100" spc="-1" strike="noStrike">
              <a:latin typeface="Arial"/>
            </a:endParaRPr>
          </a:p>
          <a:p>
            <a:pPr marL="457200" indent="-298440">
              <a:lnSpc>
                <a:spcPct val="100000"/>
              </a:lnSpc>
              <a:buClr>
                <a:srgbClr val="ffffff"/>
              </a:buClr>
              <a:buFont typeface="IBM Plex Sans"/>
              <a:buChar char="●"/>
              <a:tabLst>
                <a:tab algn="l" pos="0"/>
              </a:tabLst>
            </a:pPr>
            <a:r>
              <a:rPr b="0" lang="en" sz="1100" spc="-1" strike="noStrike">
                <a:solidFill>
                  <a:srgbClr val="ffffff"/>
                </a:solidFill>
                <a:latin typeface="IBM Plex Sans"/>
                <a:ea typeface="IBM Plex Sans"/>
              </a:rPr>
              <a:t>inspect: inspect a chart</a:t>
            </a:r>
            <a:endParaRPr b="0" lang="en-US" sz="1100" spc="-1" strike="noStrike">
              <a:latin typeface="Arial"/>
            </a:endParaRPr>
          </a:p>
          <a:p>
            <a:pPr marL="457200" indent="-298440">
              <a:lnSpc>
                <a:spcPct val="100000"/>
              </a:lnSpc>
              <a:buClr>
                <a:srgbClr val="ffffff"/>
              </a:buClr>
              <a:buFont typeface="IBM Plex Sans"/>
              <a:buChar char="●"/>
              <a:tabLst>
                <a:tab algn="l" pos="0"/>
              </a:tabLst>
            </a:pPr>
            <a:r>
              <a:rPr b="0" lang="en" sz="1100" spc="-1" strike="noStrike">
                <a:solidFill>
                  <a:srgbClr val="ffffff"/>
                </a:solidFill>
                <a:latin typeface="IBM Plex Sans"/>
                <a:ea typeface="IBM Plex Sans"/>
              </a:rPr>
              <a:t>search: search for charts</a:t>
            </a:r>
            <a:endParaRPr b="0" lang="en-US" sz="1100" spc="-1" strike="noStrike">
              <a:latin typeface="Arial"/>
            </a:endParaRPr>
          </a:p>
          <a:p>
            <a:pPr marL="457200" indent="-298440">
              <a:lnSpc>
                <a:spcPct val="100000"/>
              </a:lnSpc>
              <a:buClr>
                <a:srgbClr val="ffffff"/>
              </a:buClr>
              <a:buFont typeface="IBM Plex Sans"/>
              <a:buChar char="●"/>
              <a:tabLst>
                <a:tab algn="l" pos="0"/>
              </a:tabLst>
            </a:pPr>
            <a:r>
              <a:rPr b="0" lang="en" sz="1100" spc="-1" strike="noStrike">
                <a:solidFill>
                  <a:srgbClr val="ffffff"/>
                </a:solidFill>
                <a:latin typeface="IBM Plex Sans"/>
                <a:ea typeface="IBM Plex Sans"/>
              </a:rPr>
              <a:t>status: displays the status of the named release </a:t>
            </a:r>
            <a:endParaRPr b="0" lang="en-US" sz="1100" spc="-1" strike="noStrike">
              <a:latin typeface="Arial"/>
            </a:endParaRPr>
          </a:p>
          <a:p>
            <a:pPr marL="457200" indent="-298440">
              <a:lnSpc>
                <a:spcPct val="100000"/>
              </a:lnSpc>
              <a:buClr>
                <a:srgbClr val="ffffff"/>
              </a:buClr>
              <a:buFont typeface="IBM Plex Sans"/>
              <a:buChar char="●"/>
              <a:tabLst>
                <a:tab algn="l" pos="0"/>
              </a:tabLst>
            </a:pPr>
            <a:r>
              <a:rPr b="0" lang="en" sz="1100" spc="-1" strike="noStrike">
                <a:solidFill>
                  <a:srgbClr val="ffffff"/>
                </a:solidFill>
                <a:latin typeface="IBM Plex Sans"/>
                <a:ea typeface="IBM Plex Sans"/>
              </a:rPr>
              <a:t>repo list – list local repositories</a:t>
            </a:r>
            <a:endParaRPr b="0" lang="en-US" sz="1100" spc="-1" strike="noStrike">
              <a:latin typeface="Arial"/>
            </a:endParaRPr>
          </a:p>
          <a:p>
            <a:pPr marL="457200" indent="-298440">
              <a:lnSpc>
                <a:spcPct val="100000"/>
              </a:lnSpc>
              <a:buClr>
                <a:srgbClr val="ffffff"/>
              </a:buClr>
              <a:buFont typeface="IBM Plex Sans"/>
              <a:buChar char="●"/>
              <a:tabLst>
                <a:tab algn="l" pos="0"/>
              </a:tabLst>
            </a:pPr>
            <a:r>
              <a:rPr b="0" lang="en" sz="1100" spc="-1" strike="noStrike">
                <a:solidFill>
                  <a:srgbClr val="ffffff"/>
                </a:solidFill>
                <a:latin typeface="IBM Plex Sans"/>
                <a:ea typeface="IBM Plex Sans"/>
              </a:rPr>
              <a:t>version: helm version information 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00"/>
              </a:spcBef>
              <a:buNone/>
              <a:tabLst>
                <a:tab algn="l" pos="0"/>
              </a:tabLst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00"/>
              </a:spcBef>
              <a:buNone/>
              <a:tabLst>
                <a:tab algn="l" pos="0"/>
              </a:tabLst>
            </a:pPr>
            <a:r>
              <a:rPr b="0" lang="en" sz="1100" spc="-1" strike="noStrike">
                <a:solidFill>
                  <a:srgbClr val="ffffff"/>
                </a:solidFill>
                <a:latin typeface="IBM Plex Sans"/>
                <a:ea typeface="IBM Plex Sans"/>
              </a:rPr>
              <a:t>Run </a:t>
            </a:r>
            <a:r>
              <a:rPr b="1" i="1" lang="en" sz="1100" spc="-1" strike="noStrike">
                <a:solidFill>
                  <a:srgbClr val="ffffff"/>
                </a:solidFill>
                <a:latin typeface="IBM Plex Sans"/>
                <a:ea typeface="IBM Plex Sans"/>
              </a:rPr>
              <a:t>helm --help </a:t>
            </a:r>
            <a:r>
              <a:rPr b="0" lang="en" sz="1100" spc="-1" strike="noStrike">
                <a:solidFill>
                  <a:srgbClr val="ffffff"/>
                </a:solidFill>
                <a:latin typeface="IBM Plex Sans"/>
                <a:ea typeface="IBM Plex Sans"/>
              </a:rPr>
              <a:t>to find out all the commands</a:t>
            </a:r>
            <a:endParaRPr b="0" lang="en-US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282240" y="1545120"/>
            <a:ext cx="8728920" cy="205272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ctr">
            <a:norm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rgbClr val="ffffff"/>
                </a:solidFill>
                <a:latin typeface="Arial"/>
                <a:ea typeface="Arial"/>
              </a:rPr>
              <a:t>Summary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311760" y="40824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pc="-1" strike="noStrike">
                <a:solidFill>
                  <a:srgbClr val="ffffff"/>
                </a:solidFill>
                <a:latin typeface="IBM Plex Sans"/>
                <a:ea typeface="IBM Plex Sans"/>
              </a:rPr>
              <a:t>Deployment - Kubernetes vs Helm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311760" y="1127520"/>
            <a:ext cx="851976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1100" spc="-1" strike="noStrike">
                <a:solidFill>
                  <a:srgbClr val="ffffff"/>
                </a:solidFill>
                <a:latin typeface="IBM Plex Sans"/>
                <a:ea typeface="IBM Plex Sans"/>
              </a:rPr>
              <a:t>kubectl:</a:t>
            </a:r>
            <a:endParaRPr b="0" lang="en-US" sz="1100" spc="-1" strike="noStrike">
              <a:latin typeface="Arial"/>
            </a:endParaRPr>
          </a:p>
          <a:p>
            <a:pPr marL="216000" indent="-184320">
              <a:lnSpc>
                <a:spcPct val="100000"/>
              </a:lnSpc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en" sz="1100" spc="-1" strike="noStrike">
                <a:solidFill>
                  <a:srgbClr val="ffffff"/>
                </a:solidFill>
                <a:latin typeface="IBM Plex Sans"/>
                <a:ea typeface="IBM Plex Sans"/>
              </a:rPr>
              <a:t>You need to know the manifest YAML file(s) you are deploying</a:t>
            </a:r>
            <a:endParaRPr b="0" lang="en-US" sz="1100" spc="-1" strike="noStrike">
              <a:latin typeface="Arial"/>
            </a:endParaRPr>
          </a:p>
          <a:p>
            <a:pPr lvl="4" marL="558720" indent="-184320">
              <a:lnSpc>
                <a:spcPct val="100000"/>
              </a:lnSpc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i="1" lang="en" sz="1100" spc="-1" strike="noStrike">
                <a:solidFill>
                  <a:srgbClr val="ffffff"/>
                </a:solidFill>
                <a:latin typeface="IBM Plex Sans"/>
                <a:ea typeface="IBM Plex Sans"/>
              </a:rPr>
              <a:t>$ kubectl create –f *.yaml</a:t>
            </a:r>
            <a:endParaRPr b="0" lang="en-US" sz="1100" spc="-1" strike="noStrike">
              <a:latin typeface="Arial"/>
            </a:endParaRPr>
          </a:p>
          <a:p>
            <a:pPr lvl="3" marL="216000" indent="-184320">
              <a:lnSpc>
                <a:spcPct val="100000"/>
              </a:lnSpc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en" sz="1100" spc="-1" strike="noStrike">
                <a:solidFill>
                  <a:srgbClr val="ffffff"/>
                </a:solidFill>
                <a:latin typeface="IBM Plex Sans"/>
                <a:ea typeface="IBM Plex Sans"/>
              </a:rPr>
              <a:t>Can not deploy same workload without modifying YAML files.  </a:t>
            </a:r>
            <a:endParaRPr b="0" lang="en-US" sz="1100" spc="-1" strike="noStrike">
              <a:latin typeface="Arial"/>
            </a:endParaRPr>
          </a:p>
          <a:p>
            <a:pPr lvl="3" marL="216000" indent="-184320">
              <a:lnSpc>
                <a:spcPct val="100000"/>
              </a:lnSpc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en" sz="1100" spc="-1" strike="noStrike">
                <a:solidFill>
                  <a:srgbClr val="ffffff"/>
                </a:solidFill>
                <a:latin typeface="IBM Plex Sans"/>
                <a:ea typeface="IBM Plex Sans"/>
              </a:rPr>
              <a:t>Requires valid manifest upfront because it lacks templating mechanism like helm. With helm, a valid manifest can be produced at runtime combining YAML templates and values.yaml file.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1100" spc="-1" strike="noStrike">
                <a:solidFill>
                  <a:srgbClr val="ffffff"/>
                </a:solidFill>
                <a:latin typeface="IBM Plex Sans"/>
                <a:ea typeface="IBM Plex Sans"/>
              </a:rPr>
              <a:t>helm:</a:t>
            </a:r>
            <a:endParaRPr b="0" lang="en-US" sz="1100" spc="-1" strike="noStrike">
              <a:latin typeface="Arial"/>
            </a:endParaRPr>
          </a:p>
          <a:p>
            <a:pPr marL="216000" indent="-184320">
              <a:lnSpc>
                <a:spcPct val="100000"/>
              </a:lnSpc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en" sz="1100" spc="-1" strike="noStrike">
                <a:solidFill>
                  <a:srgbClr val="ffffff"/>
                </a:solidFill>
                <a:latin typeface="IBM Plex Sans"/>
                <a:ea typeface="IBM Plex Sans"/>
              </a:rPr>
              <a:t>No need to know the which YAML files to use. Install with chart name, helm install </a:t>
            </a:r>
            <a:r>
              <a:rPr b="0" i="1" lang="en" sz="1100" spc="-1" strike="noStrike">
                <a:solidFill>
                  <a:srgbClr val="ffffff"/>
                </a:solidFill>
                <a:latin typeface="IBM Plex Sans"/>
                <a:ea typeface="IBM Plex Sans"/>
              </a:rPr>
              <a:t>ingress-nginx/ingress-nginx --name nginx</a:t>
            </a:r>
            <a:endParaRPr b="0" lang="en-US" sz="1100" spc="-1" strike="noStrike">
              <a:latin typeface="Arial"/>
            </a:endParaRPr>
          </a:p>
          <a:p>
            <a:pPr lvl="2" marL="216000" indent="-184320">
              <a:lnSpc>
                <a:spcPct val="100000"/>
              </a:lnSpc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en" sz="1100" spc="-1" strike="noStrike">
                <a:solidFill>
                  <a:srgbClr val="ffffff"/>
                </a:solidFill>
                <a:latin typeface="IBM Plex Sans"/>
                <a:ea typeface="IBM Plex Sans"/>
              </a:rPr>
              <a:t>Same chart can be deployed multiple times by simply providing different release names at runtime. </a:t>
            </a:r>
            <a:endParaRPr b="0" lang="en-US" sz="1100" spc="-1" strike="noStrike">
              <a:latin typeface="Arial"/>
            </a:endParaRPr>
          </a:p>
          <a:p>
            <a:pPr lvl="2" marL="216000" indent="-184320">
              <a:lnSpc>
                <a:spcPct val="100000"/>
              </a:lnSpc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en" sz="1100" spc="-1" strike="noStrike">
                <a:solidFill>
                  <a:srgbClr val="ffffff"/>
                </a:solidFill>
                <a:latin typeface="IBM Plex Sans"/>
                <a:ea typeface="IBM Plex Sans"/>
              </a:rPr>
              <a:t>Templating provides robustness of generating manifest files at runtime. </a:t>
            </a:r>
            <a:endParaRPr b="0" lang="en-US" sz="1100" spc="-1" strike="noStrike">
              <a:latin typeface="Arial"/>
            </a:endParaRPr>
          </a:p>
          <a:p>
            <a:pPr marL="216000" indent="-15228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100" spc="-1" strike="noStrike">
              <a:latin typeface="Arial"/>
            </a:endParaRPr>
          </a:p>
          <a:p>
            <a:pPr marL="216000" indent="-15228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400" spc="-1" strike="noStrike">
              <a:latin typeface="Arial"/>
            </a:endParaRPr>
          </a:p>
          <a:p>
            <a:pPr marL="216000" indent="-15228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100" spc="-1" strike="noStrike">
              <a:latin typeface="Arial"/>
            </a:endParaRPr>
          </a:p>
          <a:p>
            <a:pPr marL="216000" indent="-15228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311760" y="10800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 fontScale="91000"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rgbClr val="ffffff"/>
                </a:solidFill>
                <a:latin typeface="Arial"/>
                <a:ea typeface="Arial"/>
              </a:rPr>
              <a:t>Agenda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311760" y="808200"/>
            <a:ext cx="8519760" cy="341856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marL="254160" indent="-260280">
              <a:lnSpc>
                <a:spcPct val="80000"/>
              </a:lnSpc>
              <a:buClr>
                <a:srgbClr val="ffffff"/>
              </a:buClr>
              <a:buFont typeface="Arial"/>
              <a:buChar char="•"/>
            </a:pPr>
            <a:r>
              <a:rPr b="0" lang="en" sz="1100" spc="-1" strike="noStrike">
                <a:solidFill>
                  <a:srgbClr val="ffffff"/>
                </a:solidFill>
                <a:latin typeface="IBM Plex Sans"/>
                <a:ea typeface="IBM Plex Sans"/>
              </a:rPr>
              <a:t>Deploying app on a running Kubernetes cluster</a:t>
            </a:r>
            <a:endParaRPr b="0" lang="en-US" sz="1100" spc="-1" strike="noStrike">
              <a:latin typeface="Arial"/>
            </a:endParaRPr>
          </a:p>
          <a:p>
            <a:pPr lvl="2" marL="393840" indent="-171360">
              <a:lnSpc>
                <a:spcPct val="80000"/>
              </a:lnSpc>
              <a:spcBef>
                <a:spcPts val="1100"/>
              </a:spcBef>
              <a:buClr>
                <a:srgbClr val="ffffff"/>
              </a:buClr>
              <a:buFont typeface="Arial"/>
              <a:buChar char="•"/>
            </a:pPr>
            <a:r>
              <a:rPr b="0" i="1" lang="en" sz="1100" spc="-1" strike="noStrike">
                <a:solidFill>
                  <a:srgbClr val="ffffff"/>
                </a:solidFill>
                <a:latin typeface="IBM Plex Sans"/>
                <a:ea typeface="IBM Plex Sans"/>
              </a:rPr>
              <a:t>kubectl</a:t>
            </a:r>
            <a:r>
              <a:rPr b="0" lang="en" sz="1100" spc="-1" strike="noStrike">
                <a:solidFill>
                  <a:srgbClr val="ffffff"/>
                </a:solidFill>
                <a:latin typeface="IBM Plex Sans"/>
                <a:ea typeface="IBM Plex Sans"/>
              </a:rPr>
              <a:t> way</a:t>
            </a:r>
            <a:endParaRPr b="0" lang="en-US" sz="1100" spc="-1" strike="noStrike">
              <a:latin typeface="Arial"/>
            </a:endParaRPr>
          </a:p>
          <a:p>
            <a:pPr lvl="2" marL="393840" indent="-171360">
              <a:lnSpc>
                <a:spcPct val="80000"/>
              </a:lnSpc>
              <a:spcBef>
                <a:spcPts val="1100"/>
              </a:spcBef>
              <a:buClr>
                <a:srgbClr val="ffffff"/>
              </a:buClr>
              <a:buFont typeface="Arial"/>
              <a:buChar char="•"/>
            </a:pPr>
            <a:r>
              <a:rPr b="0" lang="en" sz="1100" spc="-1" strike="noStrike">
                <a:solidFill>
                  <a:srgbClr val="ffffff"/>
                </a:solidFill>
                <a:latin typeface="IBM Plex Sans"/>
                <a:ea typeface="IBM Plex Sans"/>
              </a:rPr>
              <a:t>Helm way </a:t>
            </a:r>
            <a:endParaRPr b="0" lang="en-US" sz="1100" spc="-1" strike="noStrike">
              <a:latin typeface="Arial"/>
            </a:endParaRPr>
          </a:p>
          <a:p>
            <a:pPr marL="254160" indent="-260280">
              <a:lnSpc>
                <a:spcPct val="80000"/>
              </a:lnSpc>
              <a:spcBef>
                <a:spcPts val="1100"/>
              </a:spcBef>
              <a:buClr>
                <a:srgbClr val="ffffff"/>
              </a:buClr>
              <a:buFont typeface="Arial"/>
              <a:buChar char="•"/>
            </a:pPr>
            <a:r>
              <a:rPr b="0" lang="en" sz="1100" spc="-1" strike="noStrike">
                <a:solidFill>
                  <a:srgbClr val="ffffff"/>
                </a:solidFill>
                <a:latin typeface="IBM Plex Sans"/>
                <a:ea typeface="IBM Plex Sans"/>
              </a:rPr>
              <a:t>Helm in action </a:t>
            </a:r>
            <a:endParaRPr b="0" lang="en-US" sz="1100" spc="-1" strike="noStrike">
              <a:latin typeface="Arial"/>
            </a:endParaRPr>
          </a:p>
          <a:p>
            <a:pPr marL="254160" indent="-260280">
              <a:lnSpc>
                <a:spcPct val="80000"/>
              </a:lnSpc>
              <a:spcBef>
                <a:spcPts val="1100"/>
              </a:spcBef>
              <a:buClr>
                <a:srgbClr val="ffffff"/>
              </a:buClr>
              <a:buFont typeface="Arial"/>
              <a:buChar char="•"/>
            </a:pPr>
            <a:r>
              <a:rPr b="0" lang="en" sz="1100" spc="-1" strike="noStrike">
                <a:solidFill>
                  <a:srgbClr val="ffffff"/>
                </a:solidFill>
                <a:latin typeface="IBM Plex Sans"/>
                <a:ea typeface="IBM Plex Sans"/>
              </a:rPr>
              <a:t>Learn more about Helm</a:t>
            </a:r>
            <a:endParaRPr b="0" lang="en-US" sz="1100" spc="-1" strike="noStrike">
              <a:latin typeface="Arial"/>
            </a:endParaRPr>
          </a:p>
          <a:p>
            <a:pPr lvl="2" marL="393840" indent="-171360">
              <a:lnSpc>
                <a:spcPct val="80000"/>
              </a:lnSpc>
              <a:spcBef>
                <a:spcPts val="1100"/>
              </a:spcBef>
              <a:buClr>
                <a:srgbClr val="ffffff"/>
              </a:buClr>
              <a:buFont typeface="Arial"/>
              <a:buChar char="•"/>
            </a:pPr>
            <a:r>
              <a:rPr b="0" lang="en" sz="1100" spc="-1" strike="noStrike">
                <a:solidFill>
                  <a:srgbClr val="ffffff"/>
                </a:solidFill>
                <a:latin typeface="IBM Plex Sans"/>
                <a:ea typeface="IBM Plex Sans"/>
              </a:rPr>
              <a:t>How it works? </a:t>
            </a:r>
            <a:endParaRPr b="0" lang="en-US" sz="1100" spc="-1" strike="noStrike">
              <a:latin typeface="Arial"/>
            </a:endParaRPr>
          </a:p>
          <a:p>
            <a:pPr lvl="2" marL="393840" indent="-171360">
              <a:lnSpc>
                <a:spcPct val="80000"/>
              </a:lnSpc>
              <a:spcBef>
                <a:spcPts val="1100"/>
              </a:spcBef>
              <a:buClr>
                <a:srgbClr val="ffffff"/>
              </a:buClr>
              <a:buFont typeface="Arial"/>
              <a:buChar char="•"/>
            </a:pPr>
            <a:r>
              <a:rPr b="0" lang="en" sz="1100" spc="-1" strike="noStrike">
                <a:solidFill>
                  <a:srgbClr val="ffffff"/>
                </a:solidFill>
                <a:latin typeface="IBM Plex Sans"/>
                <a:ea typeface="IBM Plex Sans"/>
              </a:rPr>
              <a:t>Charts</a:t>
            </a:r>
            <a:endParaRPr b="0" lang="en-US" sz="1100" spc="-1" strike="noStrike">
              <a:latin typeface="Arial"/>
            </a:endParaRPr>
          </a:p>
          <a:p>
            <a:pPr lvl="2" marL="393840" indent="-171360">
              <a:lnSpc>
                <a:spcPct val="80000"/>
              </a:lnSpc>
              <a:spcBef>
                <a:spcPts val="1100"/>
              </a:spcBef>
              <a:buClr>
                <a:srgbClr val="ffffff"/>
              </a:buClr>
              <a:buFont typeface="Arial"/>
              <a:buChar char="•"/>
            </a:pPr>
            <a:r>
              <a:rPr b="0" lang="en" sz="1100" spc="-1" strike="noStrike">
                <a:solidFill>
                  <a:srgbClr val="ffffff"/>
                </a:solidFill>
                <a:latin typeface="IBM Plex Sans"/>
                <a:ea typeface="IBM Plex Sans"/>
              </a:rPr>
              <a:t>Repository</a:t>
            </a:r>
            <a:endParaRPr b="0" lang="en-US" sz="1100" spc="-1" strike="noStrike">
              <a:latin typeface="Arial"/>
            </a:endParaRPr>
          </a:p>
          <a:p>
            <a:pPr lvl="2" marL="393840" indent="-171360">
              <a:lnSpc>
                <a:spcPct val="80000"/>
              </a:lnSpc>
              <a:spcBef>
                <a:spcPts val="1100"/>
              </a:spcBef>
              <a:buClr>
                <a:srgbClr val="ffffff"/>
              </a:buClr>
              <a:buFont typeface="Arial"/>
              <a:buChar char="•"/>
            </a:pPr>
            <a:r>
              <a:rPr b="0" lang="en" sz="1100" spc="-1" strike="noStrike">
                <a:solidFill>
                  <a:srgbClr val="ffffff"/>
                </a:solidFill>
                <a:latin typeface="IBM Plex Sans"/>
                <a:ea typeface="IBM Plex Sans"/>
              </a:rPr>
              <a:t>Release</a:t>
            </a:r>
            <a:endParaRPr b="0" lang="en-US" sz="1100" spc="-1" strike="noStrike">
              <a:latin typeface="Arial"/>
            </a:endParaRPr>
          </a:p>
          <a:p>
            <a:pPr lvl="2" marL="393840" indent="-171360">
              <a:lnSpc>
                <a:spcPct val="80000"/>
              </a:lnSpc>
              <a:spcBef>
                <a:spcPts val="1100"/>
              </a:spcBef>
              <a:buClr>
                <a:srgbClr val="ffffff"/>
              </a:buClr>
              <a:buFont typeface="Arial"/>
              <a:buChar char="•"/>
            </a:pPr>
            <a:r>
              <a:rPr b="0" lang="en" sz="1100" spc="-1" strike="noStrike">
                <a:solidFill>
                  <a:srgbClr val="ffffff"/>
                </a:solidFill>
                <a:latin typeface="IBM Plex Sans"/>
                <a:ea typeface="IBM Plex Sans"/>
              </a:rPr>
              <a:t>Installation</a:t>
            </a:r>
            <a:endParaRPr b="0" lang="en-US" sz="1100" spc="-1" strike="noStrike">
              <a:latin typeface="Arial"/>
            </a:endParaRPr>
          </a:p>
          <a:p>
            <a:pPr marL="254160" indent="-260280">
              <a:lnSpc>
                <a:spcPct val="80000"/>
              </a:lnSpc>
              <a:spcBef>
                <a:spcPts val="1100"/>
              </a:spcBef>
              <a:buClr>
                <a:srgbClr val="ffffff"/>
              </a:buClr>
              <a:buFont typeface="Arial"/>
              <a:buChar char="•"/>
            </a:pPr>
            <a:r>
              <a:rPr b="0" lang="en" sz="1100" spc="-1" strike="noStrike">
                <a:solidFill>
                  <a:srgbClr val="ffffff"/>
                </a:solidFill>
                <a:latin typeface="IBM Plex Sans"/>
                <a:ea typeface="IBM Plex Sans"/>
              </a:rPr>
              <a:t>Summary</a:t>
            </a:r>
            <a:endParaRPr b="0" lang="en-US" sz="1100" spc="-1" strike="noStrike">
              <a:latin typeface="Arial"/>
            </a:endParaRPr>
          </a:p>
          <a:p>
            <a:pPr lvl="2" marL="393840" indent="-171360">
              <a:lnSpc>
                <a:spcPct val="80000"/>
              </a:lnSpc>
              <a:spcBef>
                <a:spcPts val="1100"/>
              </a:spcBef>
              <a:buClr>
                <a:srgbClr val="ffffff"/>
              </a:buClr>
              <a:buFont typeface="Arial"/>
              <a:buChar char="•"/>
            </a:pPr>
            <a:r>
              <a:rPr b="0" lang="en" sz="1100" spc="-1" strike="noStrike">
                <a:solidFill>
                  <a:srgbClr val="ffffff"/>
                </a:solidFill>
                <a:latin typeface="IBM Plex Sans"/>
                <a:ea typeface="IBM Plex Sans"/>
              </a:rPr>
              <a:t>Kubernetes vs Helm</a:t>
            </a:r>
            <a:endParaRPr b="0" lang="en-US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pc="-1" strike="noStrike">
                <a:solidFill>
                  <a:srgbClr val="ffffff"/>
                </a:solidFill>
                <a:latin typeface="IBM Plex Sans"/>
                <a:ea typeface="IBM Plex Sans"/>
              </a:rPr>
              <a:t>Upgrade/Rollback - Kubernetes vs Helm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1100" spc="-1" strike="noStrike">
                <a:solidFill>
                  <a:srgbClr val="ffffff"/>
                </a:solidFill>
                <a:latin typeface="IBM Plex Sans"/>
                <a:ea typeface="IBM Plex Sans"/>
              </a:rPr>
              <a:t>kubectl:</a:t>
            </a:r>
            <a:endParaRPr b="0" lang="en-US" sz="1100" spc="-1" strike="noStrike">
              <a:latin typeface="Arial"/>
            </a:endParaRPr>
          </a:p>
          <a:p>
            <a:pPr marL="216000" indent="-184320">
              <a:lnSpc>
                <a:spcPct val="100000"/>
              </a:lnSpc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en" sz="1100" spc="-1" strike="noStrike">
                <a:solidFill>
                  <a:srgbClr val="ffffff"/>
                </a:solidFill>
                <a:latin typeface="IBM Plex Sans"/>
                <a:ea typeface="IBM Plex Sans"/>
              </a:rPr>
              <a:t>Multiple ways but each can add complexities</a:t>
            </a:r>
            <a:endParaRPr b="0" lang="en-US" sz="1100" spc="-1" strike="noStrike">
              <a:latin typeface="Arial"/>
            </a:endParaRPr>
          </a:p>
          <a:p>
            <a:pPr lvl="1" marL="558720" indent="-184320">
              <a:lnSpc>
                <a:spcPct val="100000"/>
              </a:lnSpc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en" sz="1100" spc="-1" strike="noStrike">
                <a:solidFill>
                  <a:srgbClr val="ffffff"/>
                </a:solidFill>
                <a:latin typeface="IBM Plex Sans"/>
                <a:ea typeface="IBM Plex Sans"/>
              </a:rPr>
              <a:t>Modify the values in the YAML files OR </a:t>
            </a:r>
            <a:endParaRPr b="0" lang="en-US" sz="1100" spc="-1" strike="noStrike">
              <a:latin typeface="Arial"/>
            </a:endParaRPr>
          </a:p>
          <a:p>
            <a:pPr lvl="5" marL="558720" indent="-184320">
              <a:lnSpc>
                <a:spcPct val="100000"/>
              </a:lnSpc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en" sz="1100" spc="-1" strike="noStrike">
                <a:solidFill>
                  <a:srgbClr val="ffffff"/>
                </a:solidFill>
                <a:latin typeface="IBM Plex Sans"/>
                <a:ea typeface="IBM Plex Sans"/>
              </a:rPr>
              <a:t>Create ConfigMap OR</a:t>
            </a:r>
            <a:endParaRPr b="0" lang="en-US" sz="1100" spc="-1" strike="noStrike">
              <a:latin typeface="Arial"/>
            </a:endParaRPr>
          </a:p>
          <a:p>
            <a:pPr lvl="5" marL="558720" indent="-184320">
              <a:lnSpc>
                <a:spcPct val="100000"/>
              </a:lnSpc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en" sz="1100" spc="-1" strike="noStrike">
                <a:solidFill>
                  <a:srgbClr val="ffffff"/>
                </a:solidFill>
                <a:latin typeface="IBM Plex Sans"/>
                <a:ea typeface="IBM Plex Sans"/>
              </a:rPr>
              <a:t>Set environmental variables </a:t>
            </a:r>
            <a:endParaRPr b="0" lang="en-US" sz="1100" spc="-1" strike="noStrike">
              <a:latin typeface="Arial"/>
            </a:endParaRPr>
          </a:p>
          <a:p>
            <a:pPr lvl="4" marL="216000" indent="-184320">
              <a:lnSpc>
                <a:spcPct val="100000"/>
              </a:lnSpc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en" sz="1100" spc="-1" strike="noStrike">
                <a:solidFill>
                  <a:srgbClr val="ffffff"/>
                </a:solidFill>
                <a:latin typeface="IBM Plex Sans"/>
                <a:ea typeface="IBM Plex Sans"/>
              </a:rPr>
              <a:t>Other users can not get your environment.  </a:t>
            </a:r>
            <a:endParaRPr b="0" lang="en-US" sz="1100" spc="-1" strike="noStrike">
              <a:latin typeface="Arial"/>
            </a:endParaRPr>
          </a:p>
          <a:p>
            <a:pPr lvl="4" marL="216000" indent="-184320">
              <a:lnSpc>
                <a:spcPct val="100000"/>
              </a:lnSpc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en" sz="1100" spc="-1" strike="noStrike">
                <a:solidFill>
                  <a:srgbClr val="ffffff"/>
                </a:solidFill>
                <a:latin typeface="IBM Plex Sans"/>
                <a:ea typeface="IBM Plex Sans"/>
              </a:rPr>
              <a:t>User need to know the configuration for rollback.</a:t>
            </a:r>
            <a:endParaRPr b="0" lang="en-US" sz="1100" spc="-1" strike="noStrike">
              <a:latin typeface="Arial"/>
            </a:endParaRPr>
          </a:p>
          <a:p>
            <a:pPr marL="216000" indent="-15228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100" spc="-1" strike="noStrike">
              <a:latin typeface="Arial"/>
            </a:endParaRPr>
          </a:p>
          <a:p>
            <a:pPr marL="63360" indent="-15228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100" spc="-1" strike="noStrike">
              <a:latin typeface="Arial"/>
            </a:endParaRPr>
          </a:p>
          <a:p>
            <a:pPr marL="63360" indent="-15228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1100" spc="-1" strike="noStrike">
                <a:solidFill>
                  <a:srgbClr val="ffffff"/>
                </a:solidFill>
                <a:latin typeface="IBM Plex Sans"/>
                <a:ea typeface="IBM Plex Sans"/>
              </a:rPr>
              <a:t>helm:</a:t>
            </a:r>
            <a:endParaRPr b="0" lang="en-US" sz="1100" spc="-1" strike="noStrike">
              <a:latin typeface="Arial"/>
            </a:endParaRPr>
          </a:p>
          <a:p>
            <a:pPr marL="216000" indent="-184320">
              <a:lnSpc>
                <a:spcPct val="100000"/>
              </a:lnSpc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en" sz="1100" spc="-1" strike="noStrike">
                <a:solidFill>
                  <a:srgbClr val="ffffff"/>
                </a:solidFill>
                <a:latin typeface="IBM Plex Sans"/>
                <a:ea typeface="IBM Plex Sans"/>
              </a:rPr>
              <a:t>No need to touch Kubernetes manifest files. Change the values in values.yaml or provide on command line.</a:t>
            </a:r>
            <a:endParaRPr b="0" lang="en-US" sz="1100" spc="-1" strike="noStrike">
              <a:latin typeface="Arial"/>
            </a:endParaRPr>
          </a:p>
          <a:p>
            <a:pPr lvl="1" marL="558720" indent="-184320">
              <a:lnSpc>
                <a:spcPct val="100000"/>
              </a:lnSpc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en" sz="1100" spc="-1" strike="noStrike">
                <a:solidFill>
                  <a:srgbClr val="ffffff"/>
                </a:solidFill>
                <a:latin typeface="IBM Plex Sans"/>
                <a:ea typeface="IBM Plex Sans"/>
              </a:rPr>
              <a:t>For example, $ </a:t>
            </a:r>
            <a:r>
              <a:rPr b="0" i="1" lang="en" sz="1100" spc="-1" strike="noStrike">
                <a:solidFill>
                  <a:srgbClr val="ffffff"/>
                </a:solidFill>
                <a:latin typeface="IBM Plex Sans"/>
                <a:ea typeface="IBM Plex Sans"/>
              </a:rPr>
              <a:t>helm install ingress-nginx/ingress-nginx --name nginx --set serviceType=NodePort</a:t>
            </a:r>
            <a:endParaRPr b="0" lang="en-US" sz="1100" spc="-1" strike="noStrike">
              <a:latin typeface="Arial"/>
            </a:endParaRPr>
          </a:p>
          <a:p>
            <a:pPr marL="216000" indent="-184320">
              <a:lnSpc>
                <a:spcPct val="100000"/>
              </a:lnSpc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en" sz="1100" spc="-1" strike="noStrike">
                <a:solidFill>
                  <a:srgbClr val="ffffff"/>
                </a:solidFill>
                <a:latin typeface="IBM Plex Sans"/>
                <a:ea typeface="IBM Plex Sans"/>
              </a:rPr>
              <a:t>Configuration files are saved by Helm release which makes rollback easy.</a:t>
            </a:r>
            <a:endParaRPr b="0" lang="en-US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pc="-1" strike="noStrike">
                <a:solidFill>
                  <a:srgbClr val="ffffff"/>
                </a:solidFill>
                <a:latin typeface="IBM Plex Sans"/>
                <a:ea typeface="IBM Plex Sans"/>
              </a:rPr>
              <a:t>Share Configuration Files - Kubernetes vs Helm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1100" spc="-1" strike="noStrike">
                <a:solidFill>
                  <a:srgbClr val="ffffff"/>
                </a:solidFill>
                <a:latin typeface="IBM Plex Sans"/>
                <a:ea typeface="IBM Plex Sans"/>
              </a:rPr>
              <a:t>Share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1100" spc="-1" strike="noStrike">
                <a:solidFill>
                  <a:srgbClr val="ffffff"/>
                </a:solidFill>
                <a:latin typeface="IBM Plex Sans"/>
                <a:ea typeface="IBM Plex Sans"/>
              </a:rPr>
              <a:t>kubectl:</a:t>
            </a:r>
            <a:endParaRPr b="0" lang="en-US" sz="1100" spc="-1" strike="noStrike">
              <a:latin typeface="Arial"/>
            </a:endParaRPr>
          </a:p>
          <a:p>
            <a:pPr marL="216000" indent="-171360">
              <a:lnSpc>
                <a:spcPct val="100000"/>
              </a:lnSpc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en" sz="1100" spc="-1" strike="noStrike">
                <a:solidFill>
                  <a:srgbClr val="ffffff"/>
                </a:solidFill>
                <a:latin typeface="IBM Plex Sans"/>
                <a:ea typeface="IBM Plex Sans"/>
              </a:rPr>
              <a:t>Not as easy as Helm chart unless for a basic deployments with a single YAML manifest file. </a:t>
            </a:r>
            <a:endParaRPr b="0" lang="en-US" sz="1100" spc="-1" strike="noStrike">
              <a:latin typeface="Arial"/>
            </a:endParaRPr>
          </a:p>
          <a:p>
            <a:pPr marL="216000" indent="-171360">
              <a:lnSpc>
                <a:spcPct val="100000"/>
              </a:lnSpc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en" sz="1100" spc="-1" strike="noStrike">
                <a:solidFill>
                  <a:srgbClr val="ffffff"/>
                </a:solidFill>
                <a:latin typeface="IBM Plex Sans"/>
                <a:ea typeface="IBM Plex Sans"/>
              </a:rPr>
              <a:t>User need to download multiple files/dependencies. 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1100" spc="-1" strike="noStrike">
                <a:solidFill>
                  <a:srgbClr val="ffffff"/>
                </a:solidFill>
                <a:latin typeface="IBM Plex Sans"/>
                <a:ea typeface="IBM Plex Sans"/>
              </a:rPr>
              <a:t>helm:</a:t>
            </a:r>
            <a:endParaRPr b="0" lang="en-US" sz="1100" spc="-1" strike="noStrike">
              <a:latin typeface="Arial"/>
            </a:endParaRPr>
          </a:p>
          <a:p>
            <a:pPr marL="216000" indent="-171360">
              <a:lnSpc>
                <a:spcPct val="100000"/>
              </a:lnSpc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en" sz="1100" spc="-1" strike="noStrike">
                <a:solidFill>
                  <a:srgbClr val="ffffff"/>
                </a:solidFill>
                <a:latin typeface="IBM Plex Sans"/>
                <a:ea typeface="IBM Plex Sans"/>
              </a:rPr>
              <a:t>Easy to share by uploading charts to remote repository </a:t>
            </a:r>
            <a:endParaRPr b="0" lang="en-US" sz="1100" spc="-1" strike="noStrike">
              <a:latin typeface="Arial"/>
            </a:endParaRPr>
          </a:p>
          <a:p>
            <a:pPr lvl="2" marL="216000" indent="-171360">
              <a:lnSpc>
                <a:spcPct val="100000"/>
              </a:lnSpc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en" sz="1100" spc="-1" strike="noStrike">
                <a:solidFill>
                  <a:srgbClr val="ffffff"/>
                </a:solidFill>
                <a:latin typeface="IBM Plex Sans"/>
                <a:ea typeface="IBM Plex Sans"/>
              </a:rPr>
              <a:t>For example, several ready to use charts are available at:</a:t>
            </a:r>
            <a:endParaRPr b="0" lang="en-US" sz="1100" spc="-1" strike="noStrike">
              <a:latin typeface="Arial"/>
            </a:endParaRPr>
          </a:p>
          <a:p>
            <a:pPr lvl="3" marL="558720" indent="-171360">
              <a:lnSpc>
                <a:spcPct val="100000"/>
              </a:lnSpc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en" sz="1100" spc="-1" strike="noStrike">
                <a:solidFill>
                  <a:srgbClr val="ffffff"/>
                </a:solidFill>
                <a:latin typeface="IBM Plex Sans"/>
                <a:ea typeface="IBM Plex Sans"/>
              </a:rPr>
              <a:t>Helm official chart repo: https://github.com/helm/charts</a:t>
            </a:r>
            <a:endParaRPr b="0" lang="en-US" sz="1100" spc="-1" strike="noStrike">
              <a:latin typeface="Arial"/>
            </a:endParaRPr>
          </a:p>
          <a:p>
            <a:pPr marL="216000" indent="-15228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100" spc="-1" strike="noStrike">
              <a:latin typeface="Arial"/>
            </a:endParaRPr>
          </a:p>
          <a:p>
            <a:pPr marL="216000" indent="-152280">
              <a:lnSpc>
                <a:spcPct val="115000"/>
              </a:lnSpc>
              <a:spcAft>
                <a:spcPts val="1199"/>
              </a:spcAft>
              <a:buNone/>
              <a:tabLst>
                <a:tab algn="l" pos="0"/>
              </a:tabLst>
            </a:pPr>
            <a:endParaRPr b="0" lang="en-US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4946040" cy="9266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ctr">
            <a:norm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rgbClr val="ffffff"/>
                </a:solidFill>
                <a:latin typeface="Arial"/>
                <a:ea typeface="Arial"/>
              </a:rPr>
              <a:t>Thank You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126" name="Google Shape;56;p13" descr=""/>
          <p:cNvPicPr/>
          <p:nvPr/>
        </p:nvPicPr>
        <p:blipFill>
          <a:blip r:embed="rId1"/>
          <a:stretch/>
        </p:blipFill>
        <p:spPr>
          <a:xfrm>
            <a:off x="3506040" y="1677240"/>
            <a:ext cx="1751760" cy="1751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311760" y="41580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 fontScale="91000"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rgbClr val="ffffff"/>
                </a:solidFill>
                <a:latin typeface="Arial"/>
                <a:ea typeface="Arial"/>
              </a:rPr>
              <a:t>Deploying an app - kubectl way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339120" y="1648440"/>
            <a:ext cx="8465400" cy="206532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endParaRPr b="0" lang="en-US" sz="1100" spc="-1" strike="noStrike">
              <a:latin typeface="Arial"/>
            </a:endParaRPr>
          </a:p>
          <a:p>
            <a:pPr marL="457200" indent="-298440">
              <a:lnSpc>
                <a:spcPct val="115000"/>
              </a:lnSpc>
              <a:spcBef>
                <a:spcPts val="1199"/>
              </a:spcBef>
              <a:buClr>
                <a:srgbClr val="ffffff"/>
              </a:buClr>
              <a:buFont typeface="Arial"/>
              <a:buAutoNum type="arabicPeriod"/>
              <a:tabLst>
                <a:tab algn="l" pos="0"/>
              </a:tabLst>
            </a:pPr>
            <a:r>
              <a:rPr b="0" lang="en" sz="1100" spc="-1" strike="noStrike">
                <a:solidFill>
                  <a:srgbClr val="ffffff"/>
                </a:solidFill>
                <a:latin typeface="Arial"/>
                <a:ea typeface="Arial"/>
              </a:rPr>
              <a:t>Create a yaml manifest to deploy on kubernetes (Ex:- deployment.yaml)</a:t>
            </a:r>
            <a:endParaRPr b="0" lang="en-US" sz="1100" spc="-1" strike="noStrike">
              <a:latin typeface="Arial"/>
            </a:endParaRPr>
          </a:p>
          <a:p>
            <a:pPr marL="457200" indent="-298440">
              <a:lnSpc>
                <a:spcPct val="115000"/>
              </a:lnSpc>
              <a:buClr>
                <a:srgbClr val="ffffff"/>
              </a:buClr>
              <a:buFont typeface="Arial"/>
              <a:buAutoNum type="arabicPeriod"/>
              <a:tabLst>
                <a:tab algn="l" pos="0"/>
              </a:tabLst>
            </a:pPr>
            <a:r>
              <a:rPr b="0" lang="en" sz="1100" spc="-1" strike="noStrike">
                <a:solidFill>
                  <a:srgbClr val="ffffff"/>
                </a:solidFill>
                <a:latin typeface="Arial"/>
                <a:ea typeface="Arial"/>
              </a:rPr>
              <a:t>Use kubectl command to deploy our yaml manifests. (Ex:- kubectl apply -f deployment.yaml)</a:t>
            </a:r>
            <a:endParaRPr b="0" lang="en-US" sz="1100" spc="-1" strike="noStrike">
              <a:latin typeface="Arial"/>
            </a:endParaRPr>
          </a:p>
          <a:p>
            <a:pPr marL="457200" indent="-298440">
              <a:lnSpc>
                <a:spcPct val="115000"/>
              </a:lnSpc>
              <a:buClr>
                <a:srgbClr val="ffffff"/>
              </a:buClr>
              <a:buFont typeface="Arial"/>
              <a:buAutoNum type="arabicPeriod"/>
              <a:tabLst>
                <a:tab algn="l" pos="0"/>
              </a:tabLst>
            </a:pPr>
            <a:r>
              <a:rPr b="0" lang="en" sz="1100" spc="-1" strike="noStrike">
                <a:solidFill>
                  <a:srgbClr val="ffffff"/>
                </a:solidFill>
                <a:latin typeface="Arial"/>
                <a:ea typeface="Arial"/>
              </a:rPr>
              <a:t>Check the newly created resources (Ex:- kubectl get deployment -A)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r>
              <a:rPr b="1" lang="en" sz="1100" spc="-1" strike="noStrike" u="sng">
                <a:solidFill>
                  <a:srgbClr val="ffffff"/>
                </a:solidFill>
                <a:uFillTx/>
                <a:latin typeface="Arial"/>
                <a:ea typeface="Arial"/>
              </a:rPr>
              <a:t>kubectl</a:t>
            </a:r>
            <a:r>
              <a:rPr b="0" lang="en" sz="1100" spc="-1" strike="noStrike">
                <a:solidFill>
                  <a:srgbClr val="ffffff"/>
                </a:solidFill>
                <a:latin typeface="Arial"/>
                <a:ea typeface="Arial"/>
              </a:rPr>
              <a:t>:- a command-line tool that allows users to communicate with the Kubernetes API and the control plane.</a:t>
            </a:r>
            <a:endParaRPr b="0" lang="en-US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267840" y="7128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 fontScale="91000"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rgbClr val="ffffff"/>
                </a:solidFill>
                <a:latin typeface="Arial"/>
                <a:ea typeface="Arial"/>
              </a:rPr>
              <a:t>Deploying an app - kubectl way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311760" y="688680"/>
            <a:ext cx="8519760" cy="432216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1100" spc="-1" strike="noStrike">
                <a:solidFill>
                  <a:srgbClr val="ffffff"/>
                </a:solidFill>
                <a:latin typeface="IBM Plex Sans"/>
                <a:ea typeface="IBM Plex Sans"/>
              </a:rPr>
              <a:t>Pain points</a:t>
            </a:r>
            <a:endParaRPr b="0" lang="en-US" sz="1100" spc="-1" strike="noStrike">
              <a:latin typeface="Arial"/>
            </a:endParaRPr>
          </a:p>
          <a:p>
            <a:pPr lvl="1" marL="177840" indent="-146160">
              <a:lnSpc>
                <a:spcPct val="100000"/>
              </a:lnSpc>
              <a:spcBef>
                <a:spcPts val="1100"/>
              </a:spcBef>
              <a:buClr>
                <a:srgbClr val="ffffff"/>
              </a:buClr>
              <a:buFont typeface="Arial"/>
              <a:buChar char="–"/>
              <a:tabLst>
                <a:tab algn="l" pos="0"/>
              </a:tabLst>
            </a:pPr>
            <a:r>
              <a:rPr b="0" lang="en" sz="1100" spc="-1" strike="noStrike">
                <a:solidFill>
                  <a:srgbClr val="ffffff"/>
                </a:solidFill>
                <a:latin typeface="IBM Plex Sans"/>
                <a:ea typeface="IBM Plex Sans"/>
              </a:rPr>
              <a:t>CI/CD pipeline</a:t>
            </a:r>
            <a:endParaRPr b="0" lang="en-US" sz="1100" spc="-1" strike="noStrike">
              <a:latin typeface="Arial"/>
            </a:endParaRPr>
          </a:p>
          <a:p>
            <a:pPr lvl="2" marL="393840" indent="-158760">
              <a:lnSpc>
                <a:spcPct val="100000"/>
              </a:lnSpc>
              <a:spcBef>
                <a:spcPts val="1100"/>
              </a:spcBef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i="1" lang="en" sz="1100" spc="-1" strike="noStrike">
                <a:solidFill>
                  <a:srgbClr val="ffffff"/>
                </a:solidFill>
                <a:latin typeface="IBM Plex Sans"/>
                <a:ea typeface="IBM Plex Sans"/>
              </a:rPr>
              <a:t>kubectl</a:t>
            </a:r>
            <a:r>
              <a:rPr b="0" lang="en" sz="1100" spc="-1" strike="noStrike">
                <a:solidFill>
                  <a:srgbClr val="ffffff"/>
                </a:solidFill>
                <a:latin typeface="IBM Plex Sans"/>
                <a:ea typeface="IBM Plex Sans"/>
              </a:rPr>
              <a:t> deployments are not easy to configure, update and rollback </a:t>
            </a:r>
            <a:endParaRPr b="0" lang="en-US" sz="1100" spc="-1" strike="noStrike">
              <a:latin typeface="Arial"/>
            </a:endParaRPr>
          </a:p>
          <a:p>
            <a:pPr lvl="3" marL="622440" indent="-158760">
              <a:lnSpc>
                <a:spcPct val="100000"/>
              </a:lnSpc>
              <a:spcBef>
                <a:spcPts val="1100"/>
              </a:spcBef>
              <a:buClr>
                <a:srgbClr val="ffffff"/>
              </a:buClr>
              <a:buFont typeface="Arial"/>
              <a:buChar char="–"/>
              <a:tabLst>
                <a:tab algn="l" pos="0"/>
              </a:tabLst>
            </a:pPr>
            <a:r>
              <a:rPr b="0" lang="en" sz="1100" spc="-1" strike="noStrike">
                <a:solidFill>
                  <a:srgbClr val="ffffff"/>
                </a:solidFill>
                <a:latin typeface="IBM Plex Sans"/>
                <a:ea typeface="IBM Plex Sans"/>
              </a:rPr>
              <a:t> </a:t>
            </a:r>
            <a:r>
              <a:rPr b="0" lang="en" sz="1100" spc="-1" strike="noStrike">
                <a:solidFill>
                  <a:srgbClr val="ffffff"/>
                </a:solidFill>
                <a:latin typeface="IBM Plex Sans"/>
                <a:ea typeface="IBM Plex Sans"/>
              </a:rPr>
              <a:t>Deploying app to dev/test/production may require different configuration</a:t>
            </a:r>
            <a:endParaRPr b="0" lang="en-US" sz="1100" spc="-1" strike="noStrike">
              <a:latin typeface="Arial"/>
            </a:endParaRPr>
          </a:p>
          <a:p>
            <a:pPr lvl="4" marL="800280" indent="-171360">
              <a:lnSpc>
                <a:spcPct val="100000"/>
              </a:lnSpc>
              <a:spcBef>
                <a:spcPts val="1100"/>
              </a:spcBef>
              <a:buClr>
                <a:srgbClr val="ffffff"/>
              </a:buClr>
              <a:buFont typeface="Arial"/>
              <a:buChar char="»"/>
              <a:tabLst>
                <a:tab algn="l" pos="0"/>
              </a:tabLst>
            </a:pPr>
            <a:r>
              <a:rPr b="0" lang="en" sz="1100" spc="-1" strike="noStrike">
                <a:solidFill>
                  <a:srgbClr val="ffffff"/>
                </a:solidFill>
                <a:latin typeface="IBM Plex Sans"/>
                <a:ea typeface="IBM Plex Sans"/>
              </a:rPr>
              <a:t>Update deployment e.g. update with a new image</a:t>
            </a:r>
            <a:endParaRPr b="0" lang="en-US" sz="1100" spc="-1" strike="noStrike">
              <a:latin typeface="Arial"/>
            </a:endParaRPr>
          </a:p>
          <a:p>
            <a:pPr lvl="4" marL="800280" indent="-171360">
              <a:lnSpc>
                <a:spcPct val="100000"/>
              </a:lnSpc>
              <a:spcBef>
                <a:spcPts val="1100"/>
              </a:spcBef>
              <a:buClr>
                <a:srgbClr val="ffffff"/>
              </a:buClr>
              <a:buFont typeface="Arial"/>
              <a:buChar char="»"/>
              <a:tabLst>
                <a:tab algn="l" pos="0"/>
              </a:tabLst>
            </a:pPr>
            <a:r>
              <a:rPr b="0" lang="en" sz="1100" spc="-1" strike="noStrike">
                <a:solidFill>
                  <a:srgbClr val="ffffff"/>
                </a:solidFill>
                <a:latin typeface="IBM Plex Sans"/>
                <a:ea typeface="IBM Plex Sans"/>
              </a:rPr>
              <a:t>Change the configuration based on certain conditions </a:t>
            </a:r>
            <a:endParaRPr b="0" lang="en-US" sz="1100" spc="-1" strike="noStrike">
              <a:latin typeface="Arial"/>
            </a:endParaRPr>
          </a:p>
          <a:p>
            <a:pPr lvl="4" marL="800280" indent="-171360">
              <a:lnSpc>
                <a:spcPct val="100000"/>
              </a:lnSpc>
              <a:spcBef>
                <a:spcPts val="1100"/>
              </a:spcBef>
              <a:buClr>
                <a:srgbClr val="ffffff"/>
              </a:buClr>
              <a:buFont typeface="Arial"/>
              <a:buChar char="»"/>
              <a:tabLst>
                <a:tab algn="l" pos="0"/>
              </a:tabLst>
            </a:pPr>
            <a:r>
              <a:rPr b="0" lang="en" sz="1100" spc="-1" strike="noStrike">
                <a:solidFill>
                  <a:srgbClr val="ffffff"/>
                </a:solidFill>
                <a:latin typeface="IBM Plex Sans"/>
                <a:ea typeface="IBM Plex Sans"/>
              </a:rPr>
              <a:t>A different serviceType is needed in different environments (e.g. NodePort/LoadBalancer)  </a:t>
            </a:r>
            <a:endParaRPr b="0" lang="en-US" sz="1100" spc="-1" strike="noStrike">
              <a:latin typeface="Arial"/>
            </a:endParaRPr>
          </a:p>
          <a:p>
            <a:pPr lvl="4" marL="800280" indent="-171360">
              <a:lnSpc>
                <a:spcPct val="100000"/>
              </a:lnSpc>
              <a:spcBef>
                <a:spcPts val="1100"/>
              </a:spcBef>
              <a:buClr>
                <a:srgbClr val="ffffff"/>
              </a:buClr>
              <a:buFont typeface="Arial"/>
              <a:buChar char="»"/>
              <a:tabLst>
                <a:tab algn="l" pos="0"/>
              </a:tabLst>
            </a:pPr>
            <a:r>
              <a:rPr b="0" lang="en" sz="1100" spc="-1" strike="noStrike">
                <a:solidFill>
                  <a:srgbClr val="ffffff"/>
                </a:solidFill>
                <a:latin typeface="IBM Plex Sans"/>
                <a:ea typeface="IBM Plex Sans"/>
              </a:rPr>
              <a:t>Need for rollback </a:t>
            </a:r>
            <a:endParaRPr b="0" lang="en-US" sz="1100" spc="-1" strike="noStrike">
              <a:latin typeface="Arial"/>
            </a:endParaRPr>
          </a:p>
          <a:p>
            <a:pPr lvl="4" marL="800280" indent="-171360">
              <a:lnSpc>
                <a:spcPct val="100000"/>
              </a:lnSpc>
              <a:spcBef>
                <a:spcPts val="1100"/>
              </a:spcBef>
              <a:buClr>
                <a:srgbClr val="ffffff"/>
              </a:buClr>
              <a:buFont typeface="Arial"/>
              <a:buChar char="»"/>
              <a:tabLst>
                <a:tab algn="l" pos="0"/>
              </a:tabLst>
            </a:pPr>
            <a:r>
              <a:rPr b="0" lang="en" sz="1100" spc="-1" strike="noStrike">
                <a:solidFill>
                  <a:srgbClr val="ffffff"/>
                </a:solidFill>
                <a:latin typeface="IBM Plex Sans"/>
                <a:ea typeface="IBM Plex Sans"/>
              </a:rPr>
              <a:t>Need of having multiple deployments (e.g. multiple Redis deployments) </a:t>
            </a:r>
            <a:endParaRPr b="0" lang="en-US" sz="1100" spc="-1" strike="noStrike">
              <a:latin typeface="Arial"/>
            </a:endParaRPr>
          </a:p>
          <a:p>
            <a:pPr lvl="2" marL="393840" indent="-158760">
              <a:lnSpc>
                <a:spcPct val="100000"/>
              </a:lnSpc>
              <a:spcBef>
                <a:spcPts val="1100"/>
              </a:spcBef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en" sz="1100" spc="-1" strike="noStrike">
                <a:solidFill>
                  <a:srgbClr val="ffffff"/>
                </a:solidFill>
                <a:latin typeface="IBM Plex Sans"/>
                <a:ea typeface="IBM Plex Sans"/>
              </a:rPr>
              <a:t>Requires to track your deployment and modify YAML files (can be error prone)</a:t>
            </a:r>
            <a:endParaRPr b="0" lang="en-US" sz="1100" spc="-1" strike="noStrike">
              <a:latin typeface="Arial"/>
            </a:endParaRPr>
          </a:p>
          <a:p>
            <a:pPr lvl="2" marL="393840" indent="-158760">
              <a:lnSpc>
                <a:spcPct val="100000"/>
              </a:lnSpc>
              <a:spcBef>
                <a:spcPts val="1100"/>
              </a:spcBef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en" sz="1100" spc="-1" strike="noStrike">
                <a:solidFill>
                  <a:srgbClr val="ffffff"/>
                </a:solidFill>
                <a:latin typeface="IBM Plex Sans"/>
                <a:ea typeface="IBM Plex Sans"/>
              </a:rPr>
              <a:t>Does not allow multiple deployments without updating metadata in manifest files</a:t>
            </a:r>
            <a:endParaRPr b="0" lang="en-US" sz="1100" spc="-1" strike="noStrike">
              <a:latin typeface="Arial"/>
            </a:endParaRPr>
          </a:p>
          <a:p>
            <a:pPr lvl="1" marL="177840" indent="-146160">
              <a:lnSpc>
                <a:spcPct val="100000"/>
              </a:lnSpc>
              <a:spcBef>
                <a:spcPts val="1100"/>
              </a:spcBef>
              <a:buClr>
                <a:srgbClr val="ffffff"/>
              </a:buClr>
              <a:buFont typeface="Arial"/>
              <a:buChar char="–"/>
              <a:tabLst>
                <a:tab algn="l" pos="0"/>
              </a:tabLst>
            </a:pPr>
            <a:r>
              <a:rPr b="0" lang="en" sz="1100" spc="-1" strike="noStrike">
                <a:solidFill>
                  <a:srgbClr val="ffffff"/>
                </a:solidFill>
                <a:latin typeface="IBM Plex Sans"/>
                <a:ea typeface="IBM Plex Sans"/>
              </a:rPr>
              <a:t>Share your deployment configurations with your friend, team or customer?</a:t>
            </a:r>
            <a:endParaRPr b="0" lang="en-US" sz="1100" spc="-1" strike="noStrike">
              <a:latin typeface="Arial"/>
            </a:endParaRPr>
          </a:p>
          <a:p>
            <a:pPr lvl="2" marL="393840" indent="-158760">
              <a:lnSpc>
                <a:spcPct val="100000"/>
              </a:lnSpc>
              <a:spcBef>
                <a:spcPts val="1100"/>
              </a:spcBef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en" sz="1100" spc="-1" strike="noStrike">
                <a:solidFill>
                  <a:srgbClr val="ffffff"/>
                </a:solidFill>
                <a:latin typeface="IBM Plex Sans"/>
                <a:ea typeface="IBM Plex Sans"/>
              </a:rPr>
              <a:t>You need to share many files and related dependencies </a:t>
            </a:r>
            <a:endParaRPr b="0" lang="en-US" sz="1100" spc="-1" strike="noStrike">
              <a:latin typeface="Arial"/>
            </a:endParaRPr>
          </a:p>
          <a:p>
            <a:pPr lvl="2" marL="393840" indent="-158760">
              <a:lnSpc>
                <a:spcPct val="100000"/>
              </a:lnSpc>
              <a:spcBef>
                <a:spcPts val="1100"/>
              </a:spcBef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en" sz="1100" spc="-1" strike="noStrike">
                <a:solidFill>
                  <a:srgbClr val="ffffff"/>
                </a:solidFill>
                <a:latin typeface="IBM Plex Sans"/>
                <a:ea typeface="IBM Plex Sans"/>
              </a:rPr>
              <a:t>Your users are required to have knowledge of deployment configuration</a:t>
            </a:r>
            <a:endParaRPr b="0" lang="en-US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 fontScale="91000"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rgbClr val="ffffff"/>
                </a:solidFill>
                <a:latin typeface="Arial"/>
                <a:ea typeface="Arial"/>
              </a:rPr>
              <a:t>Deploying an app - Helm Way 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311760" y="1767960"/>
            <a:ext cx="8519760" cy="23418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/>
          </a:bodyPr>
          <a:p>
            <a:pPr lvl="1" marL="177840" indent="-146160">
              <a:lnSpc>
                <a:spcPct val="100000"/>
              </a:lnSpc>
              <a:spcBef>
                <a:spcPts val="1100"/>
              </a:spcBef>
              <a:buClr>
                <a:srgbClr val="ffffff"/>
              </a:buClr>
              <a:buFont typeface="Arial"/>
              <a:buChar char="–"/>
            </a:pPr>
            <a:r>
              <a:rPr b="0" lang="en" sz="1100" spc="-1" strike="noStrike">
                <a:solidFill>
                  <a:srgbClr val="ffffff"/>
                </a:solidFill>
                <a:latin typeface="IBM Plex Sans"/>
                <a:ea typeface="IBM Plex Sans"/>
              </a:rPr>
              <a:t>No expertise of Kubernetes deployment needed as Helm hides Kubernetes domain complexities </a:t>
            </a:r>
            <a:endParaRPr b="0" lang="en-US" sz="1100" spc="-1" strike="noStrike">
              <a:latin typeface="Arial"/>
            </a:endParaRPr>
          </a:p>
          <a:p>
            <a:pPr lvl="1" marL="177840" indent="-146160">
              <a:lnSpc>
                <a:spcPct val="100000"/>
              </a:lnSpc>
              <a:spcBef>
                <a:spcPts val="1100"/>
              </a:spcBef>
              <a:buClr>
                <a:srgbClr val="ffffff"/>
              </a:buClr>
              <a:buFont typeface="Arial"/>
              <a:buChar char="–"/>
            </a:pPr>
            <a:r>
              <a:rPr b="0" lang="en" sz="1100" spc="-1" strike="noStrike">
                <a:solidFill>
                  <a:srgbClr val="ffffff"/>
                </a:solidFill>
                <a:latin typeface="IBM Plex Sans"/>
                <a:ea typeface="IBM Plex Sans"/>
              </a:rPr>
              <a:t>Helm packages all dependencies </a:t>
            </a:r>
            <a:endParaRPr b="0" lang="en-US" sz="1100" spc="-1" strike="noStrike">
              <a:latin typeface="Arial"/>
            </a:endParaRPr>
          </a:p>
          <a:p>
            <a:pPr lvl="1" marL="177840" indent="-146160">
              <a:lnSpc>
                <a:spcPct val="100000"/>
              </a:lnSpc>
              <a:spcBef>
                <a:spcPts val="1100"/>
              </a:spcBef>
              <a:buClr>
                <a:srgbClr val="ffffff"/>
              </a:buClr>
              <a:buFont typeface="Arial"/>
              <a:buChar char="–"/>
            </a:pPr>
            <a:r>
              <a:rPr b="0" lang="en" sz="1100" spc="-1" strike="noStrike">
                <a:solidFill>
                  <a:srgbClr val="ffffff"/>
                </a:solidFill>
                <a:latin typeface="IBM Plex Sans"/>
                <a:ea typeface="IBM Plex Sans"/>
              </a:rPr>
              <a:t>Desired configuration can be passed at runtime as key-value</a:t>
            </a:r>
            <a:endParaRPr b="0" lang="en-US" sz="1100" spc="-1" strike="noStrike">
              <a:latin typeface="Arial"/>
            </a:endParaRPr>
          </a:p>
          <a:p>
            <a:pPr lvl="1" marL="177840" indent="-146160">
              <a:lnSpc>
                <a:spcPct val="100000"/>
              </a:lnSpc>
              <a:spcBef>
                <a:spcPts val="1100"/>
              </a:spcBef>
              <a:buClr>
                <a:srgbClr val="ffffff"/>
              </a:buClr>
              <a:buFont typeface="Arial"/>
              <a:buChar char="–"/>
            </a:pPr>
            <a:r>
              <a:rPr b="0" lang="en" sz="1100" spc="-1" strike="noStrike">
                <a:solidFill>
                  <a:srgbClr val="ffffff"/>
                </a:solidFill>
                <a:latin typeface="IBM Plex Sans"/>
                <a:ea typeface="IBM Plex Sans"/>
              </a:rPr>
              <a:t>Helm tracks deployment making it easy to update and rollback</a:t>
            </a:r>
            <a:endParaRPr b="0" lang="en-US" sz="1100" spc="-1" strike="noStrike">
              <a:latin typeface="Arial"/>
            </a:endParaRPr>
          </a:p>
          <a:p>
            <a:pPr lvl="1" marL="177840" indent="-146160">
              <a:lnSpc>
                <a:spcPct val="100000"/>
              </a:lnSpc>
              <a:spcBef>
                <a:spcPts val="1100"/>
              </a:spcBef>
              <a:buClr>
                <a:srgbClr val="ffffff"/>
              </a:buClr>
              <a:buFont typeface="Arial"/>
              <a:buChar char="–"/>
            </a:pPr>
            <a:r>
              <a:rPr b="0" lang="en" sz="1100" spc="-1" strike="noStrike">
                <a:solidFill>
                  <a:srgbClr val="ffffff"/>
                </a:solidFill>
                <a:latin typeface="IBM Plex Sans"/>
                <a:ea typeface="IBM Plex Sans"/>
              </a:rPr>
              <a:t>Same workload can be deployed multiple times</a:t>
            </a:r>
            <a:endParaRPr b="0" lang="en-US" sz="1100" spc="-1" strike="noStrike">
              <a:latin typeface="Arial"/>
            </a:endParaRPr>
          </a:p>
          <a:p>
            <a:pPr lvl="2" marL="393840" indent="-158760">
              <a:lnSpc>
                <a:spcPct val="100000"/>
              </a:lnSpc>
              <a:spcBef>
                <a:spcPts val="1100"/>
              </a:spcBef>
              <a:buClr>
                <a:srgbClr val="ffffff"/>
              </a:buClr>
              <a:buFont typeface="Arial"/>
              <a:buChar char="•"/>
            </a:pPr>
            <a:r>
              <a:rPr b="0" lang="en" sz="1100" spc="-1" strike="noStrike">
                <a:solidFill>
                  <a:srgbClr val="ffffff"/>
                </a:solidFill>
                <a:latin typeface="IBM Plex Sans"/>
                <a:ea typeface="IBM Plex Sans"/>
              </a:rPr>
              <a:t>Helm allows assigning workload release names at runtime</a:t>
            </a:r>
            <a:endParaRPr b="0" lang="en-US" sz="1100" spc="-1" strike="noStrike">
              <a:latin typeface="Arial"/>
            </a:endParaRPr>
          </a:p>
          <a:p>
            <a:pPr lvl="1" marL="177840" indent="-146160">
              <a:lnSpc>
                <a:spcPct val="100000"/>
              </a:lnSpc>
              <a:spcBef>
                <a:spcPts val="1100"/>
              </a:spcBef>
              <a:buClr>
                <a:srgbClr val="ffffff"/>
              </a:buClr>
              <a:buFont typeface="Arial"/>
              <a:buChar char="–"/>
            </a:pPr>
            <a:r>
              <a:rPr b="0" lang="en" sz="1100" spc="-1" strike="noStrike">
                <a:solidFill>
                  <a:srgbClr val="ffffff"/>
                </a:solidFill>
                <a:latin typeface="IBM Plex Sans"/>
                <a:ea typeface="IBM Plex Sans"/>
              </a:rPr>
              <a:t>Easy to share</a:t>
            </a:r>
            <a:endParaRPr b="0" lang="en-US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 fontScale="91000"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rgbClr val="ffffff"/>
                </a:solidFill>
                <a:latin typeface="Arial"/>
                <a:ea typeface="Arial"/>
              </a:rPr>
              <a:t>What is Helm?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311760" y="1672560"/>
            <a:ext cx="8519760" cy="226116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/>
          </a:bodyPr>
          <a:p>
            <a:pPr lvl="1" marL="177840" indent="-133200">
              <a:lnSpc>
                <a:spcPct val="100000"/>
              </a:lnSpc>
              <a:buClr>
                <a:srgbClr val="ffffff"/>
              </a:buClr>
              <a:buFont typeface="Arial"/>
              <a:buChar char="–"/>
            </a:pPr>
            <a:r>
              <a:rPr b="0" lang="en" sz="1100" spc="-1" strike="noStrike">
                <a:solidFill>
                  <a:srgbClr val="ffffff"/>
                </a:solidFill>
                <a:latin typeface="IBM Plex Sans"/>
                <a:ea typeface="IBM Plex Sans"/>
              </a:rPr>
              <a:t>Helm is a tool that streamlines installation and management of Kubernetes applications</a:t>
            </a:r>
            <a:endParaRPr b="0" lang="en-US" sz="1100" spc="-1" strike="noStrike">
              <a:latin typeface="Arial"/>
            </a:endParaRPr>
          </a:p>
          <a:p>
            <a:pPr lvl="2" marL="393840" indent="-133200">
              <a:lnSpc>
                <a:spcPct val="100000"/>
              </a:lnSpc>
              <a:spcBef>
                <a:spcPts val="1100"/>
              </a:spcBef>
              <a:buClr>
                <a:srgbClr val="ffffff"/>
              </a:buClr>
              <a:buFont typeface="Arial"/>
              <a:buChar char="•"/>
            </a:pPr>
            <a:r>
              <a:rPr b="0" lang="en" sz="1100" spc="-1" strike="noStrike">
                <a:solidFill>
                  <a:srgbClr val="ffffff"/>
                </a:solidFill>
                <a:latin typeface="IBM Plex Sans"/>
                <a:ea typeface="IBM Plex Sans"/>
              </a:rPr>
              <a:t>Helm became a CNCF project in mid 2018</a:t>
            </a:r>
            <a:endParaRPr b="0" lang="en-US" sz="1100" spc="-1" strike="noStrike">
              <a:latin typeface="Arial"/>
            </a:endParaRPr>
          </a:p>
          <a:p>
            <a:pPr lvl="1" marL="177840" indent="-133200">
              <a:lnSpc>
                <a:spcPct val="100000"/>
              </a:lnSpc>
              <a:spcBef>
                <a:spcPts val="1100"/>
              </a:spcBef>
              <a:buClr>
                <a:srgbClr val="ffffff"/>
              </a:buClr>
              <a:buFont typeface="Arial"/>
              <a:buChar char="–"/>
            </a:pPr>
            <a:r>
              <a:rPr b="0" lang="en" sz="1100" spc="-1" strike="noStrike">
                <a:solidFill>
                  <a:srgbClr val="ffffff"/>
                </a:solidFill>
                <a:latin typeface="IBM Plex Sans"/>
                <a:ea typeface="IBM Plex Sans"/>
              </a:rPr>
              <a:t> </a:t>
            </a:r>
            <a:r>
              <a:rPr b="0" lang="en" sz="1100" spc="-1" strike="noStrike">
                <a:solidFill>
                  <a:srgbClr val="ffffff"/>
                </a:solidFill>
                <a:latin typeface="IBM Plex Sans"/>
                <a:ea typeface="IBM Plex Sans"/>
              </a:rPr>
              <a:t>It uses a packaging format called </a:t>
            </a:r>
            <a:r>
              <a:rPr b="1" lang="en" sz="1100" spc="-1" strike="noStrike">
                <a:solidFill>
                  <a:srgbClr val="ffffff"/>
                </a:solidFill>
                <a:latin typeface="IBM Plex Sans"/>
                <a:ea typeface="IBM Plex Sans"/>
              </a:rPr>
              <a:t>charts</a:t>
            </a:r>
            <a:r>
              <a:rPr b="0" lang="en" sz="1100" spc="-1" strike="noStrike">
                <a:solidFill>
                  <a:srgbClr val="ffffff"/>
                </a:solidFill>
                <a:latin typeface="IBM Plex Sans"/>
                <a:ea typeface="IBM Plex Sans"/>
              </a:rPr>
              <a:t> </a:t>
            </a:r>
            <a:endParaRPr b="0" lang="en-US" sz="1100" spc="-1" strike="noStrike">
              <a:latin typeface="Arial"/>
            </a:endParaRPr>
          </a:p>
          <a:p>
            <a:pPr lvl="2" marL="393840" indent="-133200">
              <a:lnSpc>
                <a:spcPct val="100000"/>
              </a:lnSpc>
              <a:spcBef>
                <a:spcPts val="1100"/>
              </a:spcBef>
              <a:buClr>
                <a:srgbClr val="ffffff"/>
              </a:buClr>
              <a:buFont typeface="Arial"/>
              <a:buChar char="•"/>
            </a:pPr>
            <a:r>
              <a:rPr b="0" lang="en" sz="1100" spc="-1" strike="noStrike">
                <a:solidFill>
                  <a:srgbClr val="ffffff"/>
                </a:solidFill>
                <a:latin typeface="IBM Plex Sans"/>
                <a:ea typeface="IBM Plex Sans"/>
              </a:rPr>
              <a:t>A chart is a collection of files that describe Kubernetes resources</a:t>
            </a:r>
            <a:endParaRPr b="0" lang="en-US" sz="1100" spc="-1" strike="noStrike">
              <a:latin typeface="Arial"/>
            </a:endParaRPr>
          </a:p>
          <a:p>
            <a:pPr lvl="2" marL="393840" indent="-133200">
              <a:lnSpc>
                <a:spcPct val="100000"/>
              </a:lnSpc>
              <a:spcBef>
                <a:spcPts val="1100"/>
              </a:spcBef>
              <a:buClr>
                <a:srgbClr val="ffffff"/>
              </a:buClr>
              <a:buFont typeface="Arial"/>
              <a:buChar char="•"/>
            </a:pPr>
            <a:r>
              <a:rPr b="0" lang="en" sz="1100" spc="-1" strike="noStrike">
                <a:solidFill>
                  <a:srgbClr val="ffffff"/>
                </a:solidFill>
                <a:latin typeface="IBM Plex Sans"/>
                <a:ea typeface="IBM Plex Sans"/>
              </a:rPr>
              <a:t>Think of Helm like apt/yum/homebrew for Kubernetes</a:t>
            </a:r>
            <a:endParaRPr b="0" lang="en-US" sz="1100" spc="-1" strike="noStrike">
              <a:latin typeface="Arial"/>
            </a:endParaRPr>
          </a:p>
          <a:p>
            <a:pPr lvl="1" marL="177840" indent="-133200">
              <a:lnSpc>
                <a:spcPct val="100000"/>
              </a:lnSpc>
              <a:spcBef>
                <a:spcPts val="1100"/>
              </a:spcBef>
              <a:buClr>
                <a:srgbClr val="ffffff"/>
              </a:buClr>
              <a:buFont typeface="Arial"/>
              <a:buChar char="–"/>
            </a:pPr>
            <a:r>
              <a:rPr b="0" lang="en" sz="1100" spc="-1" strike="noStrike">
                <a:solidFill>
                  <a:srgbClr val="ffffff"/>
                </a:solidFill>
                <a:latin typeface="IBM Plex Sans"/>
                <a:ea typeface="IBM Plex Sans"/>
              </a:rPr>
              <a:t>Helm is available for various operating systems like OSX, Linux and Windows</a:t>
            </a:r>
            <a:endParaRPr b="0" lang="en-US" sz="1100" spc="-1" strike="noStrike">
              <a:latin typeface="Arial"/>
            </a:endParaRPr>
          </a:p>
          <a:p>
            <a:pPr lvl="1" marL="177840" indent="-133200">
              <a:lnSpc>
                <a:spcPct val="100000"/>
              </a:lnSpc>
              <a:spcBef>
                <a:spcPts val="1100"/>
              </a:spcBef>
              <a:buClr>
                <a:srgbClr val="ffffff"/>
              </a:buClr>
              <a:buFont typeface="Arial"/>
              <a:buChar char="–"/>
            </a:pPr>
            <a:r>
              <a:rPr b="0" lang="en" sz="1100" spc="-1" strike="noStrike">
                <a:solidFill>
                  <a:srgbClr val="ffffff"/>
                </a:solidFill>
                <a:latin typeface="IBM Plex Sans"/>
                <a:ea typeface="IBM Plex Sans"/>
              </a:rPr>
              <a:t>Run Helm anywhere e.g. laptop, CI/CD etc.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15000"/>
              </a:lnSpc>
              <a:spcAft>
                <a:spcPts val="1199"/>
              </a:spcAft>
              <a:buNone/>
              <a:tabLst>
                <a:tab algn="l" pos="0"/>
              </a:tabLst>
            </a:pPr>
            <a:endParaRPr b="0" lang="en-US" sz="1100" spc="-1" strike="noStrike">
              <a:latin typeface="Arial"/>
            </a:endParaRPr>
          </a:p>
        </p:txBody>
      </p:sp>
      <p:pic>
        <p:nvPicPr>
          <p:cNvPr id="91" name="Google Shape;88;p18" descr=""/>
          <p:cNvPicPr/>
          <p:nvPr/>
        </p:nvPicPr>
        <p:blipFill>
          <a:blip r:embed="rId1"/>
          <a:stretch/>
        </p:blipFill>
        <p:spPr>
          <a:xfrm>
            <a:off x="7022160" y="2639160"/>
            <a:ext cx="1999440" cy="1999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 fontScale="91000"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rgbClr val="ffffff"/>
                </a:solidFill>
                <a:latin typeface="Arial"/>
                <a:ea typeface="Arial"/>
              </a:rPr>
              <a:t>4 Mantras to master Helm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19760" cy="385848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100" spc="-1" strike="noStrike">
                <a:solidFill>
                  <a:srgbClr val="ffffff"/>
                </a:solidFill>
                <a:latin typeface="IBM Plex Sans"/>
                <a:ea typeface="IBM Plex Sans"/>
              </a:rPr>
              <a:t>helm</a:t>
            </a:r>
            <a:endParaRPr b="0" lang="en-US" sz="1100" spc="-1" strike="noStrike">
              <a:latin typeface="Arial"/>
            </a:endParaRPr>
          </a:p>
          <a:p>
            <a:pPr lvl="1" marL="177840" indent="-184320">
              <a:lnSpc>
                <a:spcPct val="100000"/>
              </a:lnSpc>
              <a:spcBef>
                <a:spcPts val="1100"/>
              </a:spcBef>
              <a:buClr>
                <a:srgbClr val="ffffff"/>
              </a:buClr>
              <a:buFont typeface="Arial"/>
              <a:buChar char="–"/>
              <a:tabLst>
                <a:tab algn="l" pos="0"/>
              </a:tabLst>
            </a:pPr>
            <a:r>
              <a:rPr b="0" lang="en" sz="1100" spc="-1" strike="noStrike">
                <a:solidFill>
                  <a:srgbClr val="ffffff"/>
                </a:solidFill>
                <a:latin typeface="IBM Plex Sans"/>
                <a:ea typeface="IBM Plex Sans"/>
              </a:rPr>
              <a:t>While </a:t>
            </a:r>
            <a:r>
              <a:rPr b="0" i="1" lang="en" sz="1100" spc="-1" strike="noStrike">
                <a:solidFill>
                  <a:srgbClr val="ffffff"/>
                </a:solidFill>
                <a:latin typeface="IBM Plex Sans"/>
                <a:ea typeface="IBM Plex Sans"/>
              </a:rPr>
              <a:t>Helm</a:t>
            </a:r>
            <a:r>
              <a:rPr b="0" lang="en" sz="1100" spc="-1" strike="noStrike">
                <a:solidFill>
                  <a:srgbClr val="ffffff"/>
                </a:solidFill>
                <a:latin typeface="IBM Plex Sans"/>
                <a:ea typeface="IBM Plex Sans"/>
              </a:rPr>
              <a:t> is the name of the project, the command line client is also named helm. By convention, when speaking of the project, </a:t>
            </a:r>
            <a:r>
              <a:rPr b="0" i="1" lang="en" sz="1100" spc="-1" strike="noStrike">
                <a:solidFill>
                  <a:srgbClr val="ffffff"/>
                </a:solidFill>
                <a:latin typeface="IBM Plex Sans"/>
                <a:ea typeface="IBM Plex Sans"/>
              </a:rPr>
              <a:t>Helm</a:t>
            </a:r>
            <a:r>
              <a:rPr b="0" lang="en" sz="1100" spc="-1" strike="noStrike">
                <a:solidFill>
                  <a:srgbClr val="ffffff"/>
                </a:solidFill>
                <a:latin typeface="IBM Plex Sans"/>
                <a:ea typeface="IBM Plex Sans"/>
              </a:rPr>
              <a:t> is capitalized. When speaking of the client, </a:t>
            </a:r>
            <a:r>
              <a:rPr b="0" i="1" lang="en" sz="1100" spc="-1" strike="noStrike">
                <a:solidFill>
                  <a:srgbClr val="ffffff"/>
                </a:solidFill>
                <a:latin typeface="IBM Plex Sans"/>
                <a:ea typeface="IBM Plex Sans"/>
              </a:rPr>
              <a:t>helm</a:t>
            </a:r>
            <a:r>
              <a:rPr b="0" lang="en" sz="1100" spc="-1" strike="noStrike">
                <a:solidFill>
                  <a:srgbClr val="ffffff"/>
                </a:solidFill>
                <a:latin typeface="IBM Plex Sans"/>
                <a:ea typeface="IBM Plex Sans"/>
              </a:rPr>
              <a:t> is in lowercase.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00"/>
              </a:spcBef>
              <a:buNone/>
              <a:tabLst>
                <a:tab algn="l" pos="0"/>
              </a:tabLst>
            </a:pPr>
            <a:r>
              <a:rPr b="0" lang="en" sz="1100" spc="-1" strike="noStrike">
                <a:solidFill>
                  <a:srgbClr val="ffffff"/>
                </a:solidFill>
                <a:latin typeface="IBM Plex Sans"/>
                <a:ea typeface="IBM Plex Sans"/>
              </a:rPr>
              <a:t>Chart</a:t>
            </a:r>
            <a:endParaRPr b="0" lang="en-US" sz="1100" spc="-1" strike="noStrike">
              <a:latin typeface="Arial"/>
            </a:endParaRPr>
          </a:p>
          <a:p>
            <a:pPr lvl="1" marL="177840" indent="-184320">
              <a:lnSpc>
                <a:spcPct val="100000"/>
              </a:lnSpc>
              <a:spcBef>
                <a:spcPts val="1100"/>
              </a:spcBef>
              <a:buClr>
                <a:srgbClr val="ffffff"/>
              </a:buClr>
              <a:buFont typeface="Arial"/>
              <a:buChar char="–"/>
              <a:tabLst>
                <a:tab algn="l" pos="0"/>
              </a:tabLst>
            </a:pPr>
            <a:r>
              <a:rPr b="0" lang="en" sz="1100" spc="-1" strike="noStrike">
                <a:solidFill>
                  <a:srgbClr val="ffffff"/>
                </a:solidFill>
                <a:latin typeface="IBM Plex Sans"/>
                <a:ea typeface="IBM Plex Sans"/>
              </a:rPr>
              <a:t>It contains all of the resource definitions necessary to run an application, tool, or service inside of a Kubernetes cluster. A chart is basically a package of pre-configured Kubernetes resources.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00"/>
              </a:spcBef>
              <a:buNone/>
              <a:tabLst>
                <a:tab algn="l" pos="0"/>
              </a:tabLst>
            </a:pPr>
            <a:r>
              <a:rPr b="0" lang="en" sz="1100" spc="-1" strike="noStrike">
                <a:solidFill>
                  <a:srgbClr val="ffffff"/>
                </a:solidFill>
                <a:latin typeface="IBM Plex Sans"/>
                <a:ea typeface="IBM Plex Sans"/>
              </a:rPr>
              <a:t>Release</a:t>
            </a:r>
            <a:endParaRPr b="0" lang="en-US" sz="1100" spc="-1" strike="noStrike">
              <a:latin typeface="Arial"/>
            </a:endParaRPr>
          </a:p>
          <a:p>
            <a:pPr lvl="1" marL="177840" indent="-184320">
              <a:lnSpc>
                <a:spcPct val="100000"/>
              </a:lnSpc>
              <a:spcBef>
                <a:spcPts val="1100"/>
              </a:spcBef>
              <a:buClr>
                <a:srgbClr val="ffffff"/>
              </a:buClr>
              <a:buFont typeface="Arial"/>
              <a:buChar char="–"/>
              <a:tabLst>
                <a:tab algn="l" pos="0"/>
              </a:tabLst>
            </a:pPr>
            <a:r>
              <a:rPr b="0" lang="en" sz="1100" spc="-1" strike="noStrike">
                <a:solidFill>
                  <a:srgbClr val="ffffff"/>
                </a:solidFill>
                <a:latin typeface="IBM Plex Sans"/>
                <a:ea typeface="IBM Plex Sans"/>
              </a:rPr>
              <a:t>An instance of a chart running in a Kubernetes cluster</a:t>
            </a:r>
            <a:endParaRPr b="0" lang="en-US" sz="1100" spc="-1" strike="noStrike">
              <a:latin typeface="Arial"/>
            </a:endParaRPr>
          </a:p>
          <a:p>
            <a:pPr lvl="1" marL="177840" indent="-184320">
              <a:lnSpc>
                <a:spcPct val="100000"/>
              </a:lnSpc>
              <a:spcBef>
                <a:spcPts val="1100"/>
              </a:spcBef>
              <a:buClr>
                <a:srgbClr val="ffffff"/>
              </a:buClr>
              <a:buFont typeface="Arial"/>
              <a:buChar char="–"/>
              <a:tabLst>
                <a:tab algn="l" pos="0"/>
              </a:tabLst>
            </a:pPr>
            <a:r>
              <a:rPr b="0" lang="en" sz="1100" spc="-1" strike="noStrike">
                <a:solidFill>
                  <a:srgbClr val="ffffff"/>
                </a:solidFill>
                <a:latin typeface="IBM Plex Sans"/>
                <a:ea typeface="IBM Plex Sans"/>
              </a:rPr>
              <a:t>Same chart can be deployed multiple time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00"/>
              </a:spcBef>
              <a:buNone/>
              <a:tabLst>
                <a:tab algn="l" pos="0"/>
              </a:tabLst>
            </a:pPr>
            <a:r>
              <a:rPr b="0" lang="en" sz="1100" spc="-1" strike="noStrike">
                <a:solidFill>
                  <a:srgbClr val="ffffff"/>
                </a:solidFill>
                <a:latin typeface="IBM Plex Sans"/>
                <a:ea typeface="IBM Plex Sans"/>
              </a:rPr>
              <a:t>Repository</a:t>
            </a:r>
            <a:endParaRPr b="0" lang="en-US" sz="1100" spc="-1" strike="noStrike">
              <a:latin typeface="Arial"/>
            </a:endParaRPr>
          </a:p>
          <a:p>
            <a:pPr lvl="1" marL="177840" indent="-171360">
              <a:lnSpc>
                <a:spcPct val="100000"/>
              </a:lnSpc>
              <a:spcBef>
                <a:spcPts val="1100"/>
              </a:spcBef>
              <a:buClr>
                <a:srgbClr val="ffffff"/>
              </a:buClr>
              <a:buFont typeface="Arial"/>
              <a:buChar char="–"/>
              <a:tabLst>
                <a:tab algn="l" pos="0"/>
              </a:tabLst>
            </a:pPr>
            <a:r>
              <a:rPr b="0" lang="en" sz="1100" spc="-1" strike="noStrike">
                <a:solidFill>
                  <a:srgbClr val="ffffff"/>
                </a:solidFill>
                <a:latin typeface="IBM Plex Sans"/>
                <a:ea typeface="IBM Plex Sans"/>
              </a:rPr>
              <a:t>Place where charts reside and can be shared with others</a:t>
            </a:r>
            <a:endParaRPr b="0" lang="en-US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311760" y="7128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 fontScale="91000"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rgbClr val="ffffff"/>
                </a:solidFill>
                <a:latin typeface="Arial"/>
                <a:ea typeface="Arial"/>
              </a:rPr>
              <a:t>Helm in action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311760" y="644040"/>
            <a:ext cx="8519760" cy="441828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marL="254160" indent="-260280">
              <a:lnSpc>
                <a:spcPct val="80000"/>
              </a:lnSpc>
              <a:buClr>
                <a:srgbClr val="ffffff"/>
              </a:buClr>
              <a:buFont typeface="Arial"/>
              <a:buChar char="•"/>
            </a:pPr>
            <a:r>
              <a:rPr b="0" lang="en" sz="1100" spc="-1" strike="noStrike">
                <a:solidFill>
                  <a:srgbClr val="ffffff"/>
                </a:solidFill>
                <a:latin typeface="IBM Plex Sans"/>
                <a:ea typeface="IBM Plex Sans"/>
              </a:rPr>
              <a:t>Check existing installation of Helm chart</a:t>
            </a:r>
            <a:endParaRPr b="0" lang="en-US" sz="1100" spc="-1" strike="noStrike">
              <a:latin typeface="Arial"/>
            </a:endParaRPr>
          </a:p>
          <a:p>
            <a:pPr lvl="2" marL="393840" indent="-184320">
              <a:lnSpc>
                <a:spcPct val="80000"/>
              </a:lnSpc>
              <a:spcBef>
                <a:spcPts val="1100"/>
              </a:spcBef>
              <a:buClr>
                <a:srgbClr val="ffffff"/>
              </a:buClr>
              <a:buFont typeface="Arial"/>
              <a:buChar char="•"/>
            </a:pPr>
            <a:r>
              <a:rPr b="1" i="1" lang="en" sz="1100" spc="-1" strike="noStrike">
                <a:solidFill>
                  <a:srgbClr val="ffffff"/>
                </a:solidFill>
                <a:latin typeface="IBM Plex Sans"/>
                <a:ea typeface="IBM Plex Sans"/>
              </a:rPr>
              <a:t>helm ls</a:t>
            </a:r>
            <a:endParaRPr b="0" lang="en-US" sz="1100" spc="-1" strike="noStrike">
              <a:latin typeface="Arial"/>
            </a:endParaRPr>
          </a:p>
          <a:p>
            <a:pPr marL="254160" indent="-260280">
              <a:lnSpc>
                <a:spcPct val="80000"/>
              </a:lnSpc>
              <a:spcBef>
                <a:spcPts val="1100"/>
              </a:spcBef>
              <a:buClr>
                <a:srgbClr val="ffffff"/>
              </a:buClr>
              <a:buFont typeface="Arial"/>
              <a:buChar char="•"/>
            </a:pPr>
            <a:r>
              <a:rPr b="0" lang="en" sz="1100" spc="-1" strike="noStrike">
                <a:solidFill>
                  <a:srgbClr val="ffffff"/>
                </a:solidFill>
                <a:latin typeface="IBM Plex Sans"/>
                <a:ea typeface="IBM Plex Sans"/>
              </a:rPr>
              <a:t>Check what repo do you have </a:t>
            </a:r>
            <a:endParaRPr b="0" lang="en-US" sz="1100" spc="-1" strike="noStrike">
              <a:latin typeface="Arial"/>
            </a:endParaRPr>
          </a:p>
          <a:p>
            <a:pPr lvl="2" marL="393840" indent="-184320">
              <a:lnSpc>
                <a:spcPct val="80000"/>
              </a:lnSpc>
              <a:spcBef>
                <a:spcPts val="1100"/>
              </a:spcBef>
              <a:buClr>
                <a:srgbClr val="ffffff"/>
              </a:buClr>
              <a:buFont typeface="Arial"/>
              <a:buChar char="•"/>
            </a:pPr>
            <a:r>
              <a:rPr b="1" i="1" lang="en" sz="1100" spc="-1" strike="noStrike">
                <a:solidFill>
                  <a:srgbClr val="ffffff"/>
                </a:solidFill>
                <a:latin typeface="IBM Plex Sans"/>
                <a:ea typeface="IBM Plex Sans"/>
              </a:rPr>
              <a:t>helm repo list</a:t>
            </a:r>
            <a:endParaRPr b="0" lang="en-US" sz="1100" spc="-1" strike="noStrike">
              <a:latin typeface="Arial"/>
            </a:endParaRPr>
          </a:p>
          <a:p>
            <a:pPr marL="254160" indent="-260280">
              <a:lnSpc>
                <a:spcPct val="80000"/>
              </a:lnSpc>
              <a:spcBef>
                <a:spcPts val="1100"/>
              </a:spcBef>
              <a:buClr>
                <a:srgbClr val="ffffff"/>
              </a:buClr>
              <a:buFont typeface="Arial"/>
              <a:buChar char="•"/>
            </a:pPr>
            <a:r>
              <a:rPr b="0" lang="en" sz="1100" spc="-1" strike="noStrike">
                <a:solidFill>
                  <a:srgbClr val="ffffff"/>
                </a:solidFill>
                <a:latin typeface="IBM Plex Sans"/>
                <a:ea typeface="IBM Plex Sans"/>
              </a:rPr>
              <a:t>Add repo</a:t>
            </a:r>
            <a:endParaRPr b="0" lang="en-US" sz="1100" spc="-1" strike="noStrike">
              <a:latin typeface="Arial"/>
            </a:endParaRPr>
          </a:p>
          <a:p>
            <a:pPr lvl="2" marL="393840" indent="-184320">
              <a:lnSpc>
                <a:spcPct val="80000"/>
              </a:lnSpc>
              <a:spcBef>
                <a:spcPts val="1100"/>
              </a:spcBef>
              <a:buClr>
                <a:srgbClr val="ffffff"/>
              </a:buClr>
              <a:buFont typeface="Arial"/>
              <a:buChar char="•"/>
            </a:pPr>
            <a:r>
              <a:rPr b="1" i="1" lang="en" sz="1100" spc="-1" strike="noStrike">
                <a:solidFill>
                  <a:srgbClr val="ffffff"/>
                </a:solidFill>
                <a:latin typeface="IBM Plex Sans"/>
                <a:ea typeface="IBM Plex Sans"/>
              </a:rPr>
              <a:t>helm repo add ingress-nginx https://kubernetes.github.io/ingress-nginx</a:t>
            </a:r>
            <a:endParaRPr b="0" lang="en-US" sz="1100" spc="-1" strike="noStrike">
              <a:latin typeface="Arial"/>
            </a:endParaRPr>
          </a:p>
          <a:p>
            <a:pPr marL="254160" indent="-260280">
              <a:lnSpc>
                <a:spcPct val="80000"/>
              </a:lnSpc>
              <a:spcBef>
                <a:spcPts val="1100"/>
              </a:spcBef>
              <a:buClr>
                <a:srgbClr val="ffffff"/>
              </a:buClr>
              <a:buFont typeface="Arial"/>
              <a:buChar char="•"/>
            </a:pPr>
            <a:r>
              <a:rPr b="0" lang="en" sz="1100" spc="-1" strike="noStrike">
                <a:solidFill>
                  <a:srgbClr val="ffffff"/>
                </a:solidFill>
                <a:latin typeface="IBM Plex Sans"/>
                <a:ea typeface="IBM Plex Sans"/>
              </a:rPr>
              <a:t>Verify that ingress-nginx/ingress-nginx is now in your repo</a:t>
            </a:r>
            <a:endParaRPr b="0" lang="en-US" sz="1100" spc="-1" strike="noStrike">
              <a:latin typeface="Arial"/>
            </a:endParaRPr>
          </a:p>
          <a:p>
            <a:pPr lvl="2" marL="393840" indent="-184320">
              <a:lnSpc>
                <a:spcPct val="80000"/>
              </a:lnSpc>
              <a:spcBef>
                <a:spcPts val="1100"/>
              </a:spcBef>
              <a:buClr>
                <a:srgbClr val="ffffff"/>
              </a:buClr>
              <a:buFont typeface="Arial"/>
              <a:buChar char="•"/>
            </a:pPr>
            <a:r>
              <a:rPr b="1" i="1" lang="en" sz="1100" spc="-1" strike="noStrike">
                <a:solidFill>
                  <a:srgbClr val="ffffff"/>
                </a:solidFill>
                <a:latin typeface="IBM Plex Sans"/>
                <a:ea typeface="IBM Plex Sans"/>
              </a:rPr>
              <a:t>helm repo list</a:t>
            </a:r>
            <a:endParaRPr b="0" lang="en-US" sz="1100" spc="-1" strike="noStrike">
              <a:latin typeface="Arial"/>
            </a:endParaRPr>
          </a:p>
          <a:p>
            <a:pPr lvl="2" marL="393840" indent="-184320">
              <a:lnSpc>
                <a:spcPct val="80000"/>
              </a:lnSpc>
              <a:spcBef>
                <a:spcPts val="1100"/>
              </a:spcBef>
              <a:buClr>
                <a:srgbClr val="ffffff"/>
              </a:buClr>
              <a:buFont typeface="Arial"/>
              <a:buChar char="•"/>
            </a:pPr>
            <a:r>
              <a:rPr b="1" i="1" lang="en" sz="1100" spc="-1" strike="noStrike">
                <a:solidFill>
                  <a:srgbClr val="ffffff"/>
                </a:solidFill>
                <a:latin typeface="IBM Plex Sans"/>
                <a:ea typeface="IBM Plex Sans"/>
              </a:rPr>
              <a:t>helm search ingress-nginx</a:t>
            </a:r>
            <a:endParaRPr b="0" lang="en-US" sz="1100" spc="-1" strike="noStrike">
              <a:latin typeface="Arial"/>
            </a:endParaRPr>
          </a:p>
          <a:p>
            <a:pPr marL="254160" indent="-260280">
              <a:lnSpc>
                <a:spcPct val="80000"/>
              </a:lnSpc>
              <a:spcBef>
                <a:spcPts val="1100"/>
              </a:spcBef>
              <a:buClr>
                <a:srgbClr val="ffffff"/>
              </a:buClr>
              <a:buFont typeface="Arial"/>
              <a:buChar char="•"/>
            </a:pPr>
            <a:r>
              <a:rPr b="0" lang="en" sz="1100" spc="-1" strike="noStrike">
                <a:solidFill>
                  <a:srgbClr val="ffffff"/>
                </a:solidFill>
                <a:latin typeface="IBM Plex Sans"/>
                <a:ea typeface="IBM Plex Sans"/>
              </a:rPr>
              <a:t>Install </a:t>
            </a:r>
            <a:endParaRPr b="0" lang="en-US" sz="1100" spc="-1" strike="noStrike">
              <a:latin typeface="Arial"/>
            </a:endParaRPr>
          </a:p>
          <a:p>
            <a:pPr lvl="2" marL="393840" indent="-184320">
              <a:lnSpc>
                <a:spcPct val="80000"/>
              </a:lnSpc>
              <a:spcBef>
                <a:spcPts val="1100"/>
              </a:spcBef>
              <a:buClr>
                <a:srgbClr val="ffffff"/>
              </a:buClr>
              <a:buFont typeface="Arial"/>
              <a:buChar char="•"/>
            </a:pPr>
            <a:r>
              <a:rPr b="1" i="1" lang="en" sz="1100" spc="-1" strike="noStrike">
                <a:solidFill>
                  <a:srgbClr val="ffffff"/>
                </a:solidFill>
                <a:latin typeface="IBM Plex Sans"/>
                <a:ea typeface="IBM Plex Sans"/>
              </a:rPr>
              <a:t>helm install my-ingress-nginx ingress-nginx/ingress-nginx --version 4.10.0 –namespace ingress-nginx —-create-namespace</a:t>
            </a:r>
            <a:endParaRPr b="0" lang="en-US" sz="1100" spc="-1" strike="noStrike">
              <a:latin typeface="Arial"/>
            </a:endParaRPr>
          </a:p>
          <a:p>
            <a:pPr marL="254160" indent="-247680">
              <a:lnSpc>
                <a:spcPct val="80000"/>
              </a:lnSpc>
              <a:spcBef>
                <a:spcPts val="1100"/>
              </a:spcBef>
              <a:buClr>
                <a:srgbClr val="ffffff"/>
              </a:buClr>
              <a:buFont typeface="Arial"/>
              <a:buChar char="•"/>
            </a:pPr>
            <a:r>
              <a:rPr b="0" lang="en" sz="1100" spc="-1" strike="noStrike">
                <a:solidFill>
                  <a:srgbClr val="ffffff"/>
                </a:solidFill>
                <a:latin typeface="IBM Plex Sans"/>
                <a:ea typeface="IBM Plex Sans"/>
              </a:rPr>
              <a:t>Verify that your  ingress-nginx chart is installed</a:t>
            </a:r>
            <a:endParaRPr b="0" lang="en-US" sz="1100" spc="-1" strike="noStrike">
              <a:latin typeface="Arial"/>
            </a:endParaRPr>
          </a:p>
          <a:p>
            <a:pPr lvl="2" marL="393840" indent="-184320">
              <a:lnSpc>
                <a:spcPct val="80000"/>
              </a:lnSpc>
              <a:spcBef>
                <a:spcPts val="1100"/>
              </a:spcBef>
              <a:buClr>
                <a:srgbClr val="ffffff"/>
              </a:buClr>
              <a:buFont typeface="Arial"/>
              <a:buChar char="•"/>
            </a:pPr>
            <a:r>
              <a:rPr b="1" i="1" lang="en" sz="1100" spc="-1" strike="noStrike">
                <a:solidFill>
                  <a:srgbClr val="ffffff"/>
                </a:solidFill>
                <a:latin typeface="IBM Plex Sans"/>
                <a:ea typeface="IBM Plex Sans"/>
              </a:rPr>
              <a:t>helm ls</a:t>
            </a:r>
            <a:endParaRPr b="0" lang="en-US" sz="1100" spc="-1" strike="noStrike">
              <a:latin typeface="Arial"/>
            </a:endParaRPr>
          </a:p>
          <a:p>
            <a:pPr marL="254160" indent="-247680">
              <a:lnSpc>
                <a:spcPct val="80000"/>
              </a:lnSpc>
              <a:spcBef>
                <a:spcPts val="1100"/>
              </a:spcBef>
              <a:buClr>
                <a:srgbClr val="ffffff"/>
              </a:buClr>
              <a:buFont typeface="Arial"/>
              <a:buChar char="•"/>
            </a:pPr>
            <a:r>
              <a:rPr b="0" lang="en" sz="1100" spc="-1" strike="noStrike">
                <a:solidFill>
                  <a:srgbClr val="ffffff"/>
                </a:solidFill>
                <a:latin typeface="IBM Plex Sans"/>
                <a:ea typeface="IBM Plex Sans"/>
              </a:rPr>
              <a:t>Check chart release history</a:t>
            </a:r>
            <a:endParaRPr b="0" lang="en-US" sz="1100" spc="-1" strike="noStrike">
              <a:latin typeface="Arial"/>
            </a:endParaRPr>
          </a:p>
          <a:p>
            <a:pPr lvl="2" marL="393840" indent="-184320">
              <a:lnSpc>
                <a:spcPct val="80000"/>
              </a:lnSpc>
              <a:spcBef>
                <a:spcPts val="1100"/>
              </a:spcBef>
              <a:buClr>
                <a:srgbClr val="ffffff"/>
              </a:buClr>
              <a:buFont typeface="Arial"/>
              <a:buChar char="•"/>
            </a:pPr>
            <a:r>
              <a:rPr b="1" i="1" lang="en" sz="1100" spc="-1" strike="noStrike">
                <a:solidFill>
                  <a:srgbClr val="ffffff"/>
                </a:solidFill>
                <a:latin typeface="IBM Plex Sans"/>
                <a:ea typeface="IBM Plex Sans"/>
              </a:rPr>
              <a:t>helm history my-ingress-nginx</a:t>
            </a:r>
            <a:endParaRPr b="0" lang="en-US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 fontScale="91000"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rgbClr val="ffffff"/>
                </a:solidFill>
                <a:latin typeface="Arial"/>
                <a:ea typeface="Arial"/>
              </a:rPr>
              <a:t>Clean Up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/>
          </a:bodyPr>
          <a:p>
            <a:pPr marL="254160" indent="-2221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" sz="1100" spc="-1" strike="noStrike">
                <a:solidFill>
                  <a:srgbClr val="ffffff"/>
                </a:solidFill>
                <a:latin typeface="IBM Plex Sans"/>
                <a:ea typeface="IBM Plex Sans"/>
              </a:rPr>
              <a:t>Remove repo</a:t>
            </a:r>
            <a:endParaRPr b="0" lang="en-US" sz="1100" spc="-1" strike="noStrike">
              <a:latin typeface="Arial"/>
            </a:endParaRPr>
          </a:p>
          <a:p>
            <a:pPr lvl="2" marL="393840" indent="-158760">
              <a:lnSpc>
                <a:spcPct val="100000"/>
              </a:lnSpc>
              <a:spcBef>
                <a:spcPts val="1100"/>
              </a:spcBef>
              <a:buClr>
                <a:srgbClr val="ffffff"/>
              </a:buClr>
              <a:buFont typeface="Arial"/>
              <a:buChar char="•"/>
            </a:pPr>
            <a:r>
              <a:rPr b="1" lang="en" sz="1100" spc="-1" strike="noStrike">
                <a:solidFill>
                  <a:srgbClr val="ffffff"/>
                </a:solidFill>
                <a:latin typeface="IBM Plex Sans"/>
                <a:ea typeface="IBM Plex Sans"/>
              </a:rPr>
              <a:t>helm repo remove ingress-nginx</a:t>
            </a:r>
            <a:endParaRPr b="0" lang="en-US" sz="1100" spc="-1" strike="noStrike">
              <a:latin typeface="Arial"/>
            </a:endParaRPr>
          </a:p>
          <a:p>
            <a:pPr marL="254160" indent="-222120">
              <a:lnSpc>
                <a:spcPct val="100000"/>
              </a:lnSpc>
              <a:spcBef>
                <a:spcPts val="1100"/>
              </a:spcBef>
              <a:buClr>
                <a:srgbClr val="ffffff"/>
              </a:buClr>
              <a:buFont typeface="Arial"/>
              <a:buChar char="•"/>
            </a:pPr>
            <a:r>
              <a:rPr b="0" lang="en" sz="1100" spc="-1" strike="noStrike">
                <a:solidFill>
                  <a:srgbClr val="ffffff"/>
                </a:solidFill>
                <a:latin typeface="IBM Plex Sans"/>
                <a:ea typeface="IBM Plex Sans"/>
              </a:rPr>
              <a:t>Remove chart completely</a:t>
            </a:r>
            <a:endParaRPr b="0" lang="en-US" sz="1100" spc="-1" strike="noStrike">
              <a:latin typeface="Arial"/>
            </a:endParaRPr>
          </a:p>
          <a:p>
            <a:pPr lvl="2" marL="393840" indent="-158760">
              <a:lnSpc>
                <a:spcPct val="100000"/>
              </a:lnSpc>
              <a:spcBef>
                <a:spcPts val="1100"/>
              </a:spcBef>
              <a:buClr>
                <a:srgbClr val="ffffff"/>
              </a:buClr>
              <a:buFont typeface="Arial"/>
              <a:buChar char="•"/>
            </a:pPr>
            <a:r>
              <a:rPr b="1" lang="en" sz="1100" spc="-1" strike="noStrike">
                <a:solidFill>
                  <a:srgbClr val="ffffff"/>
                </a:solidFill>
                <a:latin typeface="IBM Plex Sans"/>
                <a:ea typeface="IBM Plex Sans"/>
              </a:rPr>
              <a:t>helm delete --purge my-ingress-nginx</a:t>
            </a:r>
            <a:endParaRPr b="0" lang="en-US" sz="1100" spc="-1" strike="noStrike">
              <a:latin typeface="Arial"/>
            </a:endParaRPr>
          </a:p>
          <a:p>
            <a:pPr lvl="3" marL="622440" indent="-158760">
              <a:lnSpc>
                <a:spcPct val="100000"/>
              </a:lnSpc>
              <a:spcBef>
                <a:spcPts val="1100"/>
              </a:spcBef>
              <a:buClr>
                <a:srgbClr val="ffffff"/>
              </a:buClr>
              <a:buFont typeface="Arial"/>
              <a:buChar char="–"/>
            </a:pPr>
            <a:r>
              <a:rPr b="0" lang="en" sz="1100" spc="-1" strike="noStrike">
                <a:solidFill>
                  <a:srgbClr val="ffffff"/>
                </a:solidFill>
                <a:latin typeface="IBM Plex Sans"/>
                <a:ea typeface="IBM Plex Sans"/>
              </a:rPr>
              <a:t>Delete all Kubernetes resources generated when the chart was instantiated</a:t>
            </a:r>
            <a:endParaRPr b="0" lang="en-US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2024-04-27T13:12:25Z</dcterms:modified>
  <cp:revision>2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