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70" r:id="rId4"/>
    <p:sldId id="271" r:id="rId5"/>
    <p:sldId id="269" r:id="rId6"/>
    <p:sldId id="267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193"/>
    <a:srgbClr val="2E2E31"/>
    <a:srgbClr val="413D3B"/>
    <a:srgbClr val="9D8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8C193"/>
            </a:solidFill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82D-4C9D-A71A-4E1FDA00B23E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E8C193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82D-4C9D-A71A-4E1FDA00B23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content</c:v>
                </c:pt>
                <c:pt idx="1">
                  <c:v>content</c:v>
                </c:pt>
                <c:pt idx="2">
                  <c:v>content</c:v>
                </c:pt>
                <c:pt idx="3">
                  <c:v>content</c:v>
                </c:pt>
                <c:pt idx="4">
                  <c:v>content</c:v>
                </c:pt>
                <c:pt idx="5">
                  <c:v>content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2D-4C9D-A71A-4E1FDA00B2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39393D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content</c:v>
                </c:pt>
                <c:pt idx="1">
                  <c:v>content</c:v>
                </c:pt>
                <c:pt idx="2">
                  <c:v>content</c:v>
                </c:pt>
                <c:pt idx="3">
                  <c:v>content</c:v>
                </c:pt>
                <c:pt idx="4">
                  <c:v>content</c:v>
                </c:pt>
                <c:pt idx="5">
                  <c:v>content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2D-4C9D-A71A-4E1FDA00B2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4"/>
        <c:overlap val="-10"/>
        <c:axId val="1571201136"/>
        <c:axId val="1571189168"/>
      </c:barChart>
      <c:catAx>
        <c:axId val="1571201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1189168"/>
        <c:crosses val="autoZero"/>
        <c:auto val="1"/>
        <c:lblAlgn val="ctr"/>
        <c:lblOffset val="100"/>
        <c:noMultiLvlLbl val="0"/>
      </c:catAx>
      <c:valAx>
        <c:axId val="1571189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120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572933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dirty="0">
                <a:solidFill>
                  <a:srgbClr val="E8C193"/>
                </a:solidFill>
              </a:rPr>
              <a:t>League Of Legends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E8C193"/>
                </a:solidFill>
              </a:rPr>
              <a:t>Enjoy your stylish business and campus life with sunrin.gg</a:t>
            </a:r>
            <a:endParaRPr lang="ko-KR" altLang="en-US" sz="6600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96619" y="3993528"/>
            <a:ext cx="2030290" cy="81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prstClr val="white">
                    <a:lumMod val="50000"/>
                  </a:prstClr>
                </a:solidFill>
              </a:rPr>
              <a:t>이걸하네</a:t>
            </a: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 TEAM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임도현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오승광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테이블, 앉아있는, 쥐고있는, 케이크이(가) 표시된 사진&#10;&#10;자동 생성된 설명">
            <a:extLst>
              <a:ext uri="{FF2B5EF4-FFF2-40B4-BE49-F238E27FC236}">
                <a16:creationId xmlns:a16="http://schemas.microsoft.com/office/drawing/2014/main" id="{C83687B7-6776-49CD-859D-1EF6688B4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03" y="578921"/>
            <a:ext cx="6312273" cy="626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615836-51BF-4D2F-912A-EFE891DFC101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D8E87C-8D62-4904-A2C8-E1EE6BC31A14}"/>
              </a:ext>
            </a:extLst>
          </p:cNvPr>
          <p:cNvSpPr/>
          <p:nvPr/>
        </p:nvSpPr>
        <p:spPr>
          <a:xfrm>
            <a:off x="3069048" y="198224"/>
            <a:ext cx="6096000" cy="991875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핵심기능 및 기대효과 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</a:t>
            </a:r>
            <a:r>
              <a:rPr lang="ko-KR" altLang="en-US" sz="800" kern="0" dirty="0">
                <a:solidFill>
                  <a:srgbClr val="E8C193"/>
                </a:solidFill>
              </a:rPr>
              <a:t> </a:t>
            </a:r>
            <a:r>
              <a:rPr lang="en-US" altLang="ko-KR" sz="800" kern="0" dirty="0">
                <a:solidFill>
                  <a:srgbClr val="E8C193"/>
                </a:solidFill>
              </a:rPr>
              <a:t>us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2D383-0CB2-44C6-BB92-B8E299CFE31A}"/>
              </a:ext>
            </a:extLst>
          </p:cNvPr>
          <p:cNvSpPr txBox="1"/>
          <p:nvPr/>
        </p:nvSpPr>
        <p:spPr>
          <a:xfrm>
            <a:off x="621453" y="1443841"/>
            <a:ext cx="10190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8C193"/>
                </a:solidFill>
              </a:rPr>
              <a:t>핵심기능</a:t>
            </a:r>
            <a:r>
              <a:rPr lang="en-US" altLang="ko-KR" dirty="0">
                <a:solidFill>
                  <a:srgbClr val="E8C193"/>
                </a:solidFill>
              </a:rPr>
              <a:t>:</a:t>
            </a:r>
          </a:p>
          <a:p>
            <a:endParaRPr lang="en-US" altLang="ko-KR" dirty="0">
              <a:solidFill>
                <a:srgbClr val="E8C193"/>
              </a:solidFill>
            </a:endParaRPr>
          </a:p>
          <a:p>
            <a:r>
              <a:rPr lang="ko-KR" altLang="en-US" dirty="0">
                <a:solidFill>
                  <a:srgbClr val="E8C193"/>
                </a:solidFill>
              </a:rPr>
              <a:t>모든 전적사이트가 그렇듯 자신의 전적을 확인하고 타인과 비교하며 어떤 부분을 키울지 자신을 분석하는 것 입니다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  <a:r>
              <a:rPr lang="ko-KR" altLang="en-US" dirty="0">
                <a:solidFill>
                  <a:srgbClr val="E8C193"/>
                </a:solidFill>
              </a:rPr>
              <a:t>또한 로그인 기능을 추가하여 자신의 정보를 저장하여 라이벌 상대를 지정하여 전적을 비교하는 기능을 추가할 예정입니다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</a:p>
          <a:p>
            <a:endParaRPr lang="en-US" altLang="ko-KR" dirty="0">
              <a:solidFill>
                <a:srgbClr val="E8C193"/>
              </a:solidFill>
            </a:endParaRPr>
          </a:p>
          <a:p>
            <a:endParaRPr lang="en-US" altLang="ko-KR" dirty="0">
              <a:solidFill>
                <a:srgbClr val="E8C193"/>
              </a:solidFill>
            </a:endParaRPr>
          </a:p>
          <a:p>
            <a:endParaRPr lang="en-US" altLang="ko-KR" dirty="0">
              <a:solidFill>
                <a:srgbClr val="E8C193"/>
              </a:solidFill>
            </a:endParaRPr>
          </a:p>
          <a:p>
            <a:endParaRPr lang="en-US" altLang="ko-KR" dirty="0">
              <a:solidFill>
                <a:srgbClr val="E8C193"/>
              </a:solidFill>
            </a:endParaRPr>
          </a:p>
          <a:p>
            <a:r>
              <a:rPr lang="ko-KR" altLang="en-US" dirty="0">
                <a:solidFill>
                  <a:srgbClr val="E8C193"/>
                </a:solidFill>
              </a:rPr>
              <a:t>기대효과</a:t>
            </a:r>
            <a:r>
              <a:rPr lang="en-US" altLang="ko-KR" dirty="0">
                <a:solidFill>
                  <a:srgbClr val="E8C193"/>
                </a:solidFill>
              </a:rPr>
              <a:t>:</a:t>
            </a:r>
          </a:p>
          <a:p>
            <a:endParaRPr lang="en-US" altLang="ko-KR" dirty="0">
              <a:solidFill>
                <a:srgbClr val="E8C193"/>
              </a:solidFill>
            </a:endParaRPr>
          </a:p>
          <a:p>
            <a:r>
              <a:rPr lang="ko-KR" altLang="en-US" dirty="0">
                <a:solidFill>
                  <a:srgbClr val="E8C193"/>
                </a:solidFill>
              </a:rPr>
              <a:t>이를 통해 자신이 어떤 부분이 부족하고 보완해야 할지를 한 눈에 볼 수 있어 실력 파악에 용이 할 것이리라 예상됩니다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</a:p>
          <a:p>
            <a:endParaRPr lang="en-US" altLang="ko-KR" dirty="0">
              <a:solidFill>
                <a:srgbClr val="E8C193"/>
              </a:solidFill>
            </a:endParaRPr>
          </a:p>
          <a:p>
            <a:endParaRPr lang="ko-KR" altLang="en-US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03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578D7A-7DD3-4094-9309-4E93FA13B479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394C0A-438F-4641-BBCB-4B339F169281}"/>
              </a:ext>
            </a:extLst>
          </p:cNvPr>
          <p:cNvSpPr/>
          <p:nvPr/>
        </p:nvSpPr>
        <p:spPr>
          <a:xfrm>
            <a:off x="3069048" y="198224"/>
            <a:ext cx="6096000" cy="991875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비슷한 타 사이트 분석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</a:t>
            </a:r>
            <a:r>
              <a:rPr lang="ko-KR" altLang="en-US" sz="800" kern="0" dirty="0">
                <a:solidFill>
                  <a:srgbClr val="E8C193"/>
                </a:solidFill>
              </a:rPr>
              <a:t> </a:t>
            </a:r>
            <a:r>
              <a:rPr lang="en-US" altLang="ko-KR" sz="800" kern="0" dirty="0">
                <a:solidFill>
                  <a:srgbClr val="E8C193"/>
                </a:solidFill>
              </a:rPr>
              <a:t>us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0D3E00-1D86-43E7-94B5-EFB4AEDE0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7"/>
          <a:stretch/>
        </p:blipFill>
        <p:spPr>
          <a:xfrm>
            <a:off x="325128" y="1415223"/>
            <a:ext cx="5594766" cy="3227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0B8FB9-039D-4971-AC5D-66BD3DD47738}"/>
              </a:ext>
            </a:extLst>
          </p:cNvPr>
          <p:cNvSpPr txBox="1"/>
          <p:nvPr/>
        </p:nvSpPr>
        <p:spPr>
          <a:xfrm>
            <a:off x="8473441" y="4928793"/>
            <a:ext cx="8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8C193"/>
                </a:solidFill>
              </a:rPr>
              <a:t>OP.GG</a:t>
            </a:r>
            <a:endParaRPr lang="ko-KR" altLang="en-US" dirty="0">
              <a:solidFill>
                <a:srgbClr val="E8C19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4481A-0D89-4DAC-A397-86B717170B7F}"/>
              </a:ext>
            </a:extLst>
          </p:cNvPr>
          <p:cNvSpPr txBox="1"/>
          <p:nvPr/>
        </p:nvSpPr>
        <p:spPr>
          <a:xfrm>
            <a:off x="2262293" y="4899506"/>
            <a:ext cx="10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E8C193"/>
                </a:solidFill>
              </a:rPr>
              <a:t>poro.gg</a:t>
            </a:r>
            <a:endParaRPr lang="ko-KR" altLang="en-US" dirty="0">
              <a:solidFill>
                <a:srgbClr val="E8C193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A6EB70B-0B28-417F-A37F-48B3B3CCB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01" r="14382"/>
          <a:stretch/>
        </p:blipFill>
        <p:spPr>
          <a:xfrm>
            <a:off x="6441441" y="1484629"/>
            <a:ext cx="5242560" cy="31496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04F245-765E-4CEF-B590-E87A818DE3A6}"/>
              </a:ext>
            </a:extLst>
          </p:cNvPr>
          <p:cNvSpPr txBox="1"/>
          <p:nvPr/>
        </p:nvSpPr>
        <p:spPr>
          <a:xfrm>
            <a:off x="863719" y="5351875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티어의</a:t>
            </a:r>
            <a:r>
              <a:rPr lang="ko-KR" altLang="en-US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변화량을 알기 쉽게 그래프를 사용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7101D7-093F-4CAC-AB95-7DF3C3E3C007}"/>
              </a:ext>
            </a:extLst>
          </p:cNvPr>
          <p:cNvSpPr txBox="1"/>
          <p:nvPr/>
        </p:nvSpPr>
        <p:spPr>
          <a:xfrm>
            <a:off x="7044107" y="5351875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 승패 비율을 원형으로 표기하여 </a:t>
            </a:r>
            <a:endParaRPr lang="en-US" altLang="ko-KR" dirty="0">
              <a:solidFill>
                <a:srgbClr val="E8C19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승패 비율을 한눈에 보기 쉽게 표현</a:t>
            </a:r>
          </a:p>
        </p:txBody>
      </p:sp>
    </p:spTree>
    <p:extLst>
      <p:ext uri="{BB962C8B-B14F-4D97-AF65-F5344CB8AC3E}">
        <p14:creationId xmlns:p14="http://schemas.microsoft.com/office/powerpoint/2010/main" val="6885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578D7A-7DD3-4094-9309-4E93FA13B479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394C0A-438F-4641-BBCB-4B339F169281}"/>
              </a:ext>
            </a:extLst>
          </p:cNvPr>
          <p:cNvSpPr/>
          <p:nvPr/>
        </p:nvSpPr>
        <p:spPr>
          <a:xfrm>
            <a:off x="3069048" y="198224"/>
            <a:ext cx="6096000" cy="991875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내가 둘 수 있는 차별성</a:t>
            </a:r>
            <a:endParaRPr lang="en-US" altLang="ko-KR" sz="3200" b="1" i="1" kern="0" dirty="0">
              <a:solidFill>
                <a:srgbClr val="E8C193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</a:t>
            </a:r>
            <a:r>
              <a:rPr lang="ko-KR" altLang="en-US" sz="800" kern="0" dirty="0">
                <a:solidFill>
                  <a:srgbClr val="E8C193"/>
                </a:solidFill>
              </a:rPr>
              <a:t> </a:t>
            </a:r>
            <a:r>
              <a:rPr lang="en-US" altLang="ko-KR" sz="800" kern="0" dirty="0">
                <a:solidFill>
                  <a:srgbClr val="E8C193"/>
                </a:solidFill>
              </a:rPr>
              <a:t>us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4481A-0D89-4DAC-A397-86B717170B7F}"/>
              </a:ext>
            </a:extLst>
          </p:cNvPr>
          <p:cNvSpPr txBox="1"/>
          <p:nvPr/>
        </p:nvSpPr>
        <p:spPr>
          <a:xfrm>
            <a:off x="1280159" y="1682173"/>
            <a:ext cx="10376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8C193"/>
                </a:solidFill>
              </a:rPr>
              <a:t>1) </a:t>
            </a:r>
            <a:r>
              <a:rPr lang="ko-KR" altLang="en-US" dirty="0">
                <a:solidFill>
                  <a:srgbClr val="E8C193"/>
                </a:solidFill>
              </a:rPr>
              <a:t>앞서 나온 사이트 만큼은 힘들지만 두 사이트의 장점인</a:t>
            </a:r>
            <a:endParaRPr lang="en-US" altLang="ko-KR" dirty="0">
              <a:solidFill>
                <a:srgbClr val="E8C193"/>
              </a:solidFill>
            </a:endParaRPr>
          </a:p>
          <a:p>
            <a:r>
              <a:rPr lang="ko-KR" altLang="en-US" dirty="0">
                <a:solidFill>
                  <a:srgbClr val="E8C193"/>
                </a:solidFill>
              </a:rPr>
              <a:t>  원형그래프와 </a:t>
            </a:r>
            <a:r>
              <a:rPr lang="ko-KR" altLang="en-US" dirty="0" err="1">
                <a:solidFill>
                  <a:srgbClr val="E8C193"/>
                </a:solidFill>
              </a:rPr>
              <a:t>티어의</a:t>
            </a:r>
            <a:r>
              <a:rPr lang="ko-KR" altLang="en-US" dirty="0">
                <a:solidFill>
                  <a:srgbClr val="E8C193"/>
                </a:solidFill>
              </a:rPr>
              <a:t> 변화량 그래프를 같이 넣어서 두가지 정보를 한번에 확인 할 수 있도록 만들       예정입니다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</a:p>
          <a:p>
            <a:endParaRPr lang="en-US" altLang="ko-KR" dirty="0">
              <a:solidFill>
                <a:srgbClr val="E8C193"/>
              </a:solidFill>
            </a:endParaRPr>
          </a:p>
          <a:p>
            <a:r>
              <a:rPr lang="en-US" altLang="ko-KR" dirty="0">
                <a:solidFill>
                  <a:srgbClr val="E8C193"/>
                </a:solidFill>
              </a:rPr>
              <a:t>2) </a:t>
            </a:r>
            <a:r>
              <a:rPr lang="ko-KR" altLang="en-US" dirty="0">
                <a:solidFill>
                  <a:srgbClr val="E8C193"/>
                </a:solidFill>
              </a:rPr>
              <a:t>로그인 기능의 활용 자신의 정보를 저장하고 타인의 정보를 저장하여 라이벌기능을 만들어 비교하여 통계를 만들어 자신의 실력과 비교하는 부분을 만들 예정입니다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</a:p>
          <a:p>
            <a:endParaRPr lang="ko-KR" altLang="en-US" dirty="0">
              <a:solidFill>
                <a:srgbClr val="E8C193"/>
              </a:solidFill>
            </a:endParaRPr>
          </a:p>
        </p:txBody>
      </p:sp>
      <p:pic>
        <p:nvPicPr>
          <p:cNvPr id="2050" name="Picture 2" descr="롤 전적 분석(팀운, 강점, 약점, 잠재력 등) 사이트">
            <a:extLst>
              <a:ext uri="{FF2B5EF4-FFF2-40B4-BE49-F238E27FC236}">
                <a16:creationId xmlns:a16="http://schemas.microsoft.com/office/drawing/2014/main" id="{32006CFC-3628-464E-9B6F-56AD4BB6D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t="13333" b="43210"/>
          <a:stretch/>
        </p:blipFill>
        <p:spPr bwMode="auto">
          <a:xfrm>
            <a:off x="338667" y="3569546"/>
            <a:ext cx="3423920" cy="298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60EF364-8672-4B17-BD95-E65A6D496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10" y="3885189"/>
            <a:ext cx="3590925" cy="2581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2D5EA3-C606-434E-90A0-D389CBE40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205" y="3280351"/>
            <a:ext cx="3248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5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615836-51BF-4D2F-912A-EFE891DFC101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D8E87C-8D62-4904-A2C8-E1EE6BC31A14}"/>
              </a:ext>
            </a:extLst>
          </p:cNvPr>
          <p:cNvSpPr/>
          <p:nvPr/>
        </p:nvSpPr>
        <p:spPr>
          <a:xfrm>
            <a:off x="3069048" y="198224"/>
            <a:ext cx="6096000" cy="1015663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진행 상황 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(</a:t>
            </a:r>
            <a:r>
              <a:rPr lang="ko-KR" altLang="en-US" sz="3200" b="1" i="1" kern="0" dirty="0">
                <a:solidFill>
                  <a:srgbClr val="E8C193"/>
                </a:solidFill>
              </a:rPr>
              <a:t>처음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</a:t>
            </a:r>
            <a:r>
              <a:rPr lang="ko-KR" altLang="en-US" sz="800" kern="0" dirty="0">
                <a:solidFill>
                  <a:srgbClr val="E8C193"/>
                </a:solidFill>
              </a:rPr>
              <a:t> </a:t>
            </a:r>
            <a:r>
              <a:rPr lang="en-US" altLang="ko-KR" sz="800" kern="0" dirty="0">
                <a:solidFill>
                  <a:srgbClr val="E8C193"/>
                </a:solidFill>
              </a:rPr>
              <a:t>us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42A7E7-A4FA-487A-9D4E-A7F30870A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15" t="10295" r="13210" b="40346"/>
          <a:stretch/>
        </p:blipFill>
        <p:spPr>
          <a:xfrm>
            <a:off x="7016551" y="1121217"/>
            <a:ext cx="4938381" cy="25745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F8050F-297C-46D9-826D-89A4F44A9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1" t="10295" r="16481" b="41038"/>
          <a:stretch/>
        </p:blipFill>
        <p:spPr>
          <a:xfrm>
            <a:off x="7016551" y="3874950"/>
            <a:ext cx="4708089" cy="2398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AA5B6B-FFD9-477F-862B-8BB1185504CD}"/>
              </a:ext>
            </a:extLst>
          </p:cNvPr>
          <p:cNvSpPr txBox="1"/>
          <p:nvPr/>
        </p:nvSpPr>
        <p:spPr>
          <a:xfrm>
            <a:off x="8480213" y="6290444"/>
            <a:ext cx="2377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플레이 중 </a:t>
            </a:r>
            <a:r>
              <a:rPr lang="en-US" altLang="ko-KR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ko-KR" altLang="en-US" sz="1500" dirty="0">
              <a:solidFill>
                <a:srgbClr val="E8C19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58B96-D268-4C0C-8A61-B1D590FDD943}"/>
              </a:ext>
            </a:extLst>
          </p:cNvPr>
          <p:cNvSpPr txBox="1"/>
          <p:nvPr/>
        </p:nvSpPr>
        <p:spPr>
          <a:xfrm>
            <a:off x="7751746" y="3535205"/>
            <a:ext cx="34679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플레이를 하지 않을 경우 </a:t>
            </a:r>
            <a:r>
              <a:rPr lang="en-US" altLang="ko-KR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6E0EC4-BD9B-4E26-BB4A-8E6814F29B6B}"/>
              </a:ext>
            </a:extLst>
          </p:cNvPr>
          <p:cNvSpPr txBox="1"/>
          <p:nvPr/>
        </p:nvSpPr>
        <p:spPr>
          <a:xfrm>
            <a:off x="2317633" y="4893363"/>
            <a:ext cx="34679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 </a:t>
            </a:r>
            <a:r>
              <a:rPr lang="en-US" altLang="ko-KR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D86C48-3837-4B94-881E-76899285899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770986" y="2408488"/>
            <a:ext cx="1245565" cy="828084"/>
          </a:xfrm>
          <a:prstGeom prst="straightConnector1">
            <a:avLst/>
          </a:prstGeom>
          <a:ln w="44450">
            <a:solidFill>
              <a:srgbClr val="E8C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28DD973-40FE-4F22-B655-B4873C7D87F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70986" y="3236572"/>
            <a:ext cx="1245565" cy="1837835"/>
          </a:xfrm>
          <a:prstGeom prst="straightConnector1">
            <a:avLst/>
          </a:prstGeom>
          <a:ln w="44450">
            <a:solidFill>
              <a:srgbClr val="E8C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2918836B-B362-4EB9-9A19-33779E9A73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01"/>
          <a:stretch/>
        </p:blipFill>
        <p:spPr>
          <a:xfrm>
            <a:off x="332983" y="1663112"/>
            <a:ext cx="5452639" cy="31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0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615836-51BF-4D2F-912A-EFE891DFC101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D8E87C-8D62-4904-A2C8-E1EE6BC31A14}"/>
              </a:ext>
            </a:extLst>
          </p:cNvPr>
          <p:cNvSpPr/>
          <p:nvPr/>
        </p:nvSpPr>
        <p:spPr>
          <a:xfrm>
            <a:off x="2798115" y="227434"/>
            <a:ext cx="6359432" cy="991875"/>
          </a:xfrm>
          <a:prstGeom prst="rect">
            <a:avLst/>
          </a:prstGeom>
          <a:solidFill>
            <a:srgbClr val="2E2E31"/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진행 상황 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(</a:t>
            </a:r>
            <a:r>
              <a:rPr lang="ko-KR" altLang="en-US" sz="3200" b="1" i="1" kern="0" dirty="0">
                <a:solidFill>
                  <a:srgbClr val="E8C193"/>
                </a:solidFill>
              </a:rPr>
              <a:t>두번째 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– </a:t>
            </a:r>
            <a:r>
              <a:rPr lang="ko-KR" altLang="en-US" sz="3200" b="1" i="1" kern="0" dirty="0">
                <a:solidFill>
                  <a:srgbClr val="E8C193"/>
                </a:solidFill>
              </a:rPr>
              <a:t>디자인 변경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</a:t>
            </a:r>
            <a:r>
              <a:rPr lang="ko-KR" altLang="en-US" sz="800" kern="0" dirty="0">
                <a:solidFill>
                  <a:srgbClr val="E8C193"/>
                </a:solidFill>
              </a:rPr>
              <a:t> </a:t>
            </a:r>
            <a:r>
              <a:rPr lang="en-US" altLang="ko-KR" sz="800" kern="0" dirty="0">
                <a:solidFill>
                  <a:srgbClr val="E8C193"/>
                </a:solidFill>
              </a:rPr>
              <a:t>us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A5B6B-FFD9-477F-862B-8BB1185504CD}"/>
              </a:ext>
            </a:extLst>
          </p:cNvPr>
          <p:cNvSpPr txBox="1"/>
          <p:nvPr/>
        </p:nvSpPr>
        <p:spPr>
          <a:xfrm>
            <a:off x="8480213" y="6290444"/>
            <a:ext cx="23774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플레이 중 </a:t>
            </a:r>
            <a:r>
              <a:rPr lang="en-US" altLang="ko-KR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ko-KR" altLang="en-US" sz="1500" dirty="0">
              <a:solidFill>
                <a:srgbClr val="E8C19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58B96-D268-4C0C-8A61-B1D590FDD943}"/>
              </a:ext>
            </a:extLst>
          </p:cNvPr>
          <p:cNvSpPr txBox="1"/>
          <p:nvPr/>
        </p:nvSpPr>
        <p:spPr>
          <a:xfrm>
            <a:off x="7751746" y="3535205"/>
            <a:ext cx="34679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플레이를 하지 않을 경우 </a:t>
            </a:r>
            <a:r>
              <a:rPr lang="en-US" altLang="ko-KR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6E0EC4-BD9B-4E26-BB4A-8E6814F29B6B}"/>
              </a:ext>
            </a:extLst>
          </p:cNvPr>
          <p:cNvSpPr txBox="1"/>
          <p:nvPr/>
        </p:nvSpPr>
        <p:spPr>
          <a:xfrm>
            <a:off x="2317633" y="4893363"/>
            <a:ext cx="34679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 </a:t>
            </a:r>
            <a:r>
              <a:rPr lang="en-US" altLang="ko-KR" sz="15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D86C48-3837-4B94-881E-76899285899B}"/>
              </a:ext>
            </a:extLst>
          </p:cNvPr>
          <p:cNvCxnSpPr>
            <a:cxnSpLocks/>
          </p:cNvCxnSpPr>
          <p:nvPr/>
        </p:nvCxnSpPr>
        <p:spPr>
          <a:xfrm flipV="1">
            <a:off x="5770986" y="2408488"/>
            <a:ext cx="1245565" cy="828084"/>
          </a:xfrm>
          <a:prstGeom prst="straightConnector1">
            <a:avLst/>
          </a:prstGeom>
          <a:ln w="44450">
            <a:solidFill>
              <a:srgbClr val="E8C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28DD973-40FE-4F22-B655-B4873C7D87FD}"/>
              </a:ext>
            </a:extLst>
          </p:cNvPr>
          <p:cNvCxnSpPr>
            <a:cxnSpLocks/>
          </p:cNvCxnSpPr>
          <p:nvPr/>
        </p:nvCxnSpPr>
        <p:spPr>
          <a:xfrm>
            <a:off x="5770986" y="3236572"/>
            <a:ext cx="1245565" cy="1837835"/>
          </a:xfrm>
          <a:prstGeom prst="straightConnector1">
            <a:avLst/>
          </a:prstGeom>
          <a:ln w="44450">
            <a:solidFill>
              <a:srgbClr val="E8C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2918836B-B362-4EB9-9A19-33779E9A7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01"/>
          <a:stretch/>
        </p:blipFill>
        <p:spPr>
          <a:xfrm>
            <a:off x="332983" y="1663112"/>
            <a:ext cx="5452639" cy="31622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F99D1F-128A-41CE-B5BD-CBEF8EF81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2" t="10295" r="15683" b="34716"/>
          <a:stretch/>
        </p:blipFill>
        <p:spPr>
          <a:xfrm>
            <a:off x="7092689" y="1142660"/>
            <a:ext cx="4203184" cy="21198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B7DC10-FBB1-4133-ABF7-D1147F441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6" t="10295" r="16667" b="35210"/>
          <a:stretch/>
        </p:blipFill>
        <p:spPr bwMode="auto">
          <a:xfrm>
            <a:off x="7089154" y="4064001"/>
            <a:ext cx="4203184" cy="222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10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615836-51BF-4D2F-912A-EFE891DFC101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D8E87C-8D62-4904-A2C8-E1EE6BC31A14}"/>
              </a:ext>
            </a:extLst>
          </p:cNvPr>
          <p:cNvSpPr/>
          <p:nvPr/>
        </p:nvSpPr>
        <p:spPr>
          <a:xfrm>
            <a:off x="2798115" y="227434"/>
            <a:ext cx="6359432" cy="991875"/>
          </a:xfrm>
          <a:prstGeom prst="rect">
            <a:avLst/>
          </a:prstGeom>
          <a:solidFill>
            <a:srgbClr val="2E2E31"/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앞으로 추가할 사항   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(1)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</a:t>
            </a:r>
            <a:r>
              <a:rPr lang="ko-KR" altLang="en-US" sz="800" kern="0" dirty="0">
                <a:solidFill>
                  <a:srgbClr val="E8C193"/>
                </a:solidFill>
              </a:rPr>
              <a:t> </a:t>
            </a:r>
            <a:r>
              <a:rPr lang="en-US" altLang="ko-KR" sz="800" kern="0" dirty="0">
                <a:solidFill>
                  <a:srgbClr val="E8C193"/>
                </a:solidFill>
              </a:rPr>
              <a:t>us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A63393B2-7E99-4203-89CE-D9FC7012B68D}"/>
              </a:ext>
            </a:extLst>
          </p:cNvPr>
          <p:cNvGraphicFramePr/>
          <p:nvPr/>
        </p:nvGraphicFramePr>
        <p:xfrm>
          <a:off x="700447" y="1827988"/>
          <a:ext cx="676108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DAF1573-7390-484F-834F-874A0AA83458}"/>
              </a:ext>
            </a:extLst>
          </p:cNvPr>
          <p:cNvSpPr/>
          <p:nvPr/>
        </p:nvSpPr>
        <p:spPr>
          <a:xfrm>
            <a:off x="8620470" y="3077779"/>
            <a:ext cx="222646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E8C193"/>
                </a:solidFill>
              </a:rPr>
              <a:t>자신의 승패 비율을 원형 그래프로 표현</a:t>
            </a:r>
            <a:endParaRPr lang="ko-KR" altLang="en-US" sz="900" dirty="0">
              <a:solidFill>
                <a:srgbClr val="E8C19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AC2E6A-227E-4E25-A574-9D1D3D46437C}"/>
              </a:ext>
            </a:extLst>
          </p:cNvPr>
          <p:cNvSpPr/>
          <p:nvPr/>
        </p:nvSpPr>
        <p:spPr>
          <a:xfrm>
            <a:off x="8862844" y="2492950"/>
            <a:ext cx="1741714" cy="377372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333234"/>
                </a:solidFill>
              </a:rPr>
              <a:t>승패 그래프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1ECD59-D93B-4721-A81C-8DF7C447B9E9}"/>
              </a:ext>
            </a:extLst>
          </p:cNvPr>
          <p:cNvSpPr/>
          <p:nvPr/>
        </p:nvSpPr>
        <p:spPr>
          <a:xfrm>
            <a:off x="8620470" y="5257430"/>
            <a:ext cx="309739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E8C193"/>
                </a:solidFill>
              </a:rPr>
              <a:t>자신의 </a:t>
            </a:r>
            <a:r>
              <a:rPr lang="ko-KR" altLang="en-US" sz="1200" dirty="0" err="1">
                <a:solidFill>
                  <a:srgbClr val="E8C193"/>
                </a:solidFill>
              </a:rPr>
              <a:t>티어</a:t>
            </a:r>
            <a:r>
              <a:rPr lang="ko-KR" altLang="en-US" sz="1200" dirty="0">
                <a:solidFill>
                  <a:srgbClr val="E8C193"/>
                </a:solidFill>
              </a:rPr>
              <a:t> 변화를 선그래프로 표현하여 </a:t>
            </a:r>
            <a:r>
              <a:rPr lang="ko-KR" altLang="en-US" sz="1200" dirty="0" err="1">
                <a:solidFill>
                  <a:srgbClr val="E8C193"/>
                </a:solidFill>
              </a:rPr>
              <a:t>티어의</a:t>
            </a:r>
            <a:r>
              <a:rPr lang="ko-KR" altLang="en-US" sz="1200" dirty="0">
                <a:solidFill>
                  <a:srgbClr val="E8C193"/>
                </a:solidFill>
              </a:rPr>
              <a:t> 변화를 확인</a:t>
            </a:r>
            <a:endParaRPr lang="ko-KR" altLang="en-US" sz="900" dirty="0">
              <a:solidFill>
                <a:srgbClr val="E8C19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B4FA6D-300E-4EDB-825E-7B284F091091}"/>
              </a:ext>
            </a:extLst>
          </p:cNvPr>
          <p:cNvSpPr/>
          <p:nvPr/>
        </p:nvSpPr>
        <p:spPr>
          <a:xfrm>
            <a:off x="8862844" y="4639250"/>
            <a:ext cx="1741714" cy="377372"/>
          </a:xfrm>
          <a:prstGeom prst="rect">
            <a:avLst/>
          </a:prstGeom>
          <a:solidFill>
            <a:srgbClr val="39393D"/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E8C193"/>
                </a:solidFill>
              </a:rPr>
              <a:t>티어</a:t>
            </a:r>
            <a:r>
              <a:rPr lang="ko-KR" altLang="en-US" sz="1200" b="1" dirty="0">
                <a:solidFill>
                  <a:srgbClr val="E8C193"/>
                </a:solidFill>
              </a:rPr>
              <a:t> 변화 그래프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812493-CE04-4E74-865F-3CF9D1A4DA80}"/>
              </a:ext>
            </a:extLst>
          </p:cNvPr>
          <p:cNvSpPr/>
          <p:nvPr/>
        </p:nvSpPr>
        <p:spPr>
          <a:xfrm>
            <a:off x="8862844" y="2520043"/>
            <a:ext cx="1741714" cy="377372"/>
          </a:xfrm>
          <a:prstGeom prst="rect">
            <a:avLst/>
          </a:prstGeom>
          <a:solidFill>
            <a:srgbClr val="E8C193"/>
          </a:solidFill>
          <a:ln w="79375" cmpd="dbl">
            <a:solidFill>
              <a:srgbClr val="E8C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333234"/>
                </a:solidFill>
              </a:rPr>
              <a:t>CONTENTS</a:t>
            </a:r>
            <a:endParaRPr lang="ko-KR" altLang="en-US" sz="1200" b="1" dirty="0">
              <a:solidFill>
                <a:srgbClr val="333234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415EE4-D694-41FA-86E3-E8B330038202}"/>
              </a:ext>
            </a:extLst>
          </p:cNvPr>
          <p:cNvSpPr/>
          <p:nvPr/>
        </p:nvSpPr>
        <p:spPr>
          <a:xfrm>
            <a:off x="8862844" y="4666343"/>
            <a:ext cx="1741714" cy="377372"/>
          </a:xfrm>
          <a:prstGeom prst="rect">
            <a:avLst/>
          </a:prstGeom>
          <a:solidFill>
            <a:srgbClr val="39393D"/>
          </a:solidFill>
          <a:ln w="79375" cmpd="dbl">
            <a:solidFill>
              <a:srgbClr val="3939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E8C193"/>
                </a:solidFill>
              </a:rPr>
              <a:t>CONTENTS</a:t>
            </a:r>
            <a:endParaRPr lang="ko-KR" altLang="en-US" sz="1200" b="1" dirty="0">
              <a:solidFill>
                <a:srgbClr val="E8C1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55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615836-51BF-4D2F-912A-EFE891DFC101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D8E87C-8D62-4904-A2C8-E1EE6BC31A14}"/>
              </a:ext>
            </a:extLst>
          </p:cNvPr>
          <p:cNvSpPr/>
          <p:nvPr/>
        </p:nvSpPr>
        <p:spPr>
          <a:xfrm>
            <a:off x="2798115" y="227434"/>
            <a:ext cx="6359432" cy="991875"/>
          </a:xfrm>
          <a:prstGeom prst="rect">
            <a:avLst/>
          </a:prstGeom>
          <a:solidFill>
            <a:srgbClr val="2E2E31"/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E8C193"/>
                </a:solidFill>
              </a:rPr>
              <a:t>앞으로 추가할 사항   </a:t>
            </a:r>
            <a:r>
              <a:rPr lang="en-US" altLang="ko-KR" sz="3200" b="1" i="1" kern="0" dirty="0">
                <a:solidFill>
                  <a:srgbClr val="E8C193"/>
                </a:solidFill>
              </a:rPr>
              <a:t>(2)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E8C193"/>
                </a:solidFill>
              </a:rPr>
              <a:t>Enjoy your stylish business and campus life with</a:t>
            </a:r>
            <a:r>
              <a:rPr lang="ko-KR" altLang="en-US" sz="800" kern="0" dirty="0">
                <a:solidFill>
                  <a:srgbClr val="E8C193"/>
                </a:solidFill>
              </a:rPr>
              <a:t> </a:t>
            </a:r>
            <a:r>
              <a:rPr lang="en-US" altLang="ko-KR" sz="800" kern="0" dirty="0">
                <a:solidFill>
                  <a:srgbClr val="E8C193"/>
                </a:solidFill>
              </a:rPr>
              <a:t>us</a:t>
            </a:r>
            <a:endParaRPr lang="ko-KR" altLang="en-US" sz="5400" kern="0" dirty="0">
              <a:solidFill>
                <a:srgbClr val="E8C19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5257D3-4264-4EAB-A3F3-B22F49553E20}"/>
              </a:ext>
            </a:extLst>
          </p:cNvPr>
          <p:cNvSpPr txBox="1"/>
          <p:nvPr/>
        </p:nvSpPr>
        <p:spPr>
          <a:xfrm>
            <a:off x="438573" y="1525120"/>
            <a:ext cx="116789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E8C193"/>
                </a:solidFill>
              </a:rPr>
              <a:t>2) </a:t>
            </a:r>
            <a:r>
              <a:rPr lang="ko-KR" altLang="en-US" dirty="0">
                <a:solidFill>
                  <a:srgbClr val="E8C193"/>
                </a:solidFill>
              </a:rPr>
              <a:t>자신의 게임 전적 </a:t>
            </a:r>
            <a:r>
              <a:rPr lang="en-US" altLang="ko-KR" dirty="0">
                <a:solidFill>
                  <a:srgbClr val="E8C193"/>
                </a:solidFill>
              </a:rPr>
              <a:t>10</a:t>
            </a:r>
            <a:r>
              <a:rPr lang="ko-KR" altLang="en-US" dirty="0">
                <a:solidFill>
                  <a:srgbClr val="E8C193"/>
                </a:solidFill>
              </a:rPr>
              <a:t>판 출력</a:t>
            </a:r>
            <a:endParaRPr lang="en-US" altLang="ko-KR" dirty="0">
              <a:solidFill>
                <a:srgbClr val="E8C193"/>
              </a:solidFill>
            </a:endParaRPr>
          </a:p>
          <a:p>
            <a:endParaRPr lang="en-US" altLang="ko-KR" dirty="0">
              <a:solidFill>
                <a:srgbClr val="E8C193"/>
              </a:solidFill>
            </a:endParaRPr>
          </a:p>
          <a:p>
            <a:r>
              <a:rPr lang="en-US" altLang="ko-KR" dirty="0">
                <a:solidFill>
                  <a:srgbClr val="E8C193"/>
                </a:solidFill>
              </a:rPr>
              <a:t>										 </a:t>
            </a:r>
          </a:p>
          <a:p>
            <a:r>
              <a:rPr lang="en-US" altLang="ko-KR" dirty="0">
                <a:solidFill>
                  <a:srgbClr val="E8C193"/>
                </a:solidFill>
              </a:rPr>
              <a:t>									  3) </a:t>
            </a:r>
            <a:r>
              <a:rPr lang="ko-KR" altLang="en-US" dirty="0">
                <a:solidFill>
                  <a:srgbClr val="E8C193"/>
                </a:solidFill>
              </a:rPr>
              <a:t>로그인 기능</a:t>
            </a:r>
            <a:endParaRPr lang="en-US" altLang="ko-KR" dirty="0">
              <a:solidFill>
                <a:srgbClr val="E8C193"/>
              </a:solidFill>
            </a:endParaRPr>
          </a:p>
          <a:p>
            <a:endParaRPr lang="en-US" altLang="ko-KR" dirty="0">
              <a:solidFill>
                <a:srgbClr val="E8C193"/>
              </a:solidFill>
            </a:endParaRPr>
          </a:p>
          <a:p>
            <a:endParaRPr lang="en-US" altLang="ko-KR" dirty="0">
              <a:solidFill>
                <a:srgbClr val="E8C193"/>
              </a:solidFill>
            </a:endParaRPr>
          </a:p>
          <a:p>
            <a:endParaRPr lang="en-US" altLang="ko-KR" dirty="0">
              <a:solidFill>
                <a:srgbClr val="E8C193"/>
              </a:solidFill>
            </a:endParaRPr>
          </a:p>
          <a:p>
            <a:endParaRPr lang="en-US" altLang="ko-KR" dirty="0">
              <a:solidFill>
                <a:srgbClr val="E8C193"/>
              </a:solidFill>
            </a:endParaRPr>
          </a:p>
          <a:p>
            <a:endParaRPr lang="ko-KR" altLang="en-US" dirty="0">
              <a:solidFill>
                <a:srgbClr val="E8C193"/>
              </a:solidFill>
            </a:endParaRPr>
          </a:p>
        </p:txBody>
      </p:sp>
      <p:pic>
        <p:nvPicPr>
          <p:cNvPr id="3076" name="Picture 4" descr="조지현 주성욱/전적비교/전적/스타2전적 | 시, 사설">
            <a:extLst>
              <a:ext uri="{FF2B5EF4-FFF2-40B4-BE49-F238E27FC236}">
                <a16:creationId xmlns:a16="http://schemas.microsoft.com/office/drawing/2014/main" id="{5E8F127C-6D34-47D7-A57D-1FCF2F38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81" y="3863200"/>
            <a:ext cx="4842086" cy="284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FBBE29-E2F7-4BED-B003-F630C4687DBD}"/>
              </a:ext>
            </a:extLst>
          </p:cNvPr>
          <p:cNvSpPr txBox="1"/>
          <p:nvPr/>
        </p:nvSpPr>
        <p:spPr>
          <a:xfrm>
            <a:off x="6563359" y="4972791"/>
            <a:ext cx="39556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E8C193"/>
                </a:solidFill>
              </a:rPr>
              <a:t>4) </a:t>
            </a:r>
            <a:r>
              <a:rPr lang="ko-KR" altLang="en-US" dirty="0">
                <a:solidFill>
                  <a:srgbClr val="E8C193"/>
                </a:solidFill>
              </a:rPr>
              <a:t>전적 비교 기능</a:t>
            </a:r>
            <a:endParaRPr lang="en-US" altLang="ko-KR" dirty="0">
              <a:solidFill>
                <a:srgbClr val="E8C193"/>
              </a:solidFill>
            </a:endParaRPr>
          </a:p>
          <a:p>
            <a:endParaRPr lang="en-US" altLang="ko-KR" dirty="0">
              <a:solidFill>
                <a:srgbClr val="E8C193"/>
              </a:solidFill>
            </a:endParaRPr>
          </a:p>
          <a:p>
            <a:r>
              <a:rPr lang="ko-KR" altLang="en-US" dirty="0">
                <a:solidFill>
                  <a:srgbClr val="E8C193"/>
                </a:solidFill>
              </a:rPr>
              <a:t>이와 비슷하게 전적 비교기능 추가</a:t>
            </a:r>
            <a:endParaRPr lang="en-US" altLang="ko-KR" dirty="0">
              <a:solidFill>
                <a:srgbClr val="E8C19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62F9D3-A2CC-4F5E-92CB-1384F156CDB4}"/>
              </a:ext>
            </a:extLst>
          </p:cNvPr>
          <p:cNvSpPr/>
          <p:nvPr/>
        </p:nvSpPr>
        <p:spPr>
          <a:xfrm>
            <a:off x="4842934" y="3942313"/>
            <a:ext cx="1388533" cy="1151466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4C6242-DFA5-4DB1-9C08-19A0C47FAA9D}"/>
              </a:ext>
            </a:extLst>
          </p:cNvPr>
          <p:cNvSpPr/>
          <p:nvPr/>
        </p:nvSpPr>
        <p:spPr>
          <a:xfrm>
            <a:off x="1479973" y="3961964"/>
            <a:ext cx="1388533" cy="115146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전화번호를 사용하여 로그인하는 방법 – Roblox 지원">
            <a:extLst>
              <a:ext uri="{FF2B5EF4-FFF2-40B4-BE49-F238E27FC236}">
                <a16:creationId xmlns:a16="http://schemas.microsoft.com/office/drawing/2014/main" id="{A71D1100-A0DE-44D4-A829-7E1D7902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503" y="1367146"/>
            <a:ext cx="2212551" cy="219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3902DB-3B4B-4C38-A60F-BF4BD911F1A7}"/>
              </a:ext>
            </a:extLst>
          </p:cNvPr>
          <p:cNvCxnSpPr/>
          <p:nvPr/>
        </p:nvCxnSpPr>
        <p:spPr>
          <a:xfrm>
            <a:off x="0" y="3772747"/>
            <a:ext cx="12192000" cy="0"/>
          </a:xfrm>
          <a:prstGeom prst="line">
            <a:avLst/>
          </a:prstGeom>
          <a:ln w="28575"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0115697-A077-4F0F-BB62-448BFBA51415}"/>
              </a:ext>
            </a:extLst>
          </p:cNvPr>
          <p:cNvCxnSpPr/>
          <p:nvPr/>
        </p:nvCxnSpPr>
        <p:spPr>
          <a:xfrm flipV="1">
            <a:off x="5032587" y="1388533"/>
            <a:ext cx="0" cy="2384214"/>
          </a:xfrm>
          <a:prstGeom prst="line">
            <a:avLst/>
          </a:prstGeom>
          <a:ln w="34925"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D84A0DBD-98C1-4AAD-9DEA-7CE418BAD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71"/>
          <a:stretch/>
        </p:blipFill>
        <p:spPr>
          <a:xfrm>
            <a:off x="404707" y="1972947"/>
            <a:ext cx="4251113" cy="16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E615836-51BF-4D2F-912A-EFE891DFC101}"/>
              </a:ext>
            </a:extLst>
          </p:cNvPr>
          <p:cNvCxnSpPr/>
          <p:nvPr/>
        </p:nvCxnSpPr>
        <p:spPr>
          <a:xfrm>
            <a:off x="1491048" y="706056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B5700-3BAB-4F0E-843B-B0FC82CC3BE1}"/>
              </a:ext>
            </a:extLst>
          </p:cNvPr>
          <p:cNvSpPr txBox="1"/>
          <p:nvPr/>
        </p:nvSpPr>
        <p:spPr>
          <a:xfrm>
            <a:off x="3339254" y="2411307"/>
            <a:ext cx="6075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rgbClr val="E8C19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THANKs</a:t>
            </a:r>
            <a:endParaRPr lang="ko-KR" altLang="en-US" sz="10000" dirty="0">
              <a:solidFill>
                <a:srgbClr val="E8C19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4363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341</Words>
  <Application>Microsoft Office PowerPoint</Application>
  <PresentationFormat>와이드스크린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임도현</cp:lastModifiedBy>
  <cp:revision>20</cp:revision>
  <dcterms:created xsi:type="dcterms:W3CDTF">2020-02-05T05:32:01Z</dcterms:created>
  <dcterms:modified xsi:type="dcterms:W3CDTF">2020-11-01T09:57:28Z</dcterms:modified>
</cp:coreProperties>
</file>