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8" r:id="rId8"/>
    <p:sldId id="263" r:id="rId9"/>
    <p:sldId id="265" r:id="rId10"/>
    <p:sldId id="269" r:id="rId11"/>
    <p:sldId id="261" r:id="rId12"/>
    <p:sldId id="262"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B704-0F09-41DB-95F6-70A22628A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4F9982-68B9-4C56-BB56-9F08EBE95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94FBAF-3A4F-4745-95A5-6E2C2C0913C3}"/>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5" name="Footer Placeholder 4">
            <a:extLst>
              <a:ext uri="{FF2B5EF4-FFF2-40B4-BE49-F238E27FC236}">
                <a16:creationId xmlns:a16="http://schemas.microsoft.com/office/drawing/2014/main" id="{92A61178-491A-4D5E-955A-90FFE8348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C91C5-9B82-447C-97F2-F798D2D3D136}"/>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318794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E027-4AAE-4202-B6EE-6D27F28237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A8E170-B7F7-4EEA-816E-F3B1CE84F8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DB3C1-F0B2-427A-B6FB-47692B6BB9DA}"/>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5" name="Footer Placeholder 4">
            <a:extLst>
              <a:ext uri="{FF2B5EF4-FFF2-40B4-BE49-F238E27FC236}">
                <a16:creationId xmlns:a16="http://schemas.microsoft.com/office/drawing/2014/main" id="{1EC087EA-B790-4F0D-B417-D267443F6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45C05-A82B-47B1-84EB-E0D43BC356C0}"/>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370698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D3C99-46AD-488F-A820-760A6A1B7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A42E4D-7051-49FA-AD5D-E8D45E314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11821-FD05-4945-A0AF-48399A73FF2B}"/>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5" name="Footer Placeholder 4">
            <a:extLst>
              <a:ext uri="{FF2B5EF4-FFF2-40B4-BE49-F238E27FC236}">
                <a16:creationId xmlns:a16="http://schemas.microsoft.com/office/drawing/2014/main" id="{8D6A2E76-FD61-4A77-8089-C6F75F0DD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11C96-1CA3-4C3E-9238-3DA01371AFC4}"/>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392438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270C-AF0D-4036-B38B-13FD2DC1F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75B647-1AAD-458D-82FC-06D9E4E096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E93CB-0E96-44A7-9BF3-E8A21A5B921C}"/>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5" name="Footer Placeholder 4">
            <a:extLst>
              <a:ext uri="{FF2B5EF4-FFF2-40B4-BE49-F238E27FC236}">
                <a16:creationId xmlns:a16="http://schemas.microsoft.com/office/drawing/2014/main" id="{D5730619-807F-4D11-AA07-6E1FF8D91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3FE15-63B6-4355-A3DA-AE1F15960D11}"/>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350544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F11C-6B57-4388-B928-458C708685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DF6AFB-127B-4A14-9D8F-50822A458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D4D20E-2F77-47E7-A0C5-4E9332740C1C}"/>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5" name="Footer Placeholder 4">
            <a:extLst>
              <a:ext uri="{FF2B5EF4-FFF2-40B4-BE49-F238E27FC236}">
                <a16:creationId xmlns:a16="http://schemas.microsoft.com/office/drawing/2014/main" id="{3721A790-CBC2-41DD-AB28-7BA95DA23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4B07-1699-4304-86BF-F834A44AFC11}"/>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67815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546A-19EA-44C9-86C8-AAEFC7C62A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21262-087A-4CB5-A78D-60E2BCA22C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754B1C-440E-4723-873E-A9B11730D3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13B73-A342-4B98-A69F-2A3A3C4A5F01}"/>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6" name="Footer Placeholder 5">
            <a:extLst>
              <a:ext uri="{FF2B5EF4-FFF2-40B4-BE49-F238E27FC236}">
                <a16:creationId xmlns:a16="http://schemas.microsoft.com/office/drawing/2014/main" id="{54444CED-8A55-46A1-A7FC-BA3EF9B04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806DB-18E9-4480-B23D-7600E4ACC4A1}"/>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97171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D8FA-48A0-4572-80DE-47C5A2E9EA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B24CF-7F18-413B-9B61-8D709D1DA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2DDB67-6D67-4C32-BB7D-7546DB9DC1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266F6-C7AE-4BFD-ABA2-DA4F59B0E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B89EE2-8BEA-4A89-9137-A0E150C965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504E4-B103-499B-932F-72BB7A25855B}"/>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8" name="Footer Placeholder 7">
            <a:extLst>
              <a:ext uri="{FF2B5EF4-FFF2-40B4-BE49-F238E27FC236}">
                <a16:creationId xmlns:a16="http://schemas.microsoft.com/office/drawing/2014/main" id="{2A9E655B-5C11-4135-8DDE-CD5484C869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BE0C21-138E-4EDB-94F5-87F83FC56AF2}"/>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70556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7977-CCC8-45E2-9447-40755A753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3137A2-79F1-4D04-91D7-2D8B3F87CED7}"/>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4" name="Footer Placeholder 3">
            <a:extLst>
              <a:ext uri="{FF2B5EF4-FFF2-40B4-BE49-F238E27FC236}">
                <a16:creationId xmlns:a16="http://schemas.microsoft.com/office/drawing/2014/main" id="{3206B040-6E4E-405B-99A5-E94D12796F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8FD5A-3835-4E5E-83A3-B411F4A74DBB}"/>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251075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7F2FB-0580-48FD-AFB6-D5095507CB33}"/>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3" name="Footer Placeholder 2">
            <a:extLst>
              <a:ext uri="{FF2B5EF4-FFF2-40B4-BE49-F238E27FC236}">
                <a16:creationId xmlns:a16="http://schemas.microsoft.com/office/drawing/2014/main" id="{024A569C-0920-4A4A-8C5D-A11CBFC9C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4E52C8-8AAE-434F-89AE-FB5A72012BC8}"/>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266627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F12C-883E-4283-8FBD-93B2944BA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5D348-65B6-4EF0-A3D9-E4CDFB5B5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E77A7-6D06-4126-A63E-8323F6078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E24C2E-FB8F-49B3-82D0-1EDC1F84DF08}"/>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6" name="Footer Placeholder 5">
            <a:extLst>
              <a:ext uri="{FF2B5EF4-FFF2-40B4-BE49-F238E27FC236}">
                <a16:creationId xmlns:a16="http://schemas.microsoft.com/office/drawing/2014/main" id="{95D6E7D1-D7B5-4067-BB44-C9EA02E51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C94C1-1E19-43B2-823D-583CD7CFF502}"/>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369714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8472-3FBA-48B6-BB5A-C25121E7E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FB7C01-0A81-4208-89E5-31E3FC33F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911235-B3E9-4735-B88A-E7DE7F9E8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5AF007-2BA8-4BCE-8A4F-22EA1523333B}"/>
              </a:ext>
            </a:extLst>
          </p:cNvPr>
          <p:cNvSpPr>
            <a:spLocks noGrp="1"/>
          </p:cNvSpPr>
          <p:nvPr>
            <p:ph type="dt" sz="half" idx="10"/>
          </p:nvPr>
        </p:nvSpPr>
        <p:spPr/>
        <p:txBody>
          <a:bodyPr/>
          <a:lstStyle/>
          <a:p>
            <a:fld id="{7E01BBF3-2246-49B4-BC67-21CADDA053F3}" type="datetimeFigureOut">
              <a:rPr lang="en-US" smtClean="0"/>
              <a:t>11/23/2023</a:t>
            </a:fld>
            <a:endParaRPr lang="en-US"/>
          </a:p>
        </p:txBody>
      </p:sp>
      <p:sp>
        <p:nvSpPr>
          <p:cNvPr id="6" name="Footer Placeholder 5">
            <a:extLst>
              <a:ext uri="{FF2B5EF4-FFF2-40B4-BE49-F238E27FC236}">
                <a16:creationId xmlns:a16="http://schemas.microsoft.com/office/drawing/2014/main" id="{96111908-A287-400F-838C-6AC4D7414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BEC63-7913-4B27-9222-15C1E6EF6392}"/>
              </a:ext>
            </a:extLst>
          </p:cNvPr>
          <p:cNvSpPr>
            <a:spLocks noGrp="1"/>
          </p:cNvSpPr>
          <p:nvPr>
            <p:ph type="sldNum" sz="quarter" idx="12"/>
          </p:nvPr>
        </p:nvSpPr>
        <p:spPr/>
        <p:txBody>
          <a:bodyPr/>
          <a:lstStyle/>
          <a:p>
            <a:fld id="{18B43A15-5EAF-42EE-897C-8BEDA7EB1596}" type="slidenum">
              <a:rPr lang="en-US" smtClean="0"/>
              <a:t>‹#›</a:t>
            </a:fld>
            <a:endParaRPr lang="en-US"/>
          </a:p>
        </p:txBody>
      </p:sp>
    </p:spTree>
    <p:extLst>
      <p:ext uri="{BB962C8B-B14F-4D97-AF65-F5344CB8AC3E}">
        <p14:creationId xmlns:p14="http://schemas.microsoft.com/office/powerpoint/2010/main" val="357143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CAF3A-EFE4-4182-AC02-BB2C11AD9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CABE28-982F-4EAA-8E57-E4D7C4C5A1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52540-73E9-4638-B9A4-2979FCCB8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1BBF3-2246-49B4-BC67-21CADDA053F3}" type="datetimeFigureOut">
              <a:rPr lang="en-US" smtClean="0"/>
              <a:t>11/23/2023</a:t>
            </a:fld>
            <a:endParaRPr lang="en-US"/>
          </a:p>
        </p:txBody>
      </p:sp>
      <p:sp>
        <p:nvSpPr>
          <p:cNvPr id="5" name="Footer Placeholder 4">
            <a:extLst>
              <a:ext uri="{FF2B5EF4-FFF2-40B4-BE49-F238E27FC236}">
                <a16:creationId xmlns:a16="http://schemas.microsoft.com/office/drawing/2014/main" id="{088AB9F6-2480-47BF-8CD2-3EF06642FF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B7A796-7820-401C-A911-EE8E4573F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43A15-5EAF-42EE-897C-8BEDA7EB1596}" type="slidenum">
              <a:rPr lang="en-US" smtClean="0"/>
              <a:t>‹#›</a:t>
            </a:fld>
            <a:endParaRPr lang="en-US"/>
          </a:p>
        </p:txBody>
      </p:sp>
    </p:spTree>
    <p:extLst>
      <p:ext uri="{BB962C8B-B14F-4D97-AF65-F5344CB8AC3E}">
        <p14:creationId xmlns:p14="http://schemas.microsoft.com/office/powerpoint/2010/main" val="468280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C411C9-51BD-4035-8305-17CE98749EB5}"/>
              </a:ext>
            </a:extLst>
          </p:cNvPr>
          <p:cNvSpPr>
            <a:spLocks noGrp="1"/>
          </p:cNvSpPr>
          <p:nvPr>
            <p:ph type="subTitle" idx="1"/>
          </p:nvPr>
        </p:nvSpPr>
        <p:spPr>
          <a:xfrm>
            <a:off x="1524000" y="2653553"/>
            <a:ext cx="9144000" cy="1694329"/>
          </a:xfrm>
        </p:spPr>
        <p:txBody>
          <a:bodyPr>
            <a:normAutofit/>
          </a:bodyPr>
          <a:lstStyle/>
          <a:p>
            <a:r>
              <a:rPr lang="en-US" sz="4400" b="1"/>
              <a:t>Customer </a:t>
            </a:r>
            <a:r>
              <a:rPr lang="en-US" sz="4400" b="1" dirty="0"/>
              <a:t>Survey</a:t>
            </a:r>
          </a:p>
          <a:p>
            <a:r>
              <a:rPr lang="en-US" sz="4400" b="1" dirty="0"/>
              <a:t> </a:t>
            </a:r>
          </a:p>
        </p:txBody>
      </p:sp>
    </p:spTree>
    <p:extLst>
      <p:ext uri="{BB962C8B-B14F-4D97-AF65-F5344CB8AC3E}">
        <p14:creationId xmlns:p14="http://schemas.microsoft.com/office/powerpoint/2010/main" val="93131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7BC6-FF00-4B61-BE17-791FC5C348F1}"/>
              </a:ext>
            </a:extLst>
          </p:cNvPr>
          <p:cNvSpPr>
            <a:spLocks noGrp="1"/>
          </p:cNvSpPr>
          <p:nvPr>
            <p:ph type="title"/>
          </p:nvPr>
        </p:nvSpPr>
        <p:spPr>
          <a:xfrm>
            <a:off x="838200" y="365126"/>
            <a:ext cx="10515600" cy="692710"/>
          </a:xfrm>
        </p:spPr>
        <p:txBody>
          <a:bodyPr>
            <a:normAutofit fontScale="90000"/>
          </a:bodyPr>
          <a:lstStyle/>
          <a:p>
            <a:pPr algn="ctr"/>
            <a:r>
              <a:rPr lang="en-US" dirty="0"/>
              <a:t>Advantage-1</a:t>
            </a:r>
          </a:p>
        </p:txBody>
      </p:sp>
      <p:sp>
        <p:nvSpPr>
          <p:cNvPr id="3" name="Content Placeholder 2">
            <a:extLst>
              <a:ext uri="{FF2B5EF4-FFF2-40B4-BE49-F238E27FC236}">
                <a16:creationId xmlns:a16="http://schemas.microsoft.com/office/drawing/2014/main" id="{93B8F6DB-6E36-4CEB-8525-EA2B9868F9D6}"/>
              </a:ext>
            </a:extLst>
          </p:cNvPr>
          <p:cNvSpPr>
            <a:spLocks noGrp="1"/>
          </p:cNvSpPr>
          <p:nvPr>
            <p:ph idx="1"/>
          </p:nvPr>
        </p:nvSpPr>
        <p:spPr>
          <a:xfrm>
            <a:off x="838200" y="1398494"/>
            <a:ext cx="2980765" cy="4778469"/>
          </a:xfrm>
        </p:spPr>
        <p:txBody>
          <a:bodyPr>
            <a:normAutofit/>
          </a:bodyPr>
          <a:lstStyle/>
          <a:p>
            <a:pPr marL="0" indent="0">
              <a:buNone/>
            </a:pPr>
            <a:r>
              <a:rPr lang="en-US" sz="1400" dirty="0"/>
              <a:t>As we conclude our examination of various criteria, let's delve into the reasons why people choose to buy products from </a:t>
            </a:r>
            <a:r>
              <a:rPr lang="en-US" sz="1400" dirty="0" err="1"/>
              <a:t>Apon</a:t>
            </a:r>
            <a:r>
              <a:rPr lang="en-US" sz="1400" dirty="0"/>
              <a:t> Shop.</a:t>
            </a:r>
          </a:p>
          <a:p>
            <a:pPr marL="0" indent="0">
              <a:buNone/>
            </a:pPr>
            <a:r>
              <a:rPr lang="en-US" sz="1400" dirty="0"/>
              <a:t> And what's the winning combination? Well, you guessed it right – the magic lies in the combination of discounts and quality. These factors emerge as the key drivers for securing sales in the competitive markets of the factories.</a:t>
            </a:r>
          </a:p>
          <a:p>
            <a:endParaRPr lang="en-US" sz="1400" dirty="0"/>
          </a:p>
        </p:txBody>
      </p:sp>
      <p:pic>
        <p:nvPicPr>
          <p:cNvPr id="4" name="Picture 3">
            <a:extLst>
              <a:ext uri="{FF2B5EF4-FFF2-40B4-BE49-F238E27FC236}">
                <a16:creationId xmlns:a16="http://schemas.microsoft.com/office/drawing/2014/main" id="{9E64C0D0-4E6B-4260-B0CD-967B1A3B73BD}"/>
              </a:ext>
            </a:extLst>
          </p:cNvPr>
          <p:cNvPicPr>
            <a:picLocks noChangeAspect="1"/>
          </p:cNvPicPr>
          <p:nvPr/>
        </p:nvPicPr>
        <p:blipFill>
          <a:blip r:embed="rId2"/>
          <a:stretch>
            <a:fillRect/>
          </a:stretch>
        </p:blipFill>
        <p:spPr>
          <a:xfrm>
            <a:off x="3818965" y="1057836"/>
            <a:ext cx="7534835" cy="4844396"/>
          </a:xfrm>
          <a:prstGeom prst="rect">
            <a:avLst/>
          </a:prstGeom>
        </p:spPr>
      </p:pic>
    </p:spTree>
    <p:extLst>
      <p:ext uri="{BB962C8B-B14F-4D97-AF65-F5344CB8AC3E}">
        <p14:creationId xmlns:p14="http://schemas.microsoft.com/office/powerpoint/2010/main" val="331674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8BBB-4E34-48E9-A13E-991A04B113C3}"/>
              </a:ext>
            </a:extLst>
          </p:cNvPr>
          <p:cNvSpPr>
            <a:spLocks noGrp="1"/>
          </p:cNvSpPr>
          <p:nvPr>
            <p:ph type="title"/>
          </p:nvPr>
        </p:nvSpPr>
        <p:spPr>
          <a:xfrm>
            <a:off x="838200" y="365125"/>
            <a:ext cx="10515600" cy="710639"/>
          </a:xfrm>
        </p:spPr>
        <p:txBody>
          <a:bodyPr>
            <a:normAutofit/>
          </a:bodyPr>
          <a:lstStyle/>
          <a:p>
            <a:pPr algn="ctr"/>
            <a:r>
              <a:rPr lang="en-US" dirty="0"/>
              <a:t>Advantage-2</a:t>
            </a:r>
          </a:p>
        </p:txBody>
      </p:sp>
      <p:sp>
        <p:nvSpPr>
          <p:cNvPr id="3" name="Content Placeholder 2">
            <a:extLst>
              <a:ext uri="{FF2B5EF4-FFF2-40B4-BE49-F238E27FC236}">
                <a16:creationId xmlns:a16="http://schemas.microsoft.com/office/drawing/2014/main" id="{3D4256A0-B593-41EE-9AAE-57B078DCB9C9}"/>
              </a:ext>
            </a:extLst>
          </p:cNvPr>
          <p:cNvSpPr>
            <a:spLocks noGrp="1"/>
          </p:cNvSpPr>
          <p:nvPr>
            <p:ph idx="1"/>
          </p:nvPr>
        </p:nvSpPr>
        <p:spPr>
          <a:xfrm>
            <a:off x="838200" y="1246094"/>
            <a:ext cx="3068897" cy="4930869"/>
          </a:xfrm>
        </p:spPr>
        <p:txBody>
          <a:bodyPr>
            <a:normAutofit/>
          </a:bodyPr>
          <a:lstStyle/>
          <a:p>
            <a:pPr marL="0" indent="0">
              <a:buNone/>
            </a:pPr>
            <a:r>
              <a:rPr lang="en-US" sz="1400" dirty="0"/>
              <a:t>We've emphasized that quality and discounts are pivotal for </a:t>
            </a:r>
            <a:r>
              <a:rPr lang="en-US" sz="1400" dirty="0" err="1"/>
              <a:t>Apon</a:t>
            </a:r>
            <a:r>
              <a:rPr lang="en-US" sz="1400" dirty="0"/>
              <a:t> Bazar. Drawing insights from our existing customers, it appears that our new customers are enticed by our trustworthy service and high-quality products coupled with attractive discounts. </a:t>
            </a:r>
          </a:p>
          <a:p>
            <a:pPr marL="0" indent="0">
              <a:buNone/>
            </a:pPr>
            <a:r>
              <a:rPr lang="en-US" sz="1400" dirty="0"/>
              <a:t>These factors stand out as the primary reasons behind their choice to opt for our services</a:t>
            </a:r>
          </a:p>
        </p:txBody>
      </p:sp>
      <p:pic>
        <p:nvPicPr>
          <p:cNvPr id="5" name="Picture 4">
            <a:extLst>
              <a:ext uri="{FF2B5EF4-FFF2-40B4-BE49-F238E27FC236}">
                <a16:creationId xmlns:a16="http://schemas.microsoft.com/office/drawing/2014/main" id="{31A3D61F-8F6A-4D9F-B2C5-5DDED5CB7337}"/>
              </a:ext>
            </a:extLst>
          </p:cNvPr>
          <p:cNvPicPr>
            <a:picLocks noChangeAspect="1"/>
          </p:cNvPicPr>
          <p:nvPr/>
        </p:nvPicPr>
        <p:blipFill>
          <a:blip r:embed="rId2"/>
          <a:stretch>
            <a:fillRect/>
          </a:stretch>
        </p:blipFill>
        <p:spPr>
          <a:xfrm>
            <a:off x="3907097" y="1246094"/>
            <a:ext cx="7446703" cy="4930869"/>
          </a:xfrm>
          <a:prstGeom prst="rect">
            <a:avLst/>
          </a:prstGeom>
        </p:spPr>
      </p:pic>
    </p:spTree>
    <p:extLst>
      <p:ext uri="{BB962C8B-B14F-4D97-AF65-F5344CB8AC3E}">
        <p14:creationId xmlns:p14="http://schemas.microsoft.com/office/powerpoint/2010/main" val="392190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BB90-5BCB-4D3E-AA8F-A4CAEFA5B607}"/>
              </a:ext>
            </a:extLst>
          </p:cNvPr>
          <p:cNvSpPr>
            <a:spLocks noGrp="1"/>
          </p:cNvSpPr>
          <p:nvPr>
            <p:ph type="title"/>
          </p:nvPr>
        </p:nvSpPr>
        <p:spPr>
          <a:xfrm>
            <a:off x="838200" y="365125"/>
            <a:ext cx="10515600" cy="662781"/>
          </a:xfrm>
        </p:spPr>
        <p:txBody>
          <a:bodyPr>
            <a:normAutofit fontScale="90000"/>
          </a:bodyPr>
          <a:lstStyle/>
          <a:p>
            <a:pPr algn="ctr"/>
            <a:r>
              <a:rPr lang="en-US" dirty="0"/>
              <a:t>Negative Response</a:t>
            </a:r>
          </a:p>
        </p:txBody>
      </p:sp>
      <p:sp>
        <p:nvSpPr>
          <p:cNvPr id="3" name="Content Placeholder 2">
            <a:extLst>
              <a:ext uri="{FF2B5EF4-FFF2-40B4-BE49-F238E27FC236}">
                <a16:creationId xmlns:a16="http://schemas.microsoft.com/office/drawing/2014/main" id="{D232387E-8E50-4CA6-A46F-F2E3BDDA2282}"/>
              </a:ext>
            </a:extLst>
          </p:cNvPr>
          <p:cNvSpPr>
            <a:spLocks noGrp="1"/>
          </p:cNvSpPr>
          <p:nvPr>
            <p:ph idx="1"/>
          </p:nvPr>
        </p:nvSpPr>
        <p:spPr>
          <a:xfrm>
            <a:off x="838200" y="1027906"/>
            <a:ext cx="2801471" cy="5149057"/>
          </a:xfrm>
        </p:spPr>
        <p:txBody>
          <a:bodyPr>
            <a:normAutofit/>
          </a:bodyPr>
          <a:lstStyle/>
          <a:p>
            <a:pPr marL="0" indent="0">
              <a:buNone/>
            </a:pPr>
            <a:r>
              <a:rPr lang="en-US" sz="1400" dirty="0"/>
              <a:t>As we approach the final page of our survey results, we've identified reasons why participants choose not to buy products from </a:t>
            </a:r>
            <a:r>
              <a:rPr lang="en-US" sz="1400" dirty="0" err="1"/>
              <a:t>Apon</a:t>
            </a:r>
            <a:r>
              <a:rPr lang="en-US" sz="1400" dirty="0"/>
              <a:t> Bazar. </a:t>
            </a:r>
          </a:p>
          <a:p>
            <a:pPr marL="0" indent="0">
              <a:buNone/>
            </a:pPr>
            <a:r>
              <a:rPr lang="en-US" sz="1400" dirty="0"/>
              <a:t>The factors include product shortages, credit limitations, long distances from participants, and various other considerations. These insights provide valuable information for refining our services and addressing customer concerns.</a:t>
            </a:r>
          </a:p>
        </p:txBody>
      </p:sp>
      <p:pic>
        <p:nvPicPr>
          <p:cNvPr id="5" name="Picture 4">
            <a:extLst>
              <a:ext uri="{FF2B5EF4-FFF2-40B4-BE49-F238E27FC236}">
                <a16:creationId xmlns:a16="http://schemas.microsoft.com/office/drawing/2014/main" id="{033A41AF-E260-49DA-BD70-55BEB5E016BB}"/>
              </a:ext>
            </a:extLst>
          </p:cNvPr>
          <p:cNvPicPr>
            <a:picLocks noChangeAspect="1"/>
          </p:cNvPicPr>
          <p:nvPr/>
        </p:nvPicPr>
        <p:blipFill>
          <a:blip r:embed="rId2"/>
          <a:stretch>
            <a:fillRect/>
          </a:stretch>
        </p:blipFill>
        <p:spPr>
          <a:xfrm>
            <a:off x="3747247" y="1027906"/>
            <a:ext cx="7606553" cy="5149056"/>
          </a:xfrm>
          <a:prstGeom prst="rect">
            <a:avLst/>
          </a:prstGeom>
        </p:spPr>
      </p:pic>
    </p:spTree>
    <p:extLst>
      <p:ext uri="{BB962C8B-B14F-4D97-AF65-F5344CB8AC3E}">
        <p14:creationId xmlns:p14="http://schemas.microsoft.com/office/powerpoint/2010/main" val="1670717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21FD-B905-4E68-B78A-541C38AB69BA}"/>
              </a:ext>
            </a:extLst>
          </p:cNvPr>
          <p:cNvSpPr>
            <a:spLocks noGrp="1"/>
          </p:cNvSpPr>
          <p:nvPr>
            <p:ph type="title"/>
          </p:nvPr>
        </p:nvSpPr>
        <p:spPr>
          <a:xfrm>
            <a:off x="838200" y="78254"/>
            <a:ext cx="10515600" cy="952687"/>
          </a:xfrm>
        </p:spPr>
        <p:txBody>
          <a:bodyPr/>
          <a:lstStyle/>
          <a:p>
            <a:pPr algn="ctr"/>
            <a:r>
              <a:rPr lang="en-US" dirty="0"/>
              <a:t> Survey result</a:t>
            </a:r>
          </a:p>
        </p:txBody>
      </p:sp>
      <p:sp>
        <p:nvSpPr>
          <p:cNvPr id="3" name="Content Placeholder 2">
            <a:extLst>
              <a:ext uri="{FF2B5EF4-FFF2-40B4-BE49-F238E27FC236}">
                <a16:creationId xmlns:a16="http://schemas.microsoft.com/office/drawing/2014/main" id="{06A9395E-9E97-44B9-83E0-EB39639CEAB0}"/>
              </a:ext>
            </a:extLst>
          </p:cNvPr>
          <p:cNvSpPr>
            <a:spLocks noGrp="1"/>
          </p:cNvSpPr>
          <p:nvPr>
            <p:ph idx="1"/>
          </p:nvPr>
        </p:nvSpPr>
        <p:spPr>
          <a:xfrm>
            <a:off x="838200" y="1030941"/>
            <a:ext cx="2873188" cy="5146022"/>
          </a:xfrm>
        </p:spPr>
        <p:txBody>
          <a:bodyPr>
            <a:normAutofit/>
          </a:bodyPr>
          <a:lstStyle/>
          <a:p>
            <a:pPr marL="0" indent="0">
              <a:buNone/>
            </a:pPr>
            <a:r>
              <a:rPr lang="en-US" sz="1400" dirty="0"/>
              <a:t>Participants had the opportunity to vote based on their experiences with </a:t>
            </a:r>
            <a:r>
              <a:rPr lang="en-US" sz="1400" dirty="0" err="1"/>
              <a:t>Apon</a:t>
            </a:r>
            <a:r>
              <a:rPr lang="en-US" sz="1400" dirty="0"/>
              <a:t> Bazar, and interestingly, females provided more favorable votes than males. </a:t>
            </a:r>
          </a:p>
          <a:p>
            <a:pPr marL="0" indent="0">
              <a:buNone/>
            </a:pPr>
            <a:endParaRPr lang="en-US" sz="1400" dirty="0"/>
          </a:p>
          <a:p>
            <a:pPr marL="0" indent="0">
              <a:buNone/>
            </a:pPr>
            <a:r>
              <a:rPr lang="en-US" sz="1400" dirty="0"/>
              <a:t>However, the overall results indicate that </a:t>
            </a:r>
            <a:r>
              <a:rPr lang="en-US" sz="1400" dirty="0" err="1"/>
              <a:t>Apon</a:t>
            </a:r>
            <a:r>
              <a:rPr lang="en-US" sz="1400" dirty="0"/>
              <a:t> Bazar's performance hasn't met the expected standards. There's a long journey ahead to achieve better sales, offer top-notch service, and maintain competitive pricing, all of which are crucial for enhancing any business</a:t>
            </a:r>
          </a:p>
        </p:txBody>
      </p:sp>
      <p:pic>
        <p:nvPicPr>
          <p:cNvPr id="5" name="Picture 4">
            <a:extLst>
              <a:ext uri="{FF2B5EF4-FFF2-40B4-BE49-F238E27FC236}">
                <a16:creationId xmlns:a16="http://schemas.microsoft.com/office/drawing/2014/main" id="{F0EBFFCF-1E39-471C-90D0-1E8F135A3AA3}"/>
              </a:ext>
            </a:extLst>
          </p:cNvPr>
          <p:cNvPicPr>
            <a:picLocks noChangeAspect="1"/>
          </p:cNvPicPr>
          <p:nvPr/>
        </p:nvPicPr>
        <p:blipFill>
          <a:blip r:embed="rId2"/>
          <a:stretch>
            <a:fillRect/>
          </a:stretch>
        </p:blipFill>
        <p:spPr>
          <a:xfrm>
            <a:off x="3792071" y="1030941"/>
            <a:ext cx="7561729" cy="5146022"/>
          </a:xfrm>
          <a:prstGeom prst="rect">
            <a:avLst/>
          </a:prstGeom>
        </p:spPr>
      </p:pic>
    </p:spTree>
    <p:extLst>
      <p:ext uri="{BB962C8B-B14F-4D97-AF65-F5344CB8AC3E}">
        <p14:creationId xmlns:p14="http://schemas.microsoft.com/office/powerpoint/2010/main" val="799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E442-DAA8-4944-A1FA-F028B60BEA2B}"/>
              </a:ext>
            </a:extLst>
          </p:cNvPr>
          <p:cNvSpPr>
            <a:spLocks noGrp="1"/>
          </p:cNvSpPr>
          <p:nvPr>
            <p:ph type="title"/>
          </p:nvPr>
        </p:nvSpPr>
        <p:spPr>
          <a:xfrm>
            <a:off x="838200" y="365125"/>
            <a:ext cx="10515600" cy="773393"/>
          </a:xfrm>
        </p:spPr>
        <p:txBody>
          <a:bodyPr/>
          <a:lstStyle/>
          <a:p>
            <a:pPr algn="ctr"/>
            <a:r>
              <a:rPr lang="en-US" dirty="0"/>
              <a:t>Conclusion</a:t>
            </a:r>
          </a:p>
        </p:txBody>
      </p:sp>
      <p:sp>
        <p:nvSpPr>
          <p:cNvPr id="3" name="Content Placeholder 2">
            <a:extLst>
              <a:ext uri="{FF2B5EF4-FFF2-40B4-BE49-F238E27FC236}">
                <a16:creationId xmlns:a16="http://schemas.microsoft.com/office/drawing/2014/main" id="{6C8A1334-ACF8-4568-8535-AC76A620D857}"/>
              </a:ext>
            </a:extLst>
          </p:cNvPr>
          <p:cNvSpPr>
            <a:spLocks noGrp="1"/>
          </p:cNvSpPr>
          <p:nvPr>
            <p:ph idx="1"/>
          </p:nvPr>
        </p:nvSpPr>
        <p:spPr>
          <a:xfrm>
            <a:off x="838200" y="1541929"/>
            <a:ext cx="10515600" cy="4635034"/>
          </a:xfrm>
        </p:spPr>
        <p:txBody>
          <a:bodyPr>
            <a:normAutofit/>
          </a:bodyPr>
          <a:lstStyle/>
          <a:p>
            <a:pPr marL="0" indent="0">
              <a:buNone/>
            </a:pPr>
            <a:r>
              <a:rPr lang="en-US" sz="1400" dirty="0"/>
              <a:t>In conclusion, my survey has provided valuable insights into the dynamics of customer engagement with </a:t>
            </a:r>
            <a:r>
              <a:rPr lang="en-US" sz="1400" dirty="0" err="1"/>
              <a:t>Apon</a:t>
            </a:r>
            <a:r>
              <a:rPr lang="en-US" sz="1400" dirty="0"/>
              <a:t> Bazar. While I have identified strengths, such as the appeal of quality products and discounts, there are clear areas for improvement, including addressing product shortages, credit limitations, and the need to minimize distances for customers. The voting pattern suggests that there is work to be done to enhance the overall customer experience, especially among male participants. Recognizing the challenges, it is evident that </a:t>
            </a:r>
            <a:r>
              <a:rPr lang="en-US" sz="1400" dirty="0" err="1"/>
              <a:t>Apon</a:t>
            </a:r>
            <a:r>
              <a:rPr lang="en-US" sz="1400" dirty="0"/>
              <a:t> Bazar has significant potential for growth. Authority should committed to undertaking the necessary steps to refine services, improve customer satisfaction, and pave the way for a successful future. With a focus on providing the best service, competitive pricing, and continuous innovation, </a:t>
            </a:r>
            <a:r>
              <a:rPr lang="en-US" sz="1400" dirty="0" err="1"/>
              <a:t>Apon</a:t>
            </a:r>
            <a:r>
              <a:rPr lang="en-US" sz="1400" dirty="0"/>
              <a:t> Bazar is poised for a journey towards better sales and becoming a benchmark in the industry. I appreciate the feedback and trust of our customers and look forward to implementing positive changes on this exciting path ahead.</a:t>
            </a:r>
          </a:p>
        </p:txBody>
      </p:sp>
    </p:spTree>
    <p:extLst>
      <p:ext uri="{BB962C8B-B14F-4D97-AF65-F5344CB8AC3E}">
        <p14:creationId xmlns:p14="http://schemas.microsoft.com/office/powerpoint/2010/main" val="264033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7C32-24C0-4B89-8432-02471B09A026}"/>
              </a:ext>
            </a:extLst>
          </p:cNvPr>
          <p:cNvSpPr>
            <a:spLocks noGrp="1"/>
          </p:cNvSpPr>
          <p:nvPr>
            <p:ph type="title"/>
          </p:nvPr>
        </p:nvSpPr>
        <p:spPr>
          <a:xfrm>
            <a:off x="838200" y="365126"/>
            <a:ext cx="10515600" cy="818216"/>
          </a:xfrm>
        </p:spPr>
        <p:txBody>
          <a:bodyPr/>
          <a:lstStyle/>
          <a:p>
            <a:pPr algn="ctr"/>
            <a:r>
              <a:rPr lang="en-US" dirty="0"/>
              <a:t>Contribution of People</a:t>
            </a:r>
          </a:p>
        </p:txBody>
      </p:sp>
      <p:sp>
        <p:nvSpPr>
          <p:cNvPr id="6" name="Content Placeholder 5">
            <a:extLst>
              <a:ext uri="{FF2B5EF4-FFF2-40B4-BE49-F238E27FC236}">
                <a16:creationId xmlns:a16="http://schemas.microsoft.com/office/drawing/2014/main" id="{6B47C808-BED1-43F9-8F5B-15204D1D730B}"/>
              </a:ext>
            </a:extLst>
          </p:cNvPr>
          <p:cNvSpPr>
            <a:spLocks noGrp="1"/>
          </p:cNvSpPr>
          <p:nvPr>
            <p:ph idx="1"/>
          </p:nvPr>
        </p:nvSpPr>
        <p:spPr>
          <a:xfrm>
            <a:off x="838199" y="1415393"/>
            <a:ext cx="2631141" cy="4761570"/>
          </a:xfrm>
        </p:spPr>
        <p:txBody>
          <a:bodyPr/>
          <a:lstStyle/>
          <a:p>
            <a:pPr marL="0" indent="0">
              <a:buNone/>
            </a:pPr>
            <a:r>
              <a:rPr lang="en-US" sz="1400" dirty="0"/>
              <a:t>Let's dive into the data first for a better understanding of the concept.</a:t>
            </a:r>
          </a:p>
          <a:p>
            <a:pPr marL="0" indent="0">
              <a:buNone/>
            </a:pPr>
            <a:r>
              <a:rPr lang="en-US" sz="1400" dirty="0"/>
              <a:t> We have eight factories with diverse participants.</a:t>
            </a:r>
          </a:p>
          <a:p>
            <a:pPr marL="0" indent="0">
              <a:buNone/>
            </a:pPr>
            <a:r>
              <a:rPr lang="en-US" sz="1400" dirty="0"/>
              <a:t> In this presentation, we will examine their choices and preferences regarding </a:t>
            </a:r>
            <a:r>
              <a:rPr lang="en-US" sz="1400" dirty="0" err="1"/>
              <a:t>Apon</a:t>
            </a:r>
            <a:r>
              <a:rPr lang="en-US" sz="1400" dirty="0"/>
              <a:t> Bazar. Without further delay, let's embark on the journey of exploring customer preferences</a:t>
            </a:r>
          </a:p>
        </p:txBody>
      </p:sp>
      <p:pic>
        <p:nvPicPr>
          <p:cNvPr id="10" name="Picture 9">
            <a:extLst>
              <a:ext uri="{FF2B5EF4-FFF2-40B4-BE49-F238E27FC236}">
                <a16:creationId xmlns:a16="http://schemas.microsoft.com/office/drawing/2014/main" id="{821AE553-57E8-4867-8841-688892F00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340" y="1353671"/>
            <a:ext cx="7884460" cy="4841222"/>
          </a:xfrm>
          <a:prstGeom prst="rect">
            <a:avLst/>
          </a:prstGeom>
        </p:spPr>
      </p:pic>
    </p:spTree>
    <p:extLst>
      <p:ext uri="{BB962C8B-B14F-4D97-AF65-F5344CB8AC3E}">
        <p14:creationId xmlns:p14="http://schemas.microsoft.com/office/powerpoint/2010/main" val="125506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E60E-364B-4505-B27F-5EEC76F6E874}"/>
              </a:ext>
            </a:extLst>
          </p:cNvPr>
          <p:cNvSpPr>
            <a:spLocks noGrp="1"/>
          </p:cNvSpPr>
          <p:nvPr>
            <p:ph type="title"/>
          </p:nvPr>
        </p:nvSpPr>
        <p:spPr>
          <a:xfrm>
            <a:off x="838200" y="365125"/>
            <a:ext cx="10515600" cy="773393"/>
          </a:xfrm>
        </p:spPr>
        <p:txBody>
          <a:bodyPr/>
          <a:lstStyle/>
          <a:p>
            <a:pPr algn="ctr"/>
            <a:r>
              <a:rPr lang="en-US" dirty="0"/>
              <a:t>Familiarity </a:t>
            </a:r>
          </a:p>
        </p:txBody>
      </p:sp>
      <p:sp>
        <p:nvSpPr>
          <p:cNvPr id="3" name="Content Placeholder 2">
            <a:extLst>
              <a:ext uri="{FF2B5EF4-FFF2-40B4-BE49-F238E27FC236}">
                <a16:creationId xmlns:a16="http://schemas.microsoft.com/office/drawing/2014/main" id="{836B2D8E-D4E4-42A0-AA99-AA9AB5A836DA}"/>
              </a:ext>
            </a:extLst>
          </p:cNvPr>
          <p:cNvSpPr>
            <a:spLocks noGrp="1"/>
          </p:cNvSpPr>
          <p:nvPr>
            <p:ph idx="1"/>
          </p:nvPr>
        </p:nvSpPr>
        <p:spPr>
          <a:xfrm>
            <a:off x="838200" y="1281953"/>
            <a:ext cx="2837330" cy="4895010"/>
          </a:xfrm>
        </p:spPr>
        <p:txBody>
          <a:bodyPr>
            <a:normAutofit/>
          </a:bodyPr>
          <a:lstStyle/>
          <a:p>
            <a:pPr marL="0" indent="0">
              <a:buNone/>
            </a:pPr>
            <a:r>
              <a:rPr lang="en-US" sz="1400" dirty="0"/>
              <a:t>Firstly, we aim to assess the participants' familiarity with </a:t>
            </a:r>
            <a:r>
              <a:rPr lang="en-US" sz="1400" dirty="0" err="1"/>
              <a:t>Apon</a:t>
            </a:r>
            <a:r>
              <a:rPr lang="en-US" sz="1400" dirty="0"/>
              <a:t> Bazar.</a:t>
            </a:r>
          </a:p>
          <a:p>
            <a:pPr marL="0" indent="0">
              <a:buNone/>
            </a:pPr>
            <a:r>
              <a:rPr lang="en-US" sz="1400" dirty="0"/>
              <a:t>To gauge their awareness, we will utilize a chart to distinguish those who are acquainted with us and those who are not. Upon reviewing data from each factory, it is evident that the majority of individuals from Ananta Garments are aware of </a:t>
            </a:r>
            <a:r>
              <a:rPr lang="en-US" sz="1400" dirty="0" err="1"/>
              <a:t>Apon</a:t>
            </a:r>
            <a:r>
              <a:rPr lang="en-US" sz="1400" dirty="0"/>
              <a:t> Bazar. </a:t>
            </a:r>
          </a:p>
          <a:p>
            <a:pPr marL="0" indent="0">
              <a:buNone/>
            </a:pPr>
            <a:r>
              <a:rPr lang="en-US" sz="1400" dirty="0"/>
              <a:t>Conversely, the highest number of participants without knowledge about </a:t>
            </a:r>
            <a:r>
              <a:rPr lang="en-US" sz="1400" dirty="0" err="1"/>
              <a:t>Apon</a:t>
            </a:r>
            <a:r>
              <a:rPr lang="en-US" sz="1400" dirty="0"/>
              <a:t> Bazar comes from </a:t>
            </a:r>
            <a:r>
              <a:rPr lang="en-US" sz="1400" dirty="0" err="1"/>
              <a:t>Interestoff</a:t>
            </a:r>
            <a:r>
              <a:rPr lang="en-US" sz="1400" dirty="0"/>
              <a:t> Garments</a:t>
            </a:r>
          </a:p>
        </p:txBody>
      </p:sp>
      <p:pic>
        <p:nvPicPr>
          <p:cNvPr id="5" name="Picture 4">
            <a:extLst>
              <a:ext uri="{FF2B5EF4-FFF2-40B4-BE49-F238E27FC236}">
                <a16:creationId xmlns:a16="http://schemas.microsoft.com/office/drawing/2014/main" id="{E92410CB-E045-47AD-94B3-76EB41EFF7D4}"/>
              </a:ext>
            </a:extLst>
          </p:cNvPr>
          <p:cNvPicPr>
            <a:picLocks noChangeAspect="1"/>
          </p:cNvPicPr>
          <p:nvPr/>
        </p:nvPicPr>
        <p:blipFill>
          <a:blip r:embed="rId2"/>
          <a:stretch>
            <a:fillRect/>
          </a:stretch>
        </p:blipFill>
        <p:spPr>
          <a:xfrm>
            <a:off x="3675530" y="1138518"/>
            <a:ext cx="7678270" cy="5038446"/>
          </a:xfrm>
          <a:prstGeom prst="rect">
            <a:avLst/>
          </a:prstGeom>
        </p:spPr>
      </p:pic>
    </p:spTree>
    <p:extLst>
      <p:ext uri="{BB962C8B-B14F-4D97-AF65-F5344CB8AC3E}">
        <p14:creationId xmlns:p14="http://schemas.microsoft.com/office/powerpoint/2010/main" val="371832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3C2E-0DFD-4C2F-8D0A-E9ACD43478F6}"/>
              </a:ext>
            </a:extLst>
          </p:cNvPr>
          <p:cNvSpPr>
            <a:spLocks noGrp="1"/>
          </p:cNvSpPr>
          <p:nvPr>
            <p:ph type="title"/>
          </p:nvPr>
        </p:nvSpPr>
        <p:spPr>
          <a:xfrm>
            <a:off x="838200" y="365125"/>
            <a:ext cx="10515600" cy="854075"/>
          </a:xfrm>
        </p:spPr>
        <p:txBody>
          <a:bodyPr/>
          <a:lstStyle/>
          <a:p>
            <a:pPr algn="ctr"/>
            <a:r>
              <a:rPr lang="en-US" dirty="0"/>
              <a:t>Gender with Ages</a:t>
            </a:r>
          </a:p>
        </p:txBody>
      </p:sp>
      <p:sp>
        <p:nvSpPr>
          <p:cNvPr id="3" name="Content Placeholder 2">
            <a:extLst>
              <a:ext uri="{FF2B5EF4-FFF2-40B4-BE49-F238E27FC236}">
                <a16:creationId xmlns:a16="http://schemas.microsoft.com/office/drawing/2014/main" id="{DD0B7EC8-236D-410F-AB04-C21E15CA8C81}"/>
              </a:ext>
            </a:extLst>
          </p:cNvPr>
          <p:cNvSpPr>
            <a:spLocks noGrp="1"/>
          </p:cNvSpPr>
          <p:nvPr>
            <p:ph idx="1"/>
          </p:nvPr>
        </p:nvSpPr>
        <p:spPr>
          <a:xfrm>
            <a:off x="838200" y="1425388"/>
            <a:ext cx="2577353" cy="4751575"/>
          </a:xfrm>
        </p:spPr>
        <p:txBody>
          <a:bodyPr>
            <a:normAutofit/>
          </a:bodyPr>
          <a:lstStyle/>
          <a:p>
            <a:pPr marL="0" indent="0">
              <a:buNone/>
            </a:pPr>
            <a:r>
              <a:rPr lang="en-US" sz="1400" dirty="0"/>
              <a:t>Now, let's explore the ratio of gender and ages among those who are familiar with </a:t>
            </a:r>
            <a:r>
              <a:rPr lang="en-US" sz="1400" dirty="0" err="1"/>
              <a:t>Apon</a:t>
            </a:r>
            <a:r>
              <a:rPr lang="en-US" sz="1400" dirty="0"/>
              <a:t> Bazar. In this section, we aim to interpret the knowledge levels of each participant based on their gender and age.</a:t>
            </a:r>
          </a:p>
          <a:p>
            <a:pPr marL="0" indent="0">
              <a:buNone/>
            </a:pPr>
            <a:endParaRPr lang="en-US" sz="1400" dirty="0"/>
          </a:p>
          <a:p>
            <a:pPr marL="0" indent="0">
              <a:buNone/>
            </a:pPr>
            <a:r>
              <a:rPr lang="en-US" sz="1400" dirty="0"/>
              <a:t>Upon reviewing the chart, it becomes evident that males in the age range of 20-30 possess a better understanding of </a:t>
            </a:r>
            <a:r>
              <a:rPr lang="en-US" sz="1400" dirty="0" err="1"/>
              <a:t>Apon</a:t>
            </a:r>
            <a:r>
              <a:rPr lang="en-US" sz="1400" dirty="0"/>
              <a:t> Bazar</a:t>
            </a:r>
          </a:p>
        </p:txBody>
      </p:sp>
      <p:pic>
        <p:nvPicPr>
          <p:cNvPr id="5" name="Picture 4">
            <a:extLst>
              <a:ext uri="{FF2B5EF4-FFF2-40B4-BE49-F238E27FC236}">
                <a16:creationId xmlns:a16="http://schemas.microsoft.com/office/drawing/2014/main" id="{52E5C859-0B37-4748-8032-E116F57ED23A}"/>
              </a:ext>
            </a:extLst>
          </p:cNvPr>
          <p:cNvPicPr>
            <a:picLocks noChangeAspect="1"/>
          </p:cNvPicPr>
          <p:nvPr/>
        </p:nvPicPr>
        <p:blipFill>
          <a:blip r:embed="rId2"/>
          <a:stretch>
            <a:fillRect/>
          </a:stretch>
        </p:blipFill>
        <p:spPr>
          <a:xfrm>
            <a:off x="3711388" y="1344706"/>
            <a:ext cx="7422777" cy="4682772"/>
          </a:xfrm>
          <a:prstGeom prst="rect">
            <a:avLst/>
          </a:prstGeom>
        </p:spPr>
      </p:pic>
    </p:spTree>
    <p:extLst>
      <p:ext uri="{BB962C8B-B14F-4D97-AF65-F5344CB8AC3E}">
        <p14:creationId xmlns:p14="http://schemas.microsoft.com/office/powerpoint/2010/main" val="297113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EB57-6672-4F59-9DCF-68B57EAA2857}"/>
              </a:ext>
            </a:extLst>
          </p:cNvPr>
          <p:cNvSpPr>
            <a:spLocks noGrp="1"/>
          </p:cNvSpPr>
          <p:nvPr>
            <p:ph type="title"/>
          </p:nvPr>
        </p:nvSpPr>
        <p:spPr>
          <a:xfrm>
            <a:off x="838200" y="365125"/>
            <a:ext cx="10515600" cy="773393"/>
          </a:xfrm>
        </p:spPr>
        <p:txBody>
          <a:bodyPr/>
          <a:lstStyle/>
          <a:p>
            <a:pPr algn="ctr"/>
            <a:r>
              <a:rPr lang="en-US" dirty="0"/>
              <a:t>Conditional Statement </a:t>
            </a:r>
          </a:p>
        </p:txBody>
      </p:sp>
      <p:sp>
        <p:nvSpPr>
          <p:cNvPr id="3" name="Content Placeholder 2">
            <a:extLst>
              <a:ext uri="{FF2B5EF4-FFF2-40B4-BE49-F238E27FC236}">
                <a16:creationId xmlns:a16="http://schemas.microsoft.com/office/drawing/2014/main" id="{CE7F8BAE-B42C-4430-8BCC-A81A760740FA}"/>
              </a:ext>
            </a:extLst>
          </p:cNvPr>
          <p:cNvSpPr>
            <a:spLocks noGrp="1"/>
          </p:cNvSpPr>
          <p:nvPr>
            <p:ph idx="1"/>
          </p:nvPr>
        </p:nvSpPr>
        <p:spPr>
          <a:xfrm>
            <a:off x="838200" y="1383621"/>
            <a:ext cx="3330388" cy="4793342"/>
          </a:xfrm>
        </p:spPr>
        <p:txBody>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Checking amount of percentage where people buy product regularly and irregularly.</a:t>
            </a:r>
            <a:endParaRPr lang="en-US" dirty="0"/>
          </a:p>
        </p:txBody>
      </p:sp>
      <p:pic>
        <p:nvPicPr>
          <p:cNvPr id="6" name="Picture 5">
            <a:extLst>
              <a:ext uri="{FF2B5EF4-FFF2-40B4-BE49-F238E27FC236}">
                <a16:creationId xmlns:a16="http://schemas.microsoft.com/office/drawing/2014/main" id="{1AE6F0C5-2297-4986-813A-86DF2AAAE259}"/>
              </a:ext>
            </a:extLst>
          </p:cNvPr>
          <p:cNvPicPr>
            <a:picLocks noChangeAspect="1"/>
          </p:cNvPicPr>
          <p:nvPr/>
        </p:nvPicPr>
        <p:blipFill>
          <a:blip r:embed="rId2"/>
          <a:stretch>
            <a:fillRect/>
          </a:stretch>
        </p:blipFill>
        <p:spPr>
          <a:xfrm>
            <a:off x="4455459" y="1383621"/>
            <a:ext cx="6898342" cy="4735071"/>
          </a:xfrm>
          <a:prstGeom prst="rect">
            <a:avLst/>
          </a:prstGeom>
        </p:spPr>
      </p:pic>
    </p:spTree>
    <p:extLst>
      <p:ext uri="{BB962C8B-B14F-4D97-AF65-F5344CB8AC3E}">
        <p14:creationId xmlns:p14="http://schemas.microsoft.com/office/powerpoint/2010/main" val="120777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00B3-776D-4902-A35D-721DC5D19D7B}"/>
              </a:ext>
            </a:extLst>
          </p:cNvPr>
          <p:cNvSpPr>
            <a:spLocks noGrp="1"/>
          </p:cNvSpPr>
          <p:nvPr>
            <p:ph type="title"/>
          </p:nvPr>
        </p:nvSpPr>
        <p:spPr>
          <a:xfrm>
            <a:off x="838200" y="365125"/>
            <a:ext cx="10515600" cy="809251"/>
          </a:xfrm>
        </p:spPr>
        <p:txBody>
          <a:bodyPr/>
          <a:lstStyle/>
          <a:p>
            <a:pPr algn="ctr"/>
            <a:r>
              <a:rPr lang="en-US" dirty="0"/>
              <a:t>Buying Percentage</a:t>
            </a:r>
          </a:p>
        </p:txBody>
      </p:sp>
      <p:sp>
        <p:nvSpPr>
          <p:cNvPr id="3" name="Content Placeholder 2">
            <a:extLst>
              <a:ext uri="{FF2B5EF4-FFF2-40B4-BE49-F238E27FC236}">
                <a16:creationId xmlns:a16="http://schemas.microsoft.com/office/drawing/2014/main" id="{E230D42F-64C0-474F-B898-D9A6E16DE910}"/>
              </a:ext>
            </a:extLst>
          </p:cNvPr>
          <p:cNvSpPr>
            <a:spLocks noGrp="1"/>
          </p:cNvSpPr>
          <p:nvPr>
            <p:ph idx="1"/>
          </p:nvPr>
        </p:nvSpPr>
        <p:spPr>
          <a:xfrm>
            <a:off x="838200" y="1317811"/>
            <a:ext cx="3554506" cy="4859152"/>
          </a:xfrm>
        </p:spPr>
        <p:txBody>
          <a:bodyPr>
            <a:normAutofit/>
          </a:bodyPr>
          <a:lstStyle/>
          <a:p>
            <a:pPr marL="0" indent="0">
              <a:buNone/>
            </a:pPr>
            <a:r>
              <a:rPr lang="en-US" sz="1400" dirty="0"/>
              <a:t>We have already gathered information on familiarity, contribution, and various other parameters. Now, let's shift our focus to the chart depicting individuals from different factories who have experience buying products from </a:t>
            </a:r>
            <a:r>
              <a:rPr lang="en-US" sz="1400" dirty="0" err="1"/>
              <a:t>Apon</a:t>
            </a:r>
            <a:r>
              <a:rPr lang="en-US" sz="1400" dirty="0"/>
              <a:t> Bazar.</a:t>
            </a:r>
          </a:p>
          <a:p>
            <a:pPr marL="0" indent="0">
              <a:buNone/>
            </a:pPr>
            <a:endParaRPr lang="en-US" sz="1400" dirty="0"/>
          </a:p>
          <a:p>
            <a:pPr marL="0" indent="0">
              <a:buNone/>
            </a:pPr>
            <a:r>
              <a:rPr lang="en-US" sz="1400" dirty="0"/>
              <a:t>In this analysis, we aim to concentrate on specific factories and genders where efforts can be maximized to enhance sales and promote familiarity with </a:t>
            </a:r>
            <a:r>
              <a:rPr lang="en-US" sz="1400" dirty="0" err="1"/>
              <a:t>Apon</a:t>
            </a:r>
            <a:r>
              <a:rPr lang="en-US" sz="1400" dirty="0"/>
              <a:t> Bazar.</a:t>
            </a:r>
          </a:p>
        </p:txBody>
      </p:sp>
      <p:pic>
        <p:nvPicPr>
          <p:cNvPr id="5" name="Picture 4">
            <a:extLst>
              <a:ext uri="{FF2B5EF4-FFF2-40B4-BE49-F238E27FC236}">
                <a16:creationId xmlns:a16="http://schemas.microsoft.com/office/drawing/2014/main" id="{0A4110EC-D59F-40D0-8003-8AF898C6294E}"/>
              </a:ext>
            </a:extLst>
          </p:cNvPr>
          <p:cNvPicPr>
            <a:picLocks noChangeAspect="1"/>
          </p:cNvPicPr>
          <p:nvPr/>
        </p:nvPicPr>
        <p:blipFill>
          <a:blip r:embed="rId2"/>
          <a:stretch>
            <a:fillRect/>
          </a:stretch>
        </p:blipFill>
        <p:spPr>
          <a:xfrm>
            <a:off x="4545106" y="1317811"/>
            <a:ext cx="6808694" cy="4859151"/>
          </a:xfrm>
          <a:prstGeom prst="rect">
            <a:avLst/>
          </a:prstGeom>
        </p:spPr>
      </p:pic>
    </p:spTree>
    <p:extLst>
      <p:ext uri="{BB962C8B-B14F-4D97-AF65-F5344CB8AC3E}">
        <p14:creationId xmlns:p14="http://schemas.microsoft.com/office/powerpoint/2010/main" val="332841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B37B-2AB0-4EB7-88F8-A9282435D854}"/>
              </a:ext>
            </a:extLst>
          </p:cNvPr>
          <p:cNvSpPr>
            <a:spLocks noGrp="1"/>
          </p:cNvSpPr>
          <p:nvPr>
            <p:ph type="title"/>
          </p:nvPr>
        </p:nvSpPr>
        <p:spPr>
          <a:xfrm>
            <a:off x="838200" y="365125"/>
            <a:ext cx="10515600" cy="961651"/>
          </a:xfrm>
        </p:spPr>
        <p:txBody>
          <a:bodyPr/>
          <a:lstStyle/>
          <a:p>
            <a:pPr algn="ctr"/>
            <a:r>
              <a:rPr lang="en-US" dirty="0"/>
              <a:t>Types of Product</a:t>
            </a:r>
          </a:p>
        </p:txBody>
      </p:sp>
      <p:sp>
        <p:nvSpPr>
          <p:cNvPr id="3" name="Content Placeholder 2">
            <a:extLst>
              <a:ext uri="{FF2B5EF4-FFF2-40B4-BE49-F238E27FC236}">
                <a16:creationId xmlns:a16="http://schemas.microsoft.com/office/drawing/2014/main" id="{BDD484D0-7F49-4788-B492-F438F426CD1D}"/>
              </a:ext>
            </a:extLst>
          </p:cNvPr>
          <p:cNvSpPr>
            <a:spLocks noGrp="1"/>
          </p:cNvSpPr>
          <p:nvPr>
            <p:ph idx="1"/>
          </p:nvPr>
        </p:nvSpPr>
        <p:spPr>
          <a:xfrm>
            <a:off x="838200" y="1407459"/>
            <a:ext cx="2675965" cy="4769504"/>
          </a:xfrm>
        </p:spPr>
        <p:txBody>
          <a:bodyPr>
            <a:normAutofit/>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Find out which area of </a:t>
            </a:r>
            <a:r>
              <a:rPr lang="en-US" sz="1400" dirty="0" err="1"/>
              <a:t>Apon</a:t>
            </a:r>
            <a:r>
              <a:rPr lang="en-US" sz="1400" dirty="0"/>
              <a:t> Branch need which types of Product based on their customer preferences.</a:t>
            </a:r>
          </a:p>
        </p:txBody>
      </p:sp>
      <p:pic>
        <p:nvPicPr>
          <p:cNvPr id="4" name="Picture 3">
            <a:extLst>
              <a:ext uri="{FF2B5EF4-FFF2-40B4-BE49-F238E27FC236}">
                <a16:creationId xmlns:a16="http://schemas.microsoft.com/office/drawing/2014/main" id="{22522210-01E2-4C3B-9B70-C95A61AFBF64}"/>
              </a:ext>
            </a:extLst>
          </p:cNvPr>
          <p:cNvPicPr>
            <a:picLocks noChangeAspect="1"/>
          </p:cNvPicPr>
          <p:nvPr/>
        </p:nvPicPr>
        <p:blipFill>
          <a:blip r:embed="rId2"/>
          <a:stretch>
            <a:fillRect/>
          </a:stretch>
        </p:blipFill>
        <p:spPr>
          <a:xfrm>
            <a:off x="3648635" y="1407459"/>
            <a:ext cx="7637930" cy="4769504"/>
          </a:xfrm>
          <a:prstGeom prst="rect">
            <a:avLst/>
          </a:prstGeom>
        </p:spPr>
      </p:pic>
    </p:spTree>
    <p:extLst>
      <p:ext uri="{BB962C8B-B14F-4D97-AF65-F5344CB8AC3E}">
        <p14:creationId xmlns:p14="http://schemas.microsoft.com/office/powerpoint/2010/main" val="46029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93D0-65C6-401B-85B7-8C1EE9D6A12B}"/>
              </a:ext>
            </a:extLst>
          </p:cNvPr>
          <p:cNvSpPr>
            <a:spLocks noGrp="1"/>
          </p:cNvSpPr>
          <p:nvPr>
            <p:ph type="title"/>
          </p:nvPr>
        </p:nvSpPr>
        <p:spPr>
          <a:xfrm>
            <a:off x="838200" y="365126"/>
            <a:ext cx="10515600" cy="871350"/>
          </a:xfrm>
        </p:spPr>
        <p:txBody>
          <a:bodyPr/>
          <a:lstStyle/>
          <a:p>
            <a:pPr algn="ctr"/>
            <a:r>
              <a:rPr lang="en-US" dirty="0"/>
              <a:t>Regularity on Buying Product</a:t>
            </a:r>
          </a:p>
        </p:txBody>
      </p:sp>
      <p:sp>
        <p:nvSpPr>
          <p:cNvPr id="3" name="Content Placeholder 2">
            <a:extLst>
              <a:ext uri="{FF2B5EF4-FFF2-40B4-BE49-F238E27FC236}">
                <a16:creationId xmlns:a16="http://schemas.microsoft.com/office/drawing/2014/main" id="{E0936A04-B18C-45D3-8934-910A74EF8AE0}"/>
              </a:ext>
            </a:extLst>
          </p:cNvPr>
          <p:cNvSpPr>
            <a:spLocks noGrp="1"/>
          </p:cNvSpPr>
          <p:nvPr>
            <p:ph idx="1"/>
          </p:nvPr>
        </p:nvSpPr>
        <p:spPr>
          <a:xfrm>
            <a:off x="838200" y="1461247"/>
            <a:ext cx="2756647" cy="4715716"/>
          </a:xfrm>
        </p:spPr>
        <p:txBody>
          <a:bodyPr>
            <a:normAutofit/>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Catch out the garments where </a:t>
            </a:r>
            <a:r>
              <a:rPr lang="en-US" sz="1400" dirty="0" err="1"/>
              <a:t>Apon</a:t>
            </a:r>
            <a:r>
              <a:rPr lang="en-US" sz="1400" dirty="0"/>
              <a:t> Bazar doing very well based on their regular product sells</a:t>
            </a:r>
          </a:p>
        </p:txBody>
      </p:sp>
      <p:pic>
        <p:nvPicPr>
          <p:cNvPr id="5" name="Picture 4">
            <a:extLst>
              <a:ext uri="{FF2B5EF4-FFF2-40B4-BE49-F238E27FC236}">
                <a16:creationId xmlns:a16="http://schemas.microsoft.com/office/drawing/2014/main" id="{0ED1D2AB-C9F6-4939-A89B-57C6C6CE604C}"/>
              </a:ext>
            </a:extLst>
          </p:cNvPr>
          <p:cNvPicPr>
            <a:picLocks noChangeAspect="1"/>
          </p:cNvPicPr>
          <p:nvPr/>
        </p:nvPicPr>
        <p:blipFill>
          <a:blip r:embed="rId2"/>
          <a:stretch>
            <a:fillRect/>
          </a:stretch>
        </p:blipFill>
        <p:spPr>
          <a:xfrm>
            <a:off x="3783106" y="1461247"/>
            <a:ext cx="7570694" cy="4715716"/>
          </a:xfrm>
          <a:prstGeom prst="rect">
            <a:avLst/>
          </a:prstGeom>
        </p:spPr>
      </p:pic>
    </p:spTree>
    <p:extLst>
      <p:ext uri="{BB962C8B-B14F-4D97-AF65-F5344CB8AC3E}">
        <p14:creationId xmlns:p14="http://schemas.microsoft.com/office/powerpoint/2010/main" val="391708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3D09-E752-488F-942F-A0C5446ABEB1}"/>
              </a:ext>
            </a:extLst>
          </p:cNvPr>
          <p:cNvSpPr>
            <a:spLocks noGrp="1"/>
          </p:cNvSpPr>
          <p:nvPr>
            <p:ph type="title"/>
          </p:nvPr>
        </p:nvSpPr>
        <p:spPr>
          <a:xfrm>
            <a:off x="838200" y="365126"/>
            <a:ext cx="10515600" cy="988546"/>
          </a:xfrm>
        </p:spPr>
        <p:txBody>
          <a:bodyPr/>
          <a:lstStyle/>
          <a:p>
            <a:pPr algn="ctr"/>
            <a:r>
              <a:rPr lang="en-US" dirty="0"/>
              <a:t>Interesting Finding</a:t>
            </a:r>
          </a:p>
        </p:txBody>
      </p:sp>
      <p:sp>
        <p:nvSpPr>
          <p:cNvPr id="3" name="Content Placeholder 2">
            <a:extLst>
              <a:ext uri="{FF2B5EF4-FFF2-40B4-BE49-F238E27FC236}">
                <a16:creationId xmlns:a16="http://schemas.microsoft.com/office/drawing/2014/main" id="{D4FF287A-ABE7-453C-AF83-DCAF71C28D28}"/>
              </a:ext>
            </a:extLst>
          </p:cNvPr>
          <p:cNvSpPr>
            <a:spLocks noGrp="1"/>
          </p:cNvSpPr>
          <p:nvPr>
            <p:ph idx="1"/>
          </p:nvPr>
        </p:nvSpPr>
        <p:spPr>
          <a:xfrm>
            <a:off x="838201" y="1353672"/>
            <a:ext cx="3742764" cy="4823291"/>
          </a:xfrm>
        </p:spPr>
        <p:txBody>
          <a:bodyPr>
            <a:normAutofit/>
          </a:bodyPr>
          <a:lstStyle/>
          <a:p>
            <a:pPr marL="0" indent="0">
              <a:buNone/>
            </a:pPr>
            <a:r>
              <a:rPr lang="en-US" sz="1400" dirty="0"/>
              <a:t>Feeling a bit monotonous, isn't it? Interestingly, I've come across a noteworthy observation. While many customers are aware of </a:t>
            </a:r>
            <a:r>
              <a:rPr lang="en-US" sz="1400" dirty="0" err="1"/>
              <a:t>Apon</a:t>
            </a:r>
            <a:r>
              <a:rPr lang="en-US" sz="1400" dirty="0"/>
              <a:t> Bazar, some choose not to make a purchase.</a:t>
            </a:r>
          </a:p>
          <a:p>
            <a:pPr marL="0" indent="0">
              <a:buNone/>
            </a:pPr>
            <a:r>
              <a:rPr lang="en-US" sz="1400" dirty="0"/>
              <a:t> On the flip side, there are those who both know about it and make purchases. Surprisingly, there are also individuals who, despite making a purchase, are not acquainted with </a:t>
            </a:r>
            <a:r>
              <a:rPr lang="en-US" sz="1400" dirty="0" err="1"/>
              <a:t>Apon</a:t>
            </a:r>
            <a:r>
              <a:rPr lang="en-US" sz="1400" dirty="0"/>
              <a:t> Bazar. Quite a mix of customer behaviors, wouldn't you say</a:t>
            </a:r>
          </a:p>
        </p:txBody>
      </p:sp>
      <p:pic>
        <p:nvPicPr>
          <p:cNvPr id="7" name="Picture 6">
            <a:extLst>
              <a:ext uri="{FF2B5EF4-FFF2-40B4-BE49-F238E27FC236}">
                <a16:creationId xmlns:a16="http://schemas.microsoft.com/office/drawing/2014/main" id="{854A9311-8DA2-4591-A74E-0DDFF43589D8}"/>
              </a:ext>
            </a:extLst>
          </p:cNvPr>
          <p:cNvPicPr>
            <a:picLocks noChangeAspect="1"/>
          </p:cNvPicPr>
          <p:nvPr/>
        </p:nvPicPr>
        <p:blipFill>
          <a:blip r:embed="rId2"/>
          <a:stretch>
            <a:fillRect/>
          </a:stretch>
        </p:blipFill>
        <p:spPr>
          <a:xfrm>
            <a:off x="4580964" y="1353672"/>
            <a:ext cx="6946791" cy="4823291"/>
          </a:xfrm>
          <a:prstGeom prst="rect">
            <a:avLst/>
          </a:prstGeom>
        </p:spPr>
      </p:pic>
    </p:spTree>
    <p:extLst>
      <p:ext uri="{BB962C8B-B14F-4D97-AF65-F5344CB8AC3E}">
        <p14:creationId xmlns:p14="http://schemas.microsoft.com/office/powerpoint/2010/main" val="3819149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846</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Contribution of People</vt:lpstr>
      <vt:lpstr>Familiarity </vt:lpstr>
      <vt:lpstr>Gender with Ages</vt:lpstr>
      <vt:lpstr>Conditional Statement </vt:lpstr>
      <vt:lpstr>Buying Percentage</vt:lpstr>
      <vt:lpstr>Types of Product</vt:lpstr>
      <vt:lpstr>Regularity on Buying Product</vt:lpstr>
      <vt:lpstr>Interesting Finding</vt:lpstr>
      <vt:lpstr>Advantage-1</vt:lpstr>
      <vt:lpstr>Advantage-2</vt:lpstr>
      <vt:lpstr>Negative Response</vt:lpstr>
      <vt:lpstr> Survey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Gaju Ahmed</dc:creator>
  <cp:lastModifiedBy>Gaju Ahmed</cp:lastModifiedBy>
  <cp:revision>41</cp:revision>
  <dcterms:created xsi:type="dcterms:W3CDTF">2023-11-09T14:08:33Z</dcterms:created>
  <dcterms:modified xsi:type="dcterms:W3CDTF">2023-11-23T17:21:19Z</dcterms:modified>
</cp:coreProperties>
</file>