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Comfortaa SemiBold"/>
      <p:regular r:id="rId36"/>
      <p:bold r:id="rId37"/>
    </p:embeddedFont>
    <p:embeddedFont>
      <p:font typeface="Raleway"/>
      <p:regular r:id="rId38"/>
      <p:bold r:id="rId39"/>
      <p:italic r:id="rId40"/>
      <p:boldItalic r:id="rId41"/>
    </p:embeddedFont>
    <p:embeddedFont>
      <p:font typeface="Lato"/>
      <p:regular r:id="rId42"/>
      <p:bold r:id="rId43"/>
      <p:italic r:id="rId44"/>
      <p:boldItalic r:id="rId45"/>
    </p:embeddedFont>
    <p:embeddedFont>
      <p:font typeface="Oswald"/>
      <p:regular r:id="rId46"/>
      <p:bold r:id="rId47"/>
    </p:embeddedFont>
    <p:embeddedFont>
      <p:font typeface="Comfortaa Medium"/>
      <p:regular r:id="rId48"/>
      <p:bold r:id="rId49"/>
    </p:embeddedFont>
    <p:embeddedFont>
      <p:font typeface="Comforta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9673AE-A259-4E6F-92DE-D7396639079D}">
  <a:tblStyle styleId="{979673AE-A259-4E6F-92DE-D7396639079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Lato-regular.fntdata"/><Relationship Id="rId41" Type="http://schemas.openxmlformats.org/officeDocument/2006/relationships/font" Target="fonts/Raleway-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Oswald-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omfortaaMedium-regular.fntdata"/><Relationship Id="rId47" Type="http://schemas.openxmlformats.org/officeDocument/2006/relationships/font" Target="fonts/Oswald-bold.fntdata"/><Relationship Id="rId49" Type="http://schemas.openxmlformats.org/officeDocument/2006/relationships/font" Target="fonts/Comfortaa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ComfortaaSemiBold-bold.fntdata"/><Relationship Id="rId36" Type="http://schemas.openxmlformats.org/officeDocument/2006/relationships/font" Target="fonts/ComfortaaSemiBold-regular.fntdata"/><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mfortaa-bold.fntdata"/><Relationship Id="rId50" Type="http://schemas.openxmlformats.org/officeDocument/2006/relationships/font" Target="fonts/Comforta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ae47f3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ae47f3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ae47f323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ae47f323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6ae47f32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6ae47f32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6ae47f323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6ae47f323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6ae47f32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6ae47f32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ae47f323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ae47f323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6ae47f323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6ae47f323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6ae47f323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6ae47f323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ae47f323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6ae47f323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6ae47f323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6ae47f323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ae47f32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ae47f32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6ae47f323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6ae47f323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6ae47f323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6ae47f323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6ae47f32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6ae47f32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6ae47f323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6ae47f323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6ae47f323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6ae47f323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6ae47f323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6ae47f323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6ae47f32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6ae47f32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6ae47f32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6ae47f32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6ae47f32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6ae47f32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6ae47f32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6ae47f32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ae47f32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ae47f32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ae47f32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ae47f32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ae47f32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ae47f32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6ae47f3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6ae47f3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6ae47f32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6ae47f32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ae47f32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ae47f32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6ae47f32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6ae47f32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1.png"/><Relationship Id="rId8"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7.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23.png"/><Relationship Id="rId8"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5.png"/><Relationship Id="rId7" Type="http://schemas.openxmlformats.org/officeDocument/2006/relationships/image" Target="../media/image34.png"/><Relationship Id="rId8"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32.png"/><Relationship Id="rId5" Type="http://schemas.openxmlformats.org/officeDocument/2006/relationships/image" Target="../media/image44.png"/><Relationship Id="rId6"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3.png"/><Relationship Id="rId7" Type="http://schemas.openxmlformats.org/officeDocument/2006/relationships/image" Target="../media/image42.png"/><Relationship Id="rId8"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8.png"/><Relationship Id="rId6"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9.png"/><Relationship Id="rId4" Type="http://schemas.openxmlformats.org/officeDocument/2006/relationships/image" Target="../media/image54.png"/><Relationship Id="rId5" Type="http://schemas.openxmlformats.org/officeDocument/2006/relationships/image" Target="../media/image50.png"/><Relationship Id="rId6" Type="http://schemas.openxmlformats.org/officeDocument/2006/relationships/image" Target="../media/image52.png"/><Relationship Id="rId7" Type="http://schemas.openxmlformats.org/officeDocument/2006/relationships/image" Target="../media/image51.png"/><Relationship Id="rId8"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0.png"/><Relationship Id="rId4" Type="http://schemas.openxmlformats.org/officeDocument/2006/relationships/image" Target="../media/image56.png"/><Relationship Id="rId5" Type="http://schemas.openxmlformats.org/officeDocument/2006/relationships/image" Target="../media/image61.png"/><Relationship Id="rId6"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olab.research.google.com/drive/13GQ4_hyVDV9uVnRsqrIb_ydrBt6HaUBc?usp=sharing" TargetMode="External"/><Relationship Id="rId4" Type="http://schemas.openxmlformats.org/officeDocument/2006/relationships/hyperlink" Target="https://github.com/Dev-Goel/Android-Play-Store-Data-Analysis" TargetMode="External"/><Relationship Id="rId5" Type="http://schemas.openxmlformats.org/officeDocument/2006/relationships/image" Target="../media/image55.png"/><Relationship Id="rId6"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crummy.com/software/BeautifulSoup/bs4/doc/" TargetMode="External"/><Relationship Id="rId4" Type="http://schemas.openxmlformats.org/officeDocument/2006/relationships/hyperlink" Target="https://www.zrix.com/blog/common-bugs-found-while-mobile-testing" TargetMode="External"/><Relationship Id="rId5" Type="http://schemas.openxmlformats.org/officeDocument/2006/relationships/hyperlink" Target="https://www.softwaretestinghelp.com/why-does-software-have-bug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000000"/>
                </a:solidFill>
                <a:latin typeface="Comfortaa"/>
                <a:ea typeface="Comfortaa"/>
                <a:cs typeface="Comfortaa"/>
                <a:sym typeface="Comfortaa"/>
              </a:rPr>
              <a:t>Design/Practical Experience [</a:t>
            </a:r>
            <a:r>
              <a:rPr lang="en" sz="2200">
                <a:solidFill>
                  <a:srgbClr val="000000"/>
                </a:solidFill>
                <a:latin typeface="Comfortaa"/>
                <a:ea typeface="Comfortaa"/>
                <a:cs typeface="Comfortaa"/>
                <a:sym typeface="Comfortaa"/>
              </a:rPr>
              <a:t>CSN1020</a:t>
            </a:r>
            <a:r>
              <a:rPr lang="en" sz="2200">
                <a:solidFill>
                  <a:srgbClr val="000000"/>
                </a:solidFill>
                <a:latin typeface="Comfortaa"/>
                <a:ea typeface="Comfortaa"/>
                <a:cs typeface="Comfortaa"/>
                <a:sym typeface="Comfortaa"/>
              </a:rPr>
              <a:t>]</a:t>
            </a:r>
            <a:endParaRPr sz="2200">
              <a:solidFill>
                <a:srgbClr val="000000"/>
              </a:solidFill>
              <a:latin typeface="Comfortaa"/>
              <a:ea typeface="Comfortaa"/>
              <a:cs typeface="Comfortaa"/>
              <a:sym typeface="Comfortaa"/>
            </a:endParaRPr>
          </a:p>
          <a:p>
            <a:pPr indent="0" lvl="0" marL="0" rtl="0" algn="ctr">
              <a:lnSpc>
                <a:spcPct val="150000"/>
              </a:lnSpc>
              <a:spcBef>
                <a:spcPts val="1000"/>
              </a:spcBef>
              <a:spcAft>
                <a:spcPts val="0"/>
              </a:spcAft>
              <a:buNone/>
            </a:pPr>
            <a:r>
              <a:rPr lang="en" sz="2200">
                <a:solidFill>
                  <a:srgbClr val="000000"/>
                </a:solidFill>
                <a:latin typeface="Comfortaa"/>
                <a:ea typeface="Comfortaa"/>
                <a:cs typeface="Comfortaa"/>
                <a:sym typeface="Comfortaa"/>
              </a:rPr>
              <a:t>(Department of Computer Science &amp; Engineering)</a:t>
            </a:r>
            <a:endParaRPr sz="2200">
              <a:solidFill>
                <a:srgbClr val="000000"/>
              </a:solidFill>
              <a:latin typeface="Comfortaa"/>
              <a:ea typeface="Comfortaa"/>
              <a:cs typeface="Comfortaa"/>
              <a:sym typeface="Comfortaa"/>
            </a:endParaRPr>
          </a:p>
        </p:txBody>
      </p:sp>
      <p:sp>
        <p:nvSpPr>
          <p:cNvPr id="87" name="Google Shape;87;p13"/>
          <p:cNvSpPr txBox="1"/>
          <p:nvPr>
            <p:ph idx="1" type="subTitle"/>
          </p:nvPr>
        </p:nvSpPr>
        <p:spPr>
          <a:xfrm>
            <a:off x="729450" y="2812500"/>
            <a:ext cx="7688100" cy="14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000000"/>
                </a:solidFill>
                <a:latin typeface="Comfortaa"/>
                <a:ea typeface="Comfortaa"/>
                <a:cs typeface="Comfortaa"/>
                <a:sym typeface="Comfortaa"/>
              </a:rPr>
              <a:t>Project Title</a:t>
            </a:r>
            <a:r>
              <a:rPr b="1" lang="en" sz="2100">
                <a:solidFill>
                  <a:srgbClr val="000000"/>
                </a:solidFill>
                <a:latin typeface="Comfortaa"/>
                <a:ea typeface="Comfortaa"/>
                <a:cs typeface="Comfortaa"/>
                <a:sym typeface="Comfortaa"/>
              </a:rPr>
              <a:t>: </a:t>
            </a:r>
            <a:r>
              <a:rPr lang="en" sz="2100">
                <a:solidFill>
                  <a:srgbClr val="000000"/>
                </a:solidFill>
                <a:latin typeface="Comfortaa"/>
                <a:ea typeface="Comfortaa"/>
                <a:cs typeface="Comfortaa"/>
                <a:sym typeface="Comfortaa"/>
              </a:rPr>
              <a:t>Android Play Store Data Analysis</a:t>
            </a:r>
            <a:endParaRPr sz="2100">
              <a:solidFill>
                <a:srgbClr val="000000"/>
              </a:solidFill>
              <a:latin typeface="Comfortaa"/>
              <a:ea typeface="Comfortaa"/>
              <a:cs typeface="Comfortaa"/>
              <a:sym typeface="Comfortaa"/>
            </a:endParaRPr>
          </a:p>
          <a:p>
            <a:pPr indent="0" lvl="0" marL="0" rtl="0" algn="ctr">
              <a:spcBef>
                <a:spcPts val="0"/>
              </a:spcBef>
              <a:spcAft>
                <a:spcPts val="0"/>
              </a:spcAft>
              <a:buNone/>
            </a:pPr>
            <a:r>
              <a:t/>
            </a:r>
            <a:endParaRPr b="1" sz="2100">
              <a:solidFill>
                <a:srgbClr val="000000"/>
              </a:solidFill>
              <a:latin typeface="Comfortaa"/>
              <a:ea typeface="Comfortaa"/>
              <a:cs typeface="Comfortaa"/>
              <a:sym typeface="Comfortaa"/>
            </a:endParaRPr>
          </a:p>
          <a:p>
            <a:pPr indent="0" lvl="0" marL="0" rtl="0" algn="ctr">
              <a:spcBef>
                <a:spcPts val="0"/>
              </a:spcBef>
              <a:spcAft>
                <a:spcPts val="0"/>
              </a:spcAft>
              <a:buNone/>
            </a:pPr>
            <a:r>
              <a:rPr b="1" lang="en" sz="2100">
                <a:solidFill>
                  <a:srgbClr val="000000"/>
                </a:solidFill>
                <a:latin typeface="Comfortaa"/>
                <a:ea typeface="Comfortaa"/>
                <a:cs typeface="Comfortaa"/>
                <a:sym typeface="Comfortaa"/>
              </a:rPr>
              <a:t>Presentation</a:t>
            </a:r>
            <a:endParaRPr b="1" sz="21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8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8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800">
              <a:solidFill>
                <a:srgbClr val="000000"/>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Issues Faced</a:t>
            </a:r>
            <a:endParaRPr/>
          </a:p>
        </p:txBody>
      </p:sp>
      <p:sp>
        <p:nvSpPr>
          <p:cNvPr id="148" name="Google Shape;148;p22"/>
          <p:cNvSpPr txBox="1"/>
          <p:nvPr>
            <p:ph idx="1" type="body"/>
          </p:nvPr>
        </p:nvSpPr>
        <p:spPr>
          <a:xfrm>
            <a:off x="729450" y="1937725"/>
            <a:ext cx="6143400" cy="297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Arial"/>
              <a:buChar char="●"/>
            </a:pPr>
            <a:r>
              <a:rPr b="1" lang="en">
                <a:solidFill>
                  <a:schemeClr val="dk2"/>
                </a:solidFill>
                <a:latin typeface="Comfortaa"/>
                <a:ea typeface="Comfortaa"/>
                <a:cs typeface="Comfortaa"/>
                <a:sym typeface="Comfortaa"/>
              </a:rPr>
              <a:t>&lt;Response [503]&gt; Error:</a:t>
            </a:r>
            <a:r>
              <a:rPr lang="en">
                <a:solidFill>
                  <a:schemeClr val="dk2"/>
                </a:solidFill>
                <a:latin typeface="Comfortaa SemiBold"/>
                <a:ea typeface="Comfortaa SemiBold"/>
                <a:cs typeface="Comfortaa SemiBold"/>
                <a:sym typeface="Comfortaa SemiBold"/>
              </a:rPr>
              <a:t> While web scraping the websites, some of the websites returned this error. And for these websites, I was not able to scrape the data. So, I read about this error that a &lt;Response [503]&gt; status code normally means "Service unavailable". Hence, I was not able to scrape the information from these websites.</a:t>
            </a:r>
            <a:endParaRPr>
              <a:solidFill>
                <a:schemeClr val="dk2"/>
              </a:solidFill>
              <a:latin typeface="Comfortaa SemiBold"/>
              <a:ea typeface="Comfortaa SemiBold"/>
              <a:cs typeface="Comfortaa SemiBold"/>
              <a:sym typeface="Comfortaa SemiBold"/>
            </a:endParaRPr>
          </a:p>
          <a:p>
            <a:pPr indent="0" lvl="0" marL="457200" rtl="0" algn="l">
              <a:spcBef>
                <a:spcPts val="0"/>
              </a:spcBef>
              <a:spcAft>
                <a:spcPts val="0"/>
              </a:spcAft>
              <a:buNone/>
            </a:pPr>
            <a:r>
              <a:t/>
            </a:r>
            <a:endParaRPr>
              <a:solidFill>
                <a:schemeClr val="dk2"/>
              </a:solidFill>
              <a:latin typeface="Comfortaa SemiBold"/>
              <a:ea typeface="Comfortaa SemiBold"/>
              <a:cs typeface="Comfortaa SemiBold"/>
              <a:sym typeface="Comfortaa SemiBold"/>
            </a:endParaRPr>
          </a:p>
          <a:p>
            <a:pPr indent="-311150" lvl="0" marL="457200" rtl="0" algn="l">
              <a:spcBef>
                <a:spcPts val="0"/>
              </a:spcBef>
              <a:spcAft>
                <a:spcPts val="0"/>
              </a:spcAft>
              <a:buClr>
                <a:schemeClr val="dk2"/>
              </a:buClr>
              <a:buSzPts val="1300"/>
              <a:buFont typeface="Arial"/>
              <a:buChar char="●"/>
            </a:pPr>
            <a:r>
              <a:rPr b="1" lang="en">
                <a:solidFill>
                  <a:schemeClr val="dk2"/>
                </a:solidFill>
                <a:latin typeface="Comfortaa"/>
                <a:ea typeface="Comfortaa"/>
                <a:cs typeface="Comfortaa"/>
                <a:sym typeface="Comfortaa"/>
              </a:rPr>
              <a:t>Extracting/Scraping data from websites: </a:t>
            </a:r>
            <a:r>
              <a:rPr lang="en">
                <a:solidFill>
                  <a:schemeClr val="dk2"/>
                </a:solidFill>
                <a:latin typeface="Comfortaa SemiBold"/>
                <a:ea typeface="Comfortaa SemiBold"/>
                <a:cs typeface="Comfortaa SemiBold"/>
                <a:sym typeface="Comfortaa SemiBold"/>
              </a:rPr>
              <a:t>While scraping the data from the websites I was not able to access some of the text that was in between two different tags. So, I read about this in the documentation and fixed the issue and was able to store the text in between two different tags.</a:t>
            </a:r>
            <a:endParaRPr>
              <a:solidFill>
                <a:schemeClr val="dk2"/>
              </a:solidFill>
              <a:latin typeface="Comfortaa SemiBold"/>
              <a:ea typeface="Comfortaa SemiBold"/>
              <a:cs typeface="Comfortaa SemiBold"/>
              <a:sym typeface="Comfortaa SemiBold"/>
            </a:endParaRPr>
          </a:p>
        </p:txBody>
      </p:sp>
      <p:pic>
        <p:nvPicPr>
          <p:cNvPr id="149" name="Google Shape;149;p22"/>
          <p:cNvPicPr preferRelativeResize="0"/>
          <p:nvPr/>
        </p:nvPicPr>
        <p:blipFill>
          <a:blip r:embed="rId3">
            <a:alphaModFix/>
          </a:blip>
          <a:stretch>
            <a:fillRect/>
          </a:stretch>
        </p:blipFill>
        <p:spPr>
          <a:xfrm>
            <a:off x="6872850" y="2816888"/>
            <a:ext cx="1967149" cy="121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Analysis</a:t>
            </a:r>
            <a:endParaRPr/>
          </a:p>
        </p:txBody>
      </p:sp>
      <p:sp>
        <p:nvSpPr>
          <p:cNvPr id="155" name="Google Shape;155;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sz="1250">
                <a:solidFill>
                  <a:schemeClr val="dk2"/>
                </a:solidFill>
                <a:latin typeface="Comfortaa SemiBold"/>
                <a:ea typeface="Comfortaa SemiBold"/>
                <a:cs typeface="Comfortaa SemiBold"/>
                <a:sym typeface="Comfortaa SemiBold"/>
              </a:rPr>
              <a:t>For the analysis of the dataset created from web scraping the data from different sources over the internet. First, I analysed the data frame created after scraping the data. I noticed that there were some duplicated entries present in the dataset. So, I dropped those duplicate rows from the dataset. I also updated the date format in the data frame. Since the analysis of bug fixes includes the bug fixes statements. I used the principles of feature extraction from the text statements. For this I used the count vectorizer from sklearn.feature_extraction.text library to convert a collection of text documents (bug fixes statements) to a matrix of token counts. </a:t>
            </a:r>
            <a:endParaRPr sz="1250">
              <a:solidFill>
                <a:schemeClr val="dk2"/>
              </a:solidFill>
              <a:latin typeface="Comfortaa SemiBold"/>
              <a:ea typeface="Comfortaa SemiBold"/>
              <a:cs typeface="Comfortaa SemiBold"/>
              <a:sym typeface="Comforta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Analysis</a:t>
            </a:r>
            <a:endParaRPr/>
          </a:p>
        </p:txBody>
      </p:sp>
      <p:sp>
        <p:nvSpPr>
          <p:cNvPr id="161" name="Google Shape;161;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sz="1250">
                <a:solidFill>
                  <a:srgbClr val="000000"/>
                </a:solidFill>
                <a:latin typeface="Comfortaa SemiBold"/>
                <a:ea typeface="Comfortaa SemiBold"/>
                <a:cs typeface="Comfortaa SemiBold"/>
                <a:sym typeface="Comfortaa SemiBold"/>
              </a:rPr>
              <a:t>I passed the hyperparameter stop_words as ‘English’ so that random words that are not much related to the bug fix shall not be counted in the analysis of the statements. I also printed the feature names to visualize the features extracted from the statements. Then, using the FreqDistVisualizer library from Yellowbrick extends the Scikit-Learn API. Hence, I plotted the frequency distributions of the top tokens present in these statements. This helps to identify the most used term in the bug fixes statements. I plotted these for every app in each category. Hence, In total, I scrapped around 200+ web pages to gather a dataset of around 4100+ rows of data. And, for this, I wrote around 2500 lines of python code. Also, created the analysis plot for each of the websites using their individual data.</a:t>
            </a:r>
            <a:endParaRPr sz="1250">
              <a:solidFill>
                <a:srgbClr val="000000"/>
              </a:solidFill>
              <a:latin typeface="Comfortaa SemiBold"/>
              <a:ea typeface="Comfortaa SemiBold"/>
              <a:cs typeface="Comfortaa SemiBold"/>
              <a:sym typeface="Comfortaa SemiBold"/>
            </a:endParaRPr>
          </a:p>
          <a:p>
            <a:pPr indent="0" lvl="0" marL="0" rtl="0" algn="just">
              <a:lnSpc>
                <a:spcPct val="150000"/>
              </a:lnSpc>
              <a:spcBef>
                <a:spcPts val="1000"/>
              </a:spcBef>
              <a:spcAft>
                <a:spcPts val="0"/>
              </a:spcAft>
              <a:buNone/>
            </a:pPr>
            <a:r>
              <a:t/>
            </a:r>
            <a:endParaRPr sz="1250">
              <a:solidFill>
                <a:srgbClr val="000000"/>
              </a:solidFill>
              <a:latin typeface="Comfortaa SemiBold"/>
              <a:ea typeface="Comfortaa SemiBold"/>
              <a:cs typeface="Comfortaa SemiBold"/>
              <a:sym typeface="Comfortaa SemiBold"/>
            </a:endParaRPr>
          </a:p>
          <a:p>
            <a:pPr indent="0" lvl="0" marL="0" rtl="0" algn="just">
              <a:lnSpc>
                <a:spcPct val="150000"/>
              </a:lnSpc>
              <a:spcBef>
                <a:spcPts val="1000"/>
              </a:spcBef>
              <a:spcAft>
                <a:spcPts val="0"/>
              </a:spcAft>
              <a:buNone/>
            </a:pPr>
            <a:r>
              <a:t/>
            </a:r>
            <a:endParaRPr sz="1250">
              <a:solidFill>
                <a:srgbClr val="000000"/>
              </a:solidFill>
              <a:latin typeface="Comfortaa SemiBold"/>
              <a:ea typeface="Comfortaa SemiBold"/>
              <a:cs typeface="Comfortaa SemiBold"/>
              <a:sym typeface="Comfortaa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Plots for Social Media Apps</a:t>
            </a:r>
            <a:endParaRPr b="0" sz="3000">
              <a:solidFill>
                <a:srgbClr val="424242"/>
              </a:solidFill>
              <a:latin typeface="Oswald"/>
              <a:ea typeface="Oswald"/>
              <a:cs typeface="Oswald"/>
              <a:sym typeface="Oswald"/>
            </a:endParaRPr>
          </a:p>
        </p:txBody>
      </p:sp>
      <p:pic>
        <p:nvPicPr>
          <p:cNvPr id="167" name="Google Shape;167;p25"/>
          <p:cNvPicPr preferRelativeResize="0"/>
          <p:nvPr/>
        </p:nvPicPr>
        <p:blipFill>
          <a:blip r:embed="rId3">
            <a:alphaModFix/>
          </a:blip>
          <a:stretch>
            <a:fillRect/>
          </a:stretch>
        </p:blipFill>
        <p:spPr>
          <a:xfrm>
            <a:off x="613125" y="2247825"/>
            <a:ext cx="2517000" cy="2085950"/>
          </a:xfrm>
          <a:prstGeom prst="rect">
            <a:avLst/>
          </a:prstGeom>
          <a:noFill/>
          <a:ln>
            <a:noFill/>
          </a:ln>
        </p:spPr>
      </p:pic>
      <p:pic>
        <p:nvPicPr>
          <p:cNvPr id="168" name="Google Shape;168;p25"/>
          <p:cNvPicPr preferRelativeResize="0"/>
          <p:nvPr/>
        </p:nvPicPr>
        <p:blipFill>
          <a:blip r:embed="rId4">
            <a:alphaModFix/>
          </a:blip>
          <a:stretch>
            <a:fillRect/>
          </a:stretch>
        </p:blipFill>
        <p:spPr>
          <a:xfrm>
            <a:off x="3298250" y="2245126"/>
            <a:ext cx="2517000" cy="2091345"/>
          </a:xfrm>
          <a:prstGeom prst="rect">
            <a:avLst/>
          </a:prstGeom>
          <a:noFill/>
          <a:ln>
            <a:noFill/>
          </a:ln>
        </p:spPr>
      </p:pic>
      <p:pic>
        <p:nvPicPr>
          <p:cNvPr id="169" name="Google Shape;169;p25"/>
          <p:cNvPicPr preferRelativeResize="0"/>
          <p:nvPr/>
        </p:nvPicPr>
        <p:blipFill>
          <a:blip r:embed="rId5">
            <a:alphaModFix/>
          </a:blip>
          <a:stretch>
            <a:fillRect/>
          </a:stretch>
        </p:blipFill>
        <p:spPr>
          <a:xfrm>
            <a:off x="5983375" y="2245400"/>
            <a:ext cx="2434775" cy="2002157"/>
          </a:xfrm>
          <a:prstGeom prst="rect">
            <a:avLst/>
          </a:prstGeom>
          <a:noFill/>
          <a:ln>
            <a:noFill/>
          </a:ln>
        </p:spPr>
      </p:pic>
      <p:sp>
        <p:nvSpPr>
          <p:cNvPr id="170" name="Google Shape;170;p25"/>
          <p:cNvSpPr txBox="1"/>
          <p:nvPr/>
        </p:nvSpPr>
        <p:spPr>
          <a:xfrm>
            <a:off x="1061775" y="4346150"/>
            <a:ext cx="16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Telegram</a:t>
            </a:r>
            <a:endParaRPr>
              <a:latin typeface="Lato"/>
              <a:ea typeface="Lato"/>
              <a:cs typeface="Lato"/>
              <a:sym typeface="Lato"/>
            </a:endParaRPr>
          </a:p>
        </p:txBody>
      </p:sp>
      <p:sp>
        <p:nvSpPr>
          <p:cNvPr id="171" name="Google Shape;171;p25"/>
          <p:cNvSpPr txBox="1"/>
          <p:nvPr/>
        </p:nvSpPr>
        <p:spPr>
          <a:xfrm>
            <a:off x="3746900" y="4346150"/>
            <a:ext cx="16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Twitter</a:t>
            </a:r>
            <a:endParaRPr>
              <a:latin typeface="Lato"/>
              <a:ea typeface="Lato"/>
              <a:cs typeface="Lato"/>
              <a:sym typeface="Lato"/>
            </a:endParaRPr>
          </a:p>
        </p:txBody>
      </p:sp>
      <p:sp>
        <p:nvSpPr>
          <p:cNvPr id="172" name="Google Shape;172;p25"/>
          <p:cNvSpPr txBox="1"/>
          <p:nvPr/>
        </p:nvSpPr>
        <p:spPr>
          <a:xfrm>
            <a:off x="6390913" y="4346150"/>
            <a:ext cx="16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Facebook</a:t>
            </a:r>
            <a:endParaRPr>
              <a:latin typeface="Lato"/>
              <a:ea typeface="Lato"/>
              <a:cs typeface="Lato"/>
              <a:sym typeface="Lato"/>
            </a:endParaRPr>
          </a:p>
        </p:txBody>
      </p:sp>
      <p:pic>
        <p:nvPicPr>
          <p:cNvPr id="173" name="Google Shape;173;p25"/>
          <p:cNvPicPr preferRelativeResize="0"/>
          <p:nvPr/>
        </p:nvPicPr>
        <p:blipFill>
          <a:blip r:embed="rId6">
            <a:alphaModFix/>
          </a:blip>
          <a:stretch>
            <a:fillRect/>
          </a:stretch>
        </p:blipFill>
        <p:spPr>
          <a:xfrm>
            <a:off x="1678950" y="4670150"/>
            <a:ext cx="358226" cy="358226"/>
          </a:xfrm>
          <a:prstGeom prst="rect">
            <a:avLst/>
          </a:prstGeom>
          <a:noFill/>
          <a:ln>
            <a:noFill/>
          </a:ln>
        </p:spPr>
      </p:pic>
      <p:pic>
        <p:nvPicPr>
          <p:cNvPr id="174" name="Google Shape;174;p25"/>
          <p:cNvPicPr preferRelativeResize="0"/>
          <p:nvPr/>
        </p:nvPicPr>
        <p:blipFill>
          <a:blip r:embed="rId7">
            <a:alphaModFix/>
          </a:blip>
          <a:stretch>
            <a:fillRect/>
          </a:stretch>
        </p:blipFill>
        <p:spPr>
          <a:xfrm>
            <a:off x="4294625" y="4619875"/>
            <a:ext cx="459625" cy="459625"/>
          </a:xfrm>
          <a:prstGeom prst="rect">
            <a:avLst/>
          </a:prstGeom>
          <a:noFill/>
          <a:ln>
            <a:noFill/>
          </a:ln>
        </p:spPr>
      </p:pic>
      <p:pic>
        <p:nvPicPr>
          <p:cNvPr id="175" name="Google Shape;175;p25"/>
          <p:cNvPicPr preferRelativeResize="0"/>
          <p:nvPr/>
        </p:nvPicPr>
        <p:blipFill>
          <a:blip r:embed="rId8">
            <a:alphaModFix/>
          </a:blip>
          <a:stretch>
            <a:fillRect/>
          </a:stretch>
        </p:blipFill>
        <p:spPr>
          <a:xfrm>
            <a:off x="7030525" y="4646050"/>
            <a:ext cx="358224" cy="358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Contd.</a:t>
            </a:r>
            <a:endParaRPr/>
          </a:p>
        </p:txBody>
      </p:sp>
      <p:pic>
        <p:nvPicPr>
          <p:cNvPr id="181" name="Google Shape;181;p26"/>
          <p:cNvPicPr preferRelativeResize="0"/>
          <p:nvPr/>
        </p:nvPicPr>
        <p:blipFill>
          <a:blip r:embed="rId3">
            <a:alphaModFix/>
          </a:blip>
          <a:stretch>
            <a:fillRect/>
          </a:stretch>
        </p:blipFill>
        <p:spPr>
          <a:xfrm>
            <a:off x="1882550" y="1962875"/>
            <a:ext cx="2514600" cy="2084832"/>
          </a:xfrm>
          <a:prstGeom prst="rect">
            <a:avLst/>
          </a:prstGeom>
          <a:noFill/>
          <a:ln>
            <a:noFill/>
          </a:ln>
        </p:spPr>
      </p:pic>
      <p:pic>
        <p:nvPicPr>
          <p:cNvPr id="182" name="Google Shape;182;p26"/>
          <p:cNvPicPr preferRelativeResize="0"/>
          <p:nvPr/>
        </p:nvPicPr>
        <p:blipFill>
          <a:blip r:embed="rId4">
            <a:alphaModFix/>
          </a:blip>
          <a:stretch>
            <a:fillRect/>
          </a:stretch>
        </p:blipFill>
        <p:spPr>
          <a:xfrm>
            <a:off x="4713725" y="1962875"/>
            <a:ext cx="2514600" cy="2084832"/>
          </a:xfrm>
          <a:prstGeom prst="rect">
            <a:avLst/>
          </a:prstGeom>
          <a:noFill/>
          <a:ln>
            <a:noFill/>
          </a:ln>
        </p:spPr>
      </p:pic>
      <p:sp>
        <p:nvSpPr>
          <p:cNvPr id="183" name="Google Shape;183;p26"/>
          <p:cNvSpPr txBox="1"/>
          <p:nvPr/>
        </p:nvSpPr>
        <p:spPr>
          <a:xfrm>
            <a:off x="1827575" y="4156725"/>
            <a:ext cx="3000000" cy="65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latin typeface="Lato"/>
                <a:ea typeface="Lato"/>
                <a:cs typeface="Lato"/>
                <a:sym typeface="Lato"/>
              </a:rPr>
              <a:t>Instagram</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sp>
        <p:nvSpPr>
          <p:cNvPr id="184" name="Google Shape;184;p26"/>
          <p:cNvSpPr txBox="1"/>
          <p:nvPr/>
        </p:nvSpPr>
        <p:spPr>
          <a:xfrm>
            <a:off x="4471025" y="4156725"/>
            <a:ext cx="3000000" cy="65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latin typeface="Lato"/>
                <a:ea typeface="Lato"/>
                <a:cs typeface="Lato"/>
                <a:sym typeface="Lato"/>
              </a:rPr>
              <a:t>Whatsapp</a:t>
            </a:r>
            <a:endParaRPr>
              <a:latin typeface="Lato"/>
              <a:ea typeface="Lato"/>
              <a:cs typeface="Lato"/>
              <a:sym typeface="Lato"/>
            </a:endParaRPr>
          </a:p>
          <a:p>
            <a:pPr indent="0" lvl="0" marL="0" rtl="0" algn="ctr">
              <a:lnSpc>
                <a:spcPct val="115000"/>
              </a:lnSpc>
              <a:spcBef>
                <a:spcPts val="0"/>
              </a:spcBef>
              <a:spcAft>
                <a:spcPts val="0"/>
              </a:spcAft>
              <a:buNone/>
            </a:pPr>
            <a:r>
              <a:t/>
            </a:r>
            <a:endParaRPr>
              <a:latin typeface="Lato"/>
              <a:ea typeface="Lato"/>
              <a:cs typeface="Lato"/>
              <a:sym typeface="Lato"/>
            </a:endParaRPr>
          </a:p>
        </p:txBody>
      </p:sp>
      <p:pic>
        <p:nvPicPr>
          <p:cNvPr id="185" name="Google Shape;185;p26"/>
          <p:cNvPicPr preferRelativeResize="0"/>
          <p:nvPr/>
        </p:nvPicPr>
        <p:blipFill>
          <a:blip r:embed="rId5">
            <a:alphaModFix/>
          </a:blip>
          <a:stretch>
            <a:fillRect/>
          </a:stretch>
        </p:blipFill>
        <p:spPr>
          <a:xfrm>
            <a:off x="3081875" y="4485025"/>
            <a:ext cx="491400" cy="491400"/>
          </a:xfrm>
          <a:prstGeom prst="rect">
            <a:avLst/>
          </a:prstGeom>
          <a:noFill/>
          <a:ln>
            <a:noFill/>
          </a:ln>
        </p:spPr>
      </p:pic>
      <p:pic>
        <p:nvPicPr>
          <p:cNvPr id="186" name="Google Shape;186;p26"/>
          <p:cNvPicPr preferRelativeResize="0"/>
          <p:nvPr/>
        </p:nvPicPr>
        <p:blipFill>
          <a:blip r:embed="rId6">
            <a:alphaModFix/>
          </a:blip>
          <a:stretch>
            <a:fillRect/>
          </a:stretch>
        </p:blipFill>
        <p:spPr>
          <a:xfrm>
            <a:off x="5672150" y="4430501"/>
            <a:ext cx="597745" cy="60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Plots for Educational Apps</a:t>
            </a:r>
            <a:endParaRPr b="0" sz="3000">
              <a:solidFill>
                <a:srgbClr val="424242"/>
              </a:solidFill>
              <a:latin typeface="Oswald"/>
              <a:ea typeface="Oswald"/>
              <a:cs typeface="Oswald"/>
              <a:sym typeface="Oswald"/>
            </a:endParaRPr>
          </a:p>
          <a:p>
            <a:pPr indent="0" lvl="0" marL="0" rtl="0" algn="l">
              <a:spcBef>
                <a:spcPts val="0"/>
              </a:spcBef>
              <a:spcAft>
                <a:spcPts val="0"/>
              </a:spcAft>
              <a:buNone/>
            </a:pPr>
            <a:r>
              <a:t/>
            </a:r>
            <a:endParaRPr/>
          </a:p>
        </p:txBody>
      </p:sp>
      <p:pic>
        <p:nvPicPr>
          <p:cNvPr id="192" name="Google Shape;192;p27"/>
          <p:cNvPicPr preferRelativeResize="0"/>
          <p:nvPr/>
        </p:nvPicPr>
        <p:blipFill>
          <a:blip r:embed="rId3">
            <a:alphaModFix/>
          </a:blip>
          <a:stretch>
            <a:fillRect/>
          </a:stretch>
        </p:blipFill>
        <p:spPr>
          <a:xfrm>
            <a:off x="533400" y="2006250"/>
            <a:ext cx="2514600" cy="2084832"/>
          </a:xfrm>
          <a:prstGeom prst="rect">
            <a:avLst/>
          </a:prstGeom>
          <a:noFill/>
          <a:ln>
            <a:noFill/>
          </a:ln>
        </p:spPr>
      </p:pic>
      <p:pic>
        <p:nvPicPr>
          <p:cNvPr id="193" name="Google Shape;193;p27"/>
          <p:cNvPicPr preferRelativeResize="0"/>
          <p:nvPr/>
        </p:nvPicPr>
        <p:blipFill>
          <a:blip r:embed="rId4">
            <a:alphaModFix/>
          </a:blip>
          <a:stretch>
            <a:fillRect/>
          </a:stretch>
        </p:blipFill>
        <p:spPr>
          <a:xfrm>
            <a:off x="3244175" y="2006250"/>
            <a:ext cx="2514600" cy="2084832"/>
          </a:xfrm>
          <a:prstGeom prst="rect">
            <a:avLst/>
          </a:prstGeom>
          <a:noFill/>
          <a:ln>
            <a:noFill/>
          </a:ln>
        </p:spPr>
      </p:pic>
      <p:pic>
        <p:nvPicPr>
          <p:cNvPr id="194" name="Google Shape;194;p27"/>
          <p:cNvPicPr preferRelativeResize="0"/>
          <p:nvPr/>
        </p:nvPicPr>
        <p:blipFill>
          <a:blip r:embed="rId5">
            <a:alphaModFix/>
          </a:blip>
          <a:stretch>
            <a:fillRect/>
          </a:stretch>
        </p:blipFill>
        <p:spPr>
          <a:xfrm>
            <a:off x="5943601" y="2006250"/>
            <a:ext cx="2514600" cy="2084832"/>
          </a:xfrm>
          <a:prstGeom prst="rect">
            <a:avLst/>
          </a:prstGeom>
          <a:noFill/>
          <a:ln>
            <a:noFill/>
          </a:ln>
        </p:spPr>
      </p:pic>
      <p:sp>
        <p:nvSpPr>
          <p:cNvPr id="195" name="Google Shape;195;p27"/>
          <p:cNvSpPr txBox="1"/>
          <p:nvPr/>
        </p:nvSpPr>
        <p:spPr>
          <a:xfrm>
            <a:off x="3244175" y="4156725"/>
            <a:ext cx="3000000" cy="65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latin typeface="Lato"/>
                <a:ea typeface="Lato"/>
                <a:cs typeface="Lato"/>
                <a:sym typeface="Lato"/>
              </a:rPr>
              <a:t>Quizlet</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sp>
        <p:nvSpPr>
          <p:cNvPr id="196" name="Google Shape;196;p27"/>
          <p:cNvSpPr txBox="1"/>
          <p:nvPr/>
        </p:nvSpPr>
        <p:spPr>
          <a:xfrm>
            <a:off x="447875" y="4156725"/>
            <a:ext cx="3000000" cy="65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latin typeface="Lato"/>
                <a:ea typeface="Lato"/>
                <a:cs typeface="Lato"/>
                <a:sym typeface="Lato"/>
              </a:rPr>
              <a:t>Chegg</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sp>
        <p:nvSpPr>
          <p:cNvPr id="197" name="Google Shape;197;p27"/>
          <p:cNvSpPr txBox="1"/>
          <p:nvPr/>
        </p:nvSpPr>
        <p:spPr>
          <a:xfrm>
            <a:off x="5601500" y="4156725"/>
            <a:ext cx="3000000" cy="65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latin typeface="Lato"/>
                <a:ea typeface="Lato"/>
                <a:cs typeface="Lato"/>
                <a:sym typeface="Lato"/>
              </a:rPr>
              <a:t>Udemy</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pic>
        <p:nvPicPr>
          <p:cNvPr id="198" name="Google Shape;198;p27"/>
          <p:cNvPicPr preferRelativeResize="0"/>
          <p:nvPr/>
        </p:nvPicPr>
        <p:blipFill>
          <a:blip r:embed="rId6">
            <a:alphaModFix/>
          </a:blip>
          <a:stretch>
            <a:fillRect/>
          </a:stretch>
        </p:blipFill>
        <p:spPr>
          <a:xfrm>
            <a:off x="1568825" y="4609673"/>
            <a:ext cx="758099" cy="259400"/>
          </a:xfrm>
          <a:prstGeom prst="rect">
            <a:avLst/>
          </a:prstGeom>
          <a:noFill/>
          <a:ln>
            <a:noFill/>
          </a:ln>
        </p:spPr>
      </p:pic>
      <p:pic>
        <p:nvPicPr>
          <p:cNvPr id="199" name="Google Shape;199;p27"/>
          <p:cNvPicPr preferRelativeResize="0"/>
          <p:nvPr/>
        </p:nvPicPr>
        <p:blipFill>
          <a:blip r:embed="rId7">
            <a:alphaModFix/>
          </a:blip>
          <a:stretch>
            <a:fillRect/>
          </a:stretch>
        </p:blipFill>
        <p:spPr>
          <a:xfrm>
            <a:off x="4365116" y="4493452"/>
            <a:ext cx="758100" cy="491814"/>
          </a:xfrm>
          <a:prstGeom prst="rect">
            <a:avLst/>
          </a:prstGeom>
          <a:noFill/>
          <a:ln>
            <a:noFill/>
          </a:ln>
        </p:spPr>
      </p:pic>
      <p:pic>
        <p:nvPicPr>
          <p:cNvPr id="200" name="Google Shape;200;p27"/>
          <p:cNvPicPr preferRelativeResize="0"/>
          <p:nvPr/>
        </p:nvPicPr>
        <p:blipFill>
          <a:blip r:embed="rId8">
            <a:alphaModFix/>
          </a:blip>
          <a:stretch>
            <a:fillRect/>
          </a:stretch>
        </p:blipFill>
        <p:spPr>
          <a:xfrm>
            <a:off x="6721625" y="4516955"/>
            <a:ext cx="847299" cy="4448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Contd.</a:t>
            </a:r>
            <a:endParaRPr b="0" sz="3000">
              <a:solidFill>
                <a:srgbClr val="424242"/>
              </a:solidFill>
              <a:latin typeface="Oswald"/>
              <a:ea typeface="Oswald"/>
              <a:cs typeface="Oswald"/>
              <a:sym typeface="Oswald"/>
            </a:endParaRPr>
          </a:p>
          <a:p>
            <a:pPr indent="0" lvl="0" marL="0" rtl="0" algn="l">
              <a:spcBef>
                <a:spcPts val="0"/>
              </a:spcBef>
              <a:spcAft>
                <a:spcPts val="0"/>
              </a:spcAft>
              <a:buNone/>
            </a:pPr>
            <a:r>
              <a:t/>
            </a:r>
            <a:endParaRPr/>
          </a:p>
        </p:txBody>
      </p:sp>
      <p:pic>
        <p:nvPicPr>
          <p:cNvPr id="206" name="Google Shape;206;p28"/>
          <p:cNvPicPr preferRelativeResize="0"/>
          <p:nvPr/>
        </p:nvPicPr>
        <p:blipFill>
          <a:blip r:embed="rId3">
            <a:alphaModFix/>
          </a:blip>
          <a:stretch>
            <a:fillRect/>
          </a:stretch>
        </p:blipFill>
        <p:spPr>
          <a:xfrm>
            <a:off x="1905000" y="2006250"/>
            <a:ext cx="2514600" cy="2084832"/>
          </a:xfrm>
          <a:prstGeom prst="rect">
            <a:avLst/>
          </a:prstGeom>
          <a:noFill/>
          <a:ln>
            <a:noFill/>
          </a:ln>
        </p:spPr>
      </p:pic>
      <p:pic>
        <p:nvPicPr>
          <p:cNvPr id="207" name="Google Shape;207;p28"/>
          <p:cNvPicPr preferRelativeResize="0"/>
          <p:nvPr/>
        </p:nvPicPr>
        <p:blipFill>
          <a:blip r:embed="rId4">
            <a:alphaModFix/>
          </a:blip>
          <a:stretch>
            <a:fillRect/>
          </a:stretch>
        </p:blipFill>
        <p:spPr>
          <a:xfrm>
            <a:off x="4953000" y="2006250"/>
            <a:ext cx="2514600" cy="2084832"/>
          </a:xfrm>
          <a:prstGeom prst="rect">
            <a:avLst/>
          </a:prstGeom>
          <a:noFill/>
          <a:ln>
            <a:noFill/>
          </a:ln>
        </p:spPr>
      </p:pic>
      <p:sp>
        <p:nvSpPr>
          <p:cNvPr id="208" name="Google Shape;208;p28"/>
          <p:cNvSpPr txBox="1"/>
          <p:nvPr/>
        </p:nvSpPr>
        <p:spPr>
          <a:xfrm>
            <a:off x="1760300" y="41770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Lato"/>
                <a:ea typeface="Lato"/>
                <a:cs typeface="Lato"/>
                <a:sym typeface="Lato"/>
              </a:rPr>
              <a:t>Course hero</a:t>
            </a:r>
            <a:endParaRPr>
              <a:latin typeface="Lato"/>
              <a:ea typeface="Lato"/>
              <a:cs typeface="Lato"/>
              <a:sym typeface="Lato"/>
            </a:endParaRPr>
          </a:p>
        </p:txBody>
      </p:sp>
      <p:sp>
        <p:nvSpPr>
          <p:cNvPr id="209" name="Google Shape;209;p28"/>
          <p:cNvSpPr txBox="1"/>
          <p:nvPr/>
        </p:nvSpPr>
        <p:spPr>
          <a:xfrm>
            <a:off x="4852575" y="4177000"/>
            <a:ext cx="3000000" cy="65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latin typeface="Lato"/>
                <a:ea typeface="Lato"/>
                <a:cs typeface="Lato"/>
                <a:sym typeface="Lato"/>
              </a:rPr>
              <a:t>Photomath</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pic>
        <p:nvPicPr>
          <p:cNvPr id="210" name="Google Shape;210;p28"/>
          <p:cNvPicPr preferRelativeResize="0"/>
          <p:nvPr/>
        </p:nvPicPr>
        <p:blipFill>
          <a:blip r:embed="rId5">
            <a:alphaModFix/>
          </a:blip>
          <a:stretch>
            <a:fillRect/>
          </a:stretch>
        </p:blipFill>
        <p:spPr>
          <a:xfrm>
            <a:off x="2992700" y="4485525"/>
            <a:ext cx="535201" cy="535201"/>
          </a:xfrm>
          <a:prstGeom prst="rect">
            <a:avLst/>
          </a:prstGeom>
          <a:noFill/>
          <a:ln>
            <a:noFill/>
          </a:ln>
        </p:spPr>
      </p:pic>
      <p:pic>
        <p:nvPicPr>
          <p:cNvPr id="211" name="Google Shape;211;p28"/>
          <p:cNvPicPr preferRelativeResize="0"/>
          <p:nvPr/>
        </p:nvPicPr>
        <p:blipFill>
          <a:blip r:embed="rId6">
            <a:alphaModFix/>
          </a:blip>
          <a:stretch>
            <a:fillRect/>
          </a:stretch>
        </p:blipFill>
        <p:spPr>
          <a:xfrm>
            <a:off x="6084975" y="4485525"/>
            <a:ext cx="535200" cy="53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Plots for Gaming Apps</a:t>
            </a:r>
            <a:endParaRPr b="0" sz="3000">
              <a:solidFill>
                <a:srgbClr val="424242"/>
              </a:solidFill>
              <a:latin typeface="Oswald"/>
              <a:ea typeface="Oswald"/>
              <a:cs typeface="Oswald"/>
              <a:sym typeface="Oswald"/>
            </a:endParaRPr>
          </a:p>
          <a:p>
            <a:pPr indent="0" lvl="0" marL="0" rtl="0" algn="l">
              <a:spcBef>
                <a:spcPts val="0"/>
              </a:spcBef>
              <a:spcAft>
                <a:spcPts val="0"/>
              </a:spcAft>
              <a:buNone/>
            </a:pPr>
            <a:r>
              <a:t/>
            </a:r>
            <a:endParaRPr/>
          </a:p>
        </p:txBody>
      </p:sp>
      <p:pic>
        <p:nvPicPr>
          <p:cNvPr id="217" name="Google Shape;217;p29"/>
          <p:cNvPicPr preferRelativeResize="0"/>
          <p:nvPr/>
        </p:nvPicPr>
        <p:blipFill>
          <a:blip r:embed="rId3">
            <a:alphaModFix/>
          </a:blip>
          <a:stretch>
            <a:fillRect/>
          </a:stretch>
        </p:blipFill>
        <p:spPr>
          <a:xfrm>
            <a:off x="729450" y="2071900"/>
            <a:ext cx="2514599" cy="2084832"/>
          </a:xfrm>
          <a:prstGeom prst="rect">
            <a:avLst/>
          </a:prstGeom>
          <a:noFill/>
          <a:ln>
            <a:noFill/>
          </a:ln>
        </p:spPr>
      </p:pic>
      <p:pic>
        <p:nvPicPr>
          <p:cNvPr id="218" name="Google Shape;218;p29"/>
          <p:cNvPicPr preferRelativeResize="0"/>
          <p:nvPr/>
        </p:nvPicPr>
        <p:blipFill>
          <a:blip r:embed="rId4">
            <a:alphaModFix/>
          </a:blip>
          <a:stretch>
            <a:fillRect/>
          </a:stretch>
        </p:blipFill>
        <p:spPr>
          <a:xfrm>
            <a:off x="3396449" y="2071900"/>
            <a:ext cx="2514600" cy="2084832"/>
          </a:xfrm>
          <a:prstGeom prst="rect">
            <a:avLst/>
          </a:prstGeom>
          <a:noFill/>
          <a:ln>
            <a:noFill/>
          </a:ln>
        </p:spPr>
      </p:pic>
      <p:pic>
        <p:nvPicPr>
          <p:cNvPr id="219" name="Google Shape;219;p29"/>
          <p:cNvPicPr preferRelativeResize="0"/>
          <p:nvPr/>
        </p:nvPicPr>
        <p:blipFill>
          <a:blip r:embed="rId5">
            <a:alphaModFix/>
          </a:blip>
          <a:stretch>
            <a:fillRect/>
          </a:stretch>
        </p:blipFill>
        <p:spPr>
          <a:xfrm>
            <a:off x="6063450" y="2071900"/>
            <a:ext cx="2514599" cy="2084832"/>
          </a:xfrm>
          <a:prstGeom prst="rect">
            <a:avLst/>
          </a:prstGeom>
          <a:noFill/>
          <a:ln>
            <a:noFill/>
          </a:ln>
        </p:spPr>
      </p:pic>
      <p:sp>
        <p:nvSpPr>
          <p:cNvPr id="220" name="Google Shape;220;p29"/>
          <p:cNvSpPr txBox="1"/>
          <p:nvPr/>
        </p:nvSpPr>
        <p:spPr>
          <a:xfrm>
            <a:off x="1487375" y="4029175"/>
            <a:ext cx="15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Ludo King</a:t>
            </a:r>
            <a:endParaRPr>
              <a:latin typeface="Lato"/>
              <a:ea typeface="Lato"/>
              <a:cs typeface="Lato"/>
              <a:sym typeface="Lato"/>
            </a:endParaRPr>
          </a:p>
        </p:txBody>
      </p:sp>
      <p:sp>
        <p:nvSpPr>
          <p:cNvPr id="221" name="Google Shape;221;p29"/>
          <p:cNvSpPr txBox="1"/>
          <p:nvPr/>
        </p:nvSpPr>
        <p:spPr>
          <a:xfrm>
            <a:off x="4146275" y="4029175"/>
            <a:ext cx="15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Clash of Clans</a:t>
            </a:r>
            <a:endParaRPr>
              <a:latin typeface="Lato"/>
              <a:ea typeface="Lato"/>
              <a:cs typeface="Lato"/>
              <a:sym typeface="Lato"/>
            </a:endParaRPr>
          </a:p>
        </p:txBody>
      </p:sp>
      <p:sp>
        <p:nvSpPr>
          <p:cNvPr id="222" name="Google Shape;222;p29"/>
          <p:cNvSpPr txBox="1"/>
          <p:nvPr/>
        </p:nvSpPr>
        <p:spPr>
          <a:xfrm>
            <a:off x="6597650" y="4105375"/>
            <a:ext cx="18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Asphalt 8 Airborne</a:t>
            </a:r>
            <a:endParaRPr>
              <a:latin typeface="Lato"/>
              <a:ea typeface="Lato"/>
              <a:cs typeface="Lato"/>
              <a:sym typeface="Lato"/>
            </a:endParaRPr>
          </a:p>
        </p:txBody>
      </p:sp>
      <p:pic>
        <p:nvPicPr>
          <p:cNvPr id="223" name="Google Shape;223;p29"/>
          <p:cNvPicPr preferRelativeResize="0"/>
          <p:nvPr/>
        </p:nvPicPr>
        <p:blipFill>
          <a:blip r:embed="rId6">
            <a:alphaModFix/>
          </a:blip>
          <a:stretch>
            <a:fillRect/>
          </a:stretch>
        </p:blipFill>
        <p:spPr>
          <a:xfrm>
            <a:off x="1667150" y="4374775"/>
            <a:ext cx="639200" cy="639200"/>
          </a:xfrm>
          <a:prstGeom prst="rect">
            <a:avLst/>
          </a:prstGeom>
          <a:noFill/>
          <a:ln>
            <a:noFill/>
          </a:ln>
        </p:spPr>
      </p:pic>
      <p:pic>
        <p:nvPicPr>
          <p:cNvPr id="224" name="Google Shape;224;p29"/>
          <p:cNvPicPr preferRelativeResize="0"/>
          <p:nvPr/>
        </p:nvPicPr>
        <p:blipFill>
          <a:blip r:embed="rId7">
            <a:alphaModFix/>
          </a:blip>
          <a:stretch>
            <a:fillRect/>
          </a:stretch>
        </p:blipFill>
        <p:spPr>
          <a:xfrm>
            <a:off x="4434600" y="4374775"/>
            <a:ext cx="639200" cy="639200"/>
          </a:xfrm>
          <a:prstGeom prst="rect">
            <a:avLst/>
          </a:prstGeom>
          <a:noFill/>
          <a:ln>
            <a:noFill/>
          </a:ln>
        </p:spPr>
      </p:pic>
      <p:pic>
        <p:nvPicPr>
          <p:cNvPr id="225" name="Google Shape;225;p29"/>
          <p:cNvPicPr preferRelativeResize="0"/>
          <p:nvPr/>
        </p:nvPicPr>
        <p:blipFill>
          <a:blip r:embed="rId8">
            <a:alphaModFix/>
          </a:blip>
          <a:stretch>
            <a:fillRect/>
          </a:stretch>
        </p:blipFill>
        <p:spPr>
          <a:xfrm>
            <a:off x="7020051" y="4429378"/>
            <a:ext cx="804271" cy="53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Contd.</a:t>
            </a:r>
            <a:endParaRPr b="0" sz="3000">
              <a:solidFill>
                <a:srgbClr val="424242"/>
              </a:solidFill>
              <a:latin typeface="Oswald"/>
              <a:ea typeface="Oswald"/>
              <a:cs typeface="Oswald"/>
              <a:sym typeface="Oswald"/>
            </a:endParaRPr>
          </a:p>
        </p:txBody>
      </p:sp>
      <p:pic>
        <p:nvPicPr>
          <p:cNvPr id="231" name="Google Shape;231;p30"/>
          <p:cNvPicPr preferRelativeResize="0"/>
          <p:nvPr/>
        </p:nvPicPr>
        <p:blipFill>
          <a:blip r:embed="rId3">
            <a:alphaModFix/>
          </a:blip>
          <a:stretch>
            <a:fillRect/>
          </a:stretch>
        </p:blipFill>
        <p:spPr>
          <a:xfrm>
            <a:off x="1981200" y="1930050"/>
            <a:ext cx="2514600" cy="2084832"/>
          </a:xfrm>
          <a:prstGeom prst="rect">
            <a:avLst/>
          </a:prstGeom>
          <a:noFill/>
          <a:ln>
            <a:noFill/>
          </a:ln>
        </p:spPr>
      </p:pic>
      <p:pic>
        <p:nvPicPr>
          <p:cNvPr id="232" name="Google Shape;232;p30"/>
          <p:cNvPicPr preferRelativeResize="0"/>
          <p:nvPr/>
        </p:nvPicPr>
        <p:blipFill>
          <a:blip r:embed="rId4">
            <a:alphaModFix/>
          </a:blip>
          <a:stretch>
            <a:fillRect/>
          </a:stretch>
        </p:blipFill>
        <p:spPr>
          <a:xfrm>
            <a:off x="4742232" y="1930050"/>
            <a:ext cx="2514599" cy="2084832"/>
          </a:xfrm>
          <a:prstGeom prst="rect">
            <a:avLst/>
          </a:prstGeom>
          <a:noFill/>
          <a:ln>
            <a:noFill/>
          </a:ln>
        </p:spPr>
      </p:pic>
      <p:sp>
        <p:nvSpPr>
          <p:cNvPr id="233" name="Google Shape;233;p30"/>
          <p:cNvSpPr txBox="1"/>
          <p:nvPr/>
        </p:nvSpPr>
        <p:spPr>
          <a:xfrm>
            <a:off x="2439600" y="4014875"/>
            <a:ext cx="15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Candy Crush Saga</a:t>
            </a:r>
            <a:endParaRPr>
              <a:latin typeface="Lato"/>
              <a:ea typeface="Lato"/>
              <a:cs typeface="Lato"/>
              <a:sym typeface="Lato"/>
            </a:endParaRPr>
          </a:p>
        </p:txBody>
      </p:sp>
      <p:sp>
        <p:nvSpPr>
          <p:cNvPr id="234" name="Google Shape;234;p30"/>
          <p:cNvSpPr txBox="1"/>
          <p:nvPr/>
        </p:nvSpPr>
        <p:spPr>
          <a:xfrm>
            <a:off x="5404000" y="4014875"/>
            <a:ext cx="15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Hill Climb Racing</a:t>
            </a:r>
            <a:endParaRPr>
              <a:latin typeface="Lato"/>
              <a:ea typeface="Lato"/>
              <a:cs typeface="Lato"/>
              <a:sym typeface="Lato"/>
            </a:endParaRPr>
          </a:p>
        </p:txBody>
      </p:sp>
      <p:pic>
        <p:nvPicPr>
          <p:cNvPr id="235" name="Google Shape;235;p30"/>
          <p:cNvPicPr preferRelativeResize="0"/>
          <p:nvPr/>
        </p:nvPicPr>
        <p:blipFill>
          <a:blip r:embed="rId5">
            <a:alphaModFix/>
          </a:blip>
          <a:stretch>
            <a:fillRect/>
          </a:stretch>
        </p:blipFill>
        <p:spPr>
          <a:xfrm>
            <a:off x="2995300" y="4356250"/>
            <a:ext cx="623800" cy="623800"/>
          </a:xfrm>
          <a:prstGeom prst="rect">
            <a:avLst/>
          </a:prstGeom>
          <a:noFill/>
          <a:ln>
            <a:noFill/>
          </a:ln>
        </p:spPr>
      </p:pic>
      <p:pic>
        <p:nvPicPr>
          <p:cNvPr id="236" name="Google Shape;236;p30"/>
          <p:cNvPicPr preferRelativeResize="0"/>
          <p:nvPr/>
        </p:nvPicPr>
        <p:blipFill>
          <a:blip r:embed="rId6">
            <a:alphaModFix/>
          </a:blip>
          <a:stretch>
            <a:fillRect/>
          </a:stretch>
        </p:blipFill>
        <p:spPr>
          <a:xfrm>
            <a:off x="5841275" y="4306525"/>
            <a:ext cx="723250" cy="723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Plots for Utility Apps</a:t>
            </a:r>
            <a:endParaRPr b="0" sz="3000">
              <a:solidFill>
                <a:srgbClr val="424242"/>
              </a:solidFill>
              <a:latin typeface="Oswald"/>
              <a:ea typeface="Oswald"/>
              <a:cs typeface="Oswald"/>
              <a:sym typeface="Oswald"/>
            </a:endParaRPr>
          </a:p>
        </p:txBody>
      </p:sp>
      <p:pic>
        <p:nvPicPr>
          <p:cNvPr id="242" name="Google Shape;242;p31"/>
          <p:cNvPicPr preferRelativeResize="0"/>
          <p:nvPr/>
        </p:nvPicPr>
        <p:blipFill>
          <a:blip r:embed="rId3">
            <a:alphaModFix/>
          </a:blip>
          <a:stretch>
            <a:fillRect/>
          </a:stretch>
        </p:blipFill>
        <p:spPr>
          <a:xfrm>
            <a:off x="729450" y="2078669"/>
            <a:ext cx="2514600" cy="2084832"/>
          </a:xfrm>
          <a:prstGeom prst="rect">
            <a:avLst/>
          </a:prstGeom>
          <a:noFill/>
          <a:ln>
            <a:noFill/>
          </a:ln>
        </p:spPr>
      </p:pic>
      <p:pic>
        <p:nvPicPr>
          <p:cNvPr id="243" name="Google Shape;243;p31"/>
          <p:cNvPicPr preferRelativeResize="0"/>
          <p:nvPr/>
        </p:nvPicPr>
        <p:blipFill>
          <a:blip r:embed="rId4">
            <a:alphaModFix/>
          </a:blip>
          <a:stretch>
            <a:fillRect/>
          </a:stretch>
        </p:blipFill>
        <p:spPr>
          <a:xfrm>
            <a:off x="3366313" y="2078669"/>
            <a:ext cx="2514600" cy="2084832"/>
          </a:xfrm>
          <a:prstGeom prst="rect">
            <a:avLst/>
          </a:prstGeom>
          <a:noFill/>
          <a:ln>
            <a:noFill/>
          </a:ln>
        </p:spPr>
      </p:pic>
      <p:pic>
        <p:nvPicPr>
          <p:cNvPr id="244" name="Google Shape;244;p31"/>
          <p:cNvPicPr preferRelativeResize="0"/>
          <p:nvPr/>
        </p:nvPicPr>
        <p:blipFill>
          <a:blip r:embed="rId5">
            <a:alphaModFix/>
          </a:blip>
          <a:stretch>
            <a:fillRect/>
          </a:stretch>
        </p:blipFill>
        <p:spPr>
          <a:xfrm>
            <a:off x="6003211" y="2020725"/>
            <a:ext cx="2514600" cy="2084832"/>
          </a:xfrm>
          <a:prstGeom prst="rect">
            <a:avLst/>
          </a:prstGeom>
          <a:noFill/>
          <a:ln>
            <a:noFill/>
          </a:ln>
        </p:spPr>
      </p:pic>
      <p:sp>
        <p:nvSpPr>
          <p:cNvPr id="245" name="Google Shape;245;p31"/>
          <p:cNvSpPr txBox="1"/>
          <p:nvPr/>
        </p:nvSpPr>
        <p:spPr>
          <a:xfrm>
            <a:off x="1422950" y="4228650"/>
            <a:ext cx="16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Google Maps</a:t>
            </a:r>
            <a:endParaRPr>
              <a:latin typeface="Lato"/>
              <a:ea typeface="Lato"/>
              <a:cs typeface="Lato"/>
              <a:sym typeface="Lato"/>
            </a:endParaRPr>
          </a:p>
        </p:txBody>
      </p:sp>
      <p:sp>
        <p:nvSpPr>
          <p:cNvPr id="246" name="Google Shape;246;p31"/>
          <p:cNvSpPr txBox="1"/>
          <p:nvPr/>
        </p:nvSpPr>
        <p:spPr>
          <a:xfrm>
            <a:off x="4024338" y="4228650"/>
            <a:ext cx="16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Google Translate</a:t>
            </a:r>
            <a:endParaRPr>
              <a:latin typeface="Lato"/>
              <a:ea typeface="Lato"/>
              <a:cs typeface="Lato"/>
              <a:sym typeface="Lato"/>
            </a:endParaRPr>
          </a:p>
        </p:txBody>
      </p:sp>
      <p:sp>
        <p:nvSpPr>
          <p:cNvPr id="247" name="Google Shape;247;p31"/>
          <p:cNvSpPr txBox="1"/>
          <p:nvPr/>
        </p:nvSpPr>
        <p:spPr>
          <a:xfrm>
            <a:off x="6625750" y="4228650"/>
            <a:ext cx="16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Microsoft Lens</a:t>
            </a:r>
            <a:endParaRPr>
              <a:latin typeface="Lato"/>
              <a:ea typeface="Lato"/>
              <a:cs typeface="Lato"/>
              <a:sym typeface="Lato"/>
            </a:endParaRPr>
          </a:p>
        </p:txBody>
      </p:sp>
      <p:pic>
        <p:nvPicPr>
          <p:cNvPr id="248" name="Google Shape;248;p31"/>
          <p:cNvPicPr preferRelativeResize="0"/>
          <p:nvPr/>
        </p:nvPicPr>
        <p:blipFill>
          <a:blip r:embed="rId6">
            <a:alphaModFix/>
          </a:blip>
          <a:stretch>
            <a:fillRect/>
          </a:stretch>
        </p:blipFill>
        <p:spPr>
          <a:xfrm>
            <a:off x="1719150" y="4531700"/>
            <a:ext cx="535200" cy="535200"/>
          </a:xfrm>
          <a:prstGeom prst="rect">
            <a:avLst/>
          </a:prstGeom>
          <a:noFill/>
          <a:ln>
            <a:noFill/>
          </a:ln>
        </p:spPr>
      </p:pic>
      <p:pic>
        <p:nvPicPr>
          <p:cNvPr id="249" name="Google Shape;249;p31"/>
          <p:cNvPicPr preferRelativeResize="0"/>
          <p:nvPr/>
        </p:nvPicPr>
        <p:blipFill>
          <a:blip r:embed="rId7">
            <a:alphaModFix/>
          </a:blip>
          <a:stretch>
            <a:fillRect/>
          </a:stretch>
        </p:blipFill>
        <p:spPr>
          <a:xfrm>
            <a:off x="4528225" y="4531700"/>
            <a:ext cx="447876" cy="447876"/>
          </a:xfrm>
          <a:prstGeom prst="rect">
            <a:avLst/>
          </a:prstGeom>
          <a:noFill/>
          <a:ln>
            <a:noFill/>
          </a:ln>
        </p:spPr>
      </p:pic>
      <p:pic>
        <p:nvPicPr>
          <p:cNvPr id="250" name="Google Shape;250;p31"/>
          <p:cNvPicPr preferRelativeResize="0"/>
          <p:nvPr/>
        </p:nvPicPr>
        <p:blipFill>
          <a:blip r:embed="rId8">
            <a:alphaModFix/>
          </a:blip>
          <a:stretch>
            <a:fillRect/>
          </a:stretch>
        </p:blipFill>
        <p:spPr>
          <a:xfrm>
            <a:off x="6992900" y="4531700"/>
            <a:ext cx="535200" cy="53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000000"/>
                </a:solidFill>
                <a:latin typeface="Comfortaa"/>
                <a:ea typeface="Comfortaa"/>
                <a:cs typeface="Comfortaa"/>
                <a:sym typeface="Comfortaa"/>
              </a:rPr>
              <a:t>Design/Practical Experience [CSN1020]</a:t>
            </a:r>
            <a:endParaRPr sz="2200">
              <a:solidFill>
                <a:srgbClr val="000000"/>
              </a:solidFill>
              <a:latin typeface="Comfortaa"/>
              <a:ea typeface="Comfortaa"/>
              <a:cs typeface="Comfortaa"/>
              <a:sym typeface="Comfortaa"/>
            </a:endParaRPr>
          </a:p>
          <a:p>
            <a:pPr indent="0" lvl="0" marL="0" rtl="0" algn="ctr">
              <a:lnSpc>
                <a:spcPct val="150000"/>
              </a:lnSpc>
              <a:spcBef>
                <a:spcPts val="1000"/>
              </a:spcBef>
              <a:spcAft>
                <a:spcPts val="0"/>
              </a:spcAft>
              <a:buNone/>
            </a:pPr>
            <a:r>
              <a:rPr lang="en" sz="2200">
                <a:solidFill>
                  <a:srgbClr val="000000"/>
                </a:solidFill>
                <a:latin typeface="Comfortaa"/>
                <a:ea typeface="Comfortaa"/>
                <a:cs typeface="Comfortaa"/>
                <a:sym typeface="Comfortaa"/>
              </a:rPr>
              <a:t>(Department of Computer Science &amp; Engineering)</a:t>
            </a:r>
            <a:endParaRPr sz="2200">
              <a:solidFill>
                <a:srgbClr val="000000"/>
              </a:solidFill>
              <a:latin typeface="Comfortaa"/>
              <a:ea typeface="Comfortaa"/>
              <a:cs typeface="Comfortaa"/>
              <a:sym typeface="Comfortaa"/>
            </a:endParaRPr>
          </a:p>
        </p:txBody>
      </p:sp>
      <p:sp>
        <p:nvSpPr>
          <p:cNvPr id="93" name="Google Shape;93;p14"/>
          <p:cNvSpPr txBox="1"/>
          <p:nvPr>
            <p:ph idx="1" type="subTitle"/>
          </p:nvPr>
        </p:nvSpPr>
        <p:spPr>
          <a:xfrm>
            <a:off x="727950" y="2714825"/>
            <a:ext cx="7688100" cy="143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00000"/>
                </a:solidFill>
                <a:latin typeface="Comfortaa"/>
                <a:ea typeface="Comfortaa"/>
                <a:cs typeface="Comfortaa"/>
                <a:sym typeface="Comfortaa"/>
              </a:rPr>
              <a:t>Mentor Name:</a:t>
            </a:r>
            <a:r>
              <a:rPr lang="en" sz="2000">
                <a:solidFill>
                  <a:srgbClr val="000000"/>
                </a:solidFill>
                <a:latin typeface="Comfortaa"/>
                <a:ea typeface="Comfortaa"/>
                <a:cs typeface="Comfortaa"/>
                <a:sym typeface="Comfortaa"/>
              </a:rPr>
              <a:t> Dr Sumit Kalra</a:t>
            </a:r>
            <a:endParaRPr sz="2000">
              <a:solidFill>
                <a:srgbClr val="000000"/>
              </a:solidFill>
              <a:latin typeface="Comfortaa"/>
              <a:ea typeface="Comfortaa"/>
              <a:cs typeface="Comfortaa"/>
              <a:sym typeface="Comfortaa"/>
            </a:endParaRPr>
          </a:p>
          <a:p>
            <a:pPr indent="0" lvl="0" marL="0" rtl="0" algn="ctr">
              <a:spcBef>
                <a:spcPts val="0"/>
              </a:spcBef>
              <a:spcAft>
                <a:spcPts val="0"/>
              </a:spcAft>
              <a:buNone/>
            </a:pPr>
            <a:r>
              <a:rPr b="1" lang="en" sz="2000">
                <a:solidFill>
                  <a:srgbClr val="000000"/>
                </a:solidFill>
                <a:latin typeface="Comfortaa"/>
                <a:ea typeface="Comfortaa"/>
                <a:cs typeface="Comfortaa"/>
                <a:sym typeface="Comfortaa"/>
              </a:rPr>
              <a:t>Name:</a:t>
            </a:r>
            <a:r>
              <a:rPr lang="en" sz="2000">
                <a:solidFill>
                  <a:srgbClr val="000000"/>
                </a:solidFill>
                <a:latin typeface="Comfortaa"/>
                <a:ea typeface="Comfortaa"/>
                <a:cs typeface="Comfortaa"/>
                <a:sym typeface="Comfortaa"/>
              </a:rPr>
              <a:t> Dev Goel</a:t>
            </a:r>
            <a:endParaRPr sz="2000">
              <a:solidFill>
                <a:srgbClr val="000000"/>
              </a:solidFill>
              <a:latin typeface="Comfortaa"/>
              <a:ea typeface="Comfortaa"/>
              <a:cs typeface="Comfortaa"/>
              <a:sym typeface="Comfortaa"/>
            </a:endParaRPr>
          </a:p>
          <a:p>
            <a:pPr indent="0" lvl="0" marL="0" rtl="0" algn="ctr">
              <a:spcBef>
                <a:spcPts val="0"/>
              </a:spcBef>
              <a:spcAft>
                <a:spcPts val="0"/>
              </a:spcAft>
              <a:buNone/>
            </a:pPr>
            <a:r>
              <a:rPr b="1" lang="en" sz="2000">
                <a:solidFill>
                  <a:srgbClr val="000000"/>
                </a:solidFill>
                <a:latin typeface="Comfortaa"/>
                <a:ea typeface="Comfortaa"/>
                <a:cs typeface="Comfortaa"/>
                <a:sym typeface="Comfortaa"/>
              </a:rPr>
              <a:t>Academic Year:</a:t>
            </a:r>
            <a:r>
              <a:rPr lang="en" sz="2000">
                <a:solidFill>
                  <a:srgbClr val="000000"/>
                </a:solidFill>
                <a:latin typeface="Comfortaa"/>
                <a:ea typeface="Comfortaa"/>
                <a:cs typeface="Comfortaa"/>
                <a:sym typeface="Comfortaa"/>
              </a:rPr>
              <a:t> 2021-22 </a:t>
            </a:r>
            <a:endParaRPr sz="2000">
              <a:solidFill>
                <a:srgbClr val="000000"/>
              </a:solidFill>
              <a:latin typeface="Comfortaa"/>
              <a:ea typeface="Comfortaa"/>
              <a:cs typeface="Comfortaa"/>
              <a:sym typeface="Comfortaa"/>
            </a:endParaRPr>
          </a:p>
          <a:p>
            <a:pPr indent="0" lvl="0" marL="0" rtl="0" algn="ctr">
              <a:spcBef>
                <a:spcPts val="0"/>
              </a:spcBef>
              <a:spcAft>
                <a:spcPts val="0"/>
              </a:spcAft>
              <a:buNone/>
            </a:pPr>
            <a:r>
              <a:rPr b="1" lang="en" sz="2000">
                <a:solidFill>
                  <a:srgbClr val="000000"/>
                </a:solidFill>
                <a:latin typeface="Comfortaa"/>
                <a:ea typeface="Comfortaa"/>
                <a:cs typeface="Comfortaa"/>
                <a:sym typeface="Comfortaa"/>
              </a:rPr>
              <a:t>Semester:</a:t>
            </a:r>
            <a:r>
              <a:rPr lang="en" sz="2000">
                <a:solidFill>
                  <a:srgbClr val="000000"/>
                </a:solidFill>
                <a:latin typeface="Comfortaa"/>
                <a:ea typeface="Comfortaa"/>
                <a:cs typeface="Comfortaa"/>
                <a:sym typeface="Comfortaa"/>
              </a:rPr>
              <a:t> 2</a:t>
            </a:r>
            <a:endParaRPr b="1" sz="2300">
              <a:solidFill>
                <a:srgbClr val="000000"/>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pic>
        <p:nvPicPr>
          <p:cNvPr id="256" name="Google Shape;256;p32"/>
          <p:cNvPicPr preferRelativeResize="0"/>
          <p:nvPr/>
        </p:nvPicPr>
        <p:blipFill>
          <a:blip r:embed="rId3">
            <a:alphaModFix/>
          </a:blip>
          <a:stretch>
            <a:fillRect/>
          </a:stretch>
        </p:blipFill>
        <p:spPr>
          <a:xfrm>
            <a:off x="2156700" y="1842500"/>
            <a:ext cx="2514600" cy="2084832"/>
          </a:xfrm>
          <a:prstGeom prst="rect">
            <a:avLst/>
          </a:prstGeom>
          <a:noFill/>
          <a:ln>
            <a:noFill/>
          </a:ln>
        </p:spPr>
      </p:pic>
      <p:pic>
        <p:nvPicPr>
          <p:cNvPr id="257" name="Google Shape;257;p32"/>
          <p:cNvPicPr preferRelativeResize="0"/>
          <p:nvPr/>
        </p:nvPicPr>
        <p:blipFill>
          <a:blip r:embed="rId4">
            <a:alphaModFix/>
          </a:blip>
          <a:stretch>
            <a:fillRect/>
          </a:stretch>
        </p:blipFill>
        <p:spPr>
          <a:xfrm>
            <a:off x="5156775" y="1853850"/>
            <a:ext cx="2514599" cy="2084832"/>
          </a:xfrm>
          <a:prstGeom prst="rect">
            <a:avLst/>
          </a:prstGeom>
          <a:noFill/>
          <a:ln>
            <a:noFill/>
          </a:ln>
        </p:spPr>
      </p:pic>
      <p:sp>
        <p:nvSpPr>
          <p:cNvPr id="258" name="Google Shape;258;p32"/>
          <p:cNvSpPr txBox="1"/>
          <p:nvPr/>
        </p:nvSpPr>
        <p:spPr>
          <a:xfrm>
            <a:off x="2615100" y="4048225"/>
            <a:ext cx="159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Truecaller</a:t>
            </a:r>
            <a:endParaRPr>
              <a:latin typeface="Lato"/>
              <a:ea typeface="Lato"/>
              <a:cs typeface="Lato"/>
              <a:sym typeface="Lato"/>
            </a:endParaRPr>
          </a:p>
        </p:txBody>
      </p:sp>
      <p:sp>
        <p:nvSpPr>
          <p:cNvPr id="259" name="Google Shape;259;p32"/>
          <p:cNvSpPr txBox="1"/>
          <p:nvPr/>
        </p:nvSpPr>
        <p:spPr>
          <a:xfrm>
            <a:off x="5615175" y="4048225"/>
            <a:ext cx="159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Xender</a:t>
            </a:r>
            <a:endParaRPr>
              <a:latin typeface="Lato"/>
              <a:ea typeface="Lato"/>
              <a:cs typeface="Lato"/>
              <a:sym typeface="Lato"/>
            </a:endParaRPr>
          </a:p>
        </p:txBody>
      </p:sp>
      <p:pic>
        <p:nvPicPr>
          <p:cNvPr id="260" name="Google Shape;260;p32"/>
          <p:cNvPicPr preferRelativeResize="0"/>
          <p:nvPr/>
        </p:nvPicPr>
        <p:blipFill>
          <a:blip r:embed="rId5">
            <a:alphaModFix/>
          </a:blip>
          <a:stretch>
            <a:fillRect/>
          </a:stretch>
        </p:blipFill>
        <p:spPr>
          <a:xfrm>
            <a:off x="3146400" y="4373550"/>
            <a:ext cx="535200" cy="535200"/>
          </a:xfrm>
          <a:prstGeom prst="rect">
            <a:avLst/>
          </a:prstGeom>
          <a:noFill/>
          <a:ln>
            <a:noFill/>
          </a:ln>
        </p:spPr>
      </p:pic>
      <p:pic>
        <p:nvPicPr>
          <p:cNvPr id="261" name="Google Shape;261;p32"/>
          <p:cNvPicPr preferRelativeResize="0"/>
          <p:nvPr/>
        </p:nvPicPr>
        <p:blipFill>
          <a:blip r:embed="rId6">
            <a:alphaModFix/>
          </a:blip>
          <a:stretch>
            <a:fillRect/>
          </a:stretch>
        </p:blipFill>
        <p:spPr>
          <a:xfrm>
            <a:off x="6169622" y="4396697"/>
            <a:ext cx="488900" cy="48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Plots for Finance/Banking Apps</a:t>
            </a:r>
            <a:endParaRPr b="0" sz="3000">
              <a:solidFill>
                <a:srgbClr val="424242"/>
              </a:solidFill>
              <a:latin typeface="Oswald"/>
              <a:ea typeface="Oswald"/>
              <a:cs typeface="Oswald"/>
              <a:sym typeface="Oswald"/>
            </a:endParaRPr>
          </a:p>
          <a:p>
            <a:pPr indent="0" lvl="0" marL="0" rtl="0" algn="l">
              <a:spcBef>
                <a:spcPts val="0"/>
              </a:spcBef>
              <a:spcAft>
                <a:spcPts val="0"/>
              </a:spcAft>
              <a:buNone/>
            </a:pPr>
            <a:r>
              <a:t/>
            </a:r>
            <a:endParaRPr/>
          </a:p>
        </p:txBody>
      </p:sp>
      <p:pic>
        <p:nvPicPr>
          <p:cNvPr id="267" name="Google Shape;267;p33"/>
          <p:cNvPicPr preferRelativeResize="0"/>
          <p:nvPr/>
        </p:nvPicPr>
        <p:blipFill>
          <a:blip r:embed="rId3">
            <a:alphaModFix/>
          </a:blip>
          <a:stretch>
            <a:fillRect/>
          </a:stretch>
        </p:blipFill>
        <p:spPr>
          <a:xfrm>
            <a:off x="729450" y="2050025"/>
            <a:ext cx="2514600" cy="2084832"/>
          </a:xfrm>
          <a:prstGeom prst="rect">
            <a:avLst/>
          </a:prstGeom>
          <a:noFill/>
          <a:ln>
            <a:noFill/>
          </a:ln>
        </p:spPr>
      </p:pic>
      <p:pic>
        <p:nvPicPr>
          <p:cNvPr id="268" name="Google Shape;268;p33"/>
          <p:cNvPicPr preferRelativeResize="0"/>
          <p:nvPr/>
        </p:nvPicPr>
        <p:blipFill>
          <a:blip r:embed="rId4">
            <a:alphaModFix/>
          </a:blip>
          <a:stretch>
            <a:fillRect/>
          </a:stretch>
        </p:blipFill>
        <p:spPr>
          <a:xfrm>
            <a:off x="3490110" y="2050025"/>
            <a:ext cx="2514600" cy="2084832"/>
          </a:xfrm>
          <a:prstGeom prst="rect">
            <a:avLst/>
          </a:prstGeom>
          <a:noFill/>
          <a:ln>
            <a:noFill/>
          </a:ln>
        </p:spPr>
      </p:pic>
      <p:pic>
        <p:nvPicPr>
          <p:cNvPr id="269" name="Google Shape;269;p33"/>
          <p:cNvPicPr preferRelativeResize="0"/>
          <p:nvPr/>
        </p:nvPicPr>
        <p:blipFill>
          <a:blip r:embed="rId5">
            <a:alphaModFix/>
          </a:blip>
          <a:stretch>
            <a:fillRect/>
          </a:stretch>
        </p:blipFill>
        <p:spPr>
          <a:xfrm>
            <a:off x="6250737" y="2050025"/>
            <a:ext cx="2514600" cy="2084832"/>
          </a:xfrm>
          <a:prstGeom prst="rect">
            <a:avLst/>
          </a:prstGeom>
          <a:noFill/>
          <a:ln>
            <a:noFill/>
          </a:ln>
        </p:spPr>
      </p:pic>
      <p:sp>
        <p:nvSpPr>
          <p:cNvPr id="270" name="Google Shape;270;p33"/>
          <p:cNvSpPr txBox="1"/>
          <p:nvPr/>
        </p:nvSpPr>
        <p:spPr>
          <a:xfrm>
            <a:off x="1225950" y="4192125"/>
            <a:ext cx="165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PayPal</a:t>
            </a:r>
            <a:endParaRPr>
              <a:latin typeface="Lato"/>
              <a:ea typeface="Lato"/>
              <a:cs typeface="Lato"/>
              <a:sym typeface="Lato"/>
            </a:endParaRPr>
          </a:p>
        </p:txBody>
      </p:sp>
      <p:sp>
        <p:nvSpPr>
          <p:cNvPr id="271" name="Google Shape;271;p33"/>
          <p:cNvSpPr txBox="1"/>
          <p:nvPr/>
        </p:nvSpPr>
        <p:spPr>
          <a:xfrm>
            <a:off x="4004825" y="4192125"/>
            <a:ext cx="165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Amex</a:t>
            </a:r>
            <a:endParaRPr>
              <a:latin typeface="Lato"/>
              <a:ea typeface="Lato"/>
              <a:cs typeface="Lato"/>
              <a:sym typeface="Lato"/>
            </a:endParaRPr>
          </a:p>
        </p:txBody>
      </p:sp>
      <p:sp>
        <p:nvSpPr>
          <p:cNvPr id="272" name="Google Shape;272;p33"/>
          <p:cNvSpPr txBox="1"/>
          <p:nvPr/>
        </p:nvSpPr>
        <p:spPr>
          <a:xfrm>
            <a:off x="6643150" y="4192125"/>
            <a:ext cx="212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Blockchain.com wallet</a:t>
            </a:r>
            <a:endParaRPr>
              <a:latin typeface="Lato"/>
              <a:ea typeface="Lato"/>
              <a:cs typeface="Lato"/>
              <a:sym typeface="Lato"/>
            </a:endParaRPr>
          </a:p>
        </p:txBody>
      </p:sp>
      <p:pic>
        <p:nvPicPr>
          <p:cNvPr id="273" name="Google Shape;273;p33"/>
          <p:cNvPicPr preferRelativeResize="0"/>
          <p:nvPr/>
        </p:nvPicPr>
        <p:blipFill>
          <a:blip r:embed="rId6">
            <a:alphaModFix/>
          </a:blip>
          <a:stretch>
            <a:fillRect/>
          </a:stretch>
        </p:blipFill>
        <p:spPr>
          <a:xfrm>
            <a:off x="1828149" y="4542300"/>
            <a:ext cx="535200" cy="535200"/>
          </a:xfrm>
          <a:prstGeom prst="rect">
            <a:avLst/>
          </a:prstGeom>
          <a:noFill/>
          <a:ln>
            <a:noFill/>
          </a:ln>
        </p:spPr>
      </p:pic>
      <p:pic>
        <p:nvPicPr>
          <p:cNvPr id="274" name="Google Shape;274;p33"/>
          <p:cNvPicPr preferRelativeResize="0"/>
          <p:nvPr/>
        </p:nvPicPr>
        <p:blipFill>
          <a:blip r:embed="rId7">
            <a:alphaModFix/>
          </a:blip>
          <a:stretch>
            <a:fillRect/>
          </a:stretch>
        </p:blipFill>
        <p:spPr>
          <a:xfrm>
            <a:off x="4563423" y="4543507"/>
            <a:ext cx="535200" cy="532796"/>
          </a:xfrm>
          <a:prstGeom prst="rect">
            <a:avLst/>
          </a:prstGeom>
          <a:noFill/>
          <a:ln>
            <a:noFill/>
          </a:ln>
        </p:spPr>
      </p:pic>
      <p:pic>
        <p:nvPicPr>
          <p:cNvPr id="275" name="Google Shape;275;p33"/>
          <p:cNvPicPr preferRelativeResize="0"/>
          <p:nvPr/>
        </p:nvPicPr>
        <p:blipFill>
          <a:blip r:embed="rId8">
            <a:alphaModFix/>
          </a:blip>
          <a:stretch>
            <a:fillRect/>
          </a:stretch>
        </p:blipFill>
        <p:spPr>
          <a:xfrm>
            <a:off x="7298700" y="4512113"/>
            <a:ext cx="595575" cy="595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pic>
        <p:nvPicPr>
          <p:cNvPr id="281" name="Google Shape;281;p34"/>
          <p:cNvPicPr preferRelativeResize="0"/>
          <p:nvPr/>
        </p:nvPicPr>
        <p:blipFill>
          <a:blip r:embed="rId3">
            <a:alphaModFix/>
          </a:blip>
          <a:stretch>
            <a:fillRect/>
          </a:stretch>
        </p:blipFill>
        <p:spPr>
          <a:xfrm>
            <a:off x="1903400" y="1853850"/>
            <a:ext cx="2514600" cy="2084832"/>
          </a:xfrm>
          <a:prstGeom prst="rect">
            <a:avLst/>
          </a:prstGeom>
          <a:noFill/>
          <a:ln>
            <a:noFill/>
          </a:ln>
        </p:spPr>
      </p:pic>
      <p:pic>
        <p:nvPicPr>
          <p:cNvPr id="282" name="Google Shape;282;p34"/>
          <p:cNvPicPr preferRelativeResize="0"/>
          <p:nvPr/>
        </p:nvPicPr>
        <p:blipFill>
          <a:blip r:embed="rId4">
            <a:alphaModFix/>
          </a:blip>
          <a:stretch>
            <a:fillRect/>
          </a:stretch>
        </p:blipFill>
        <p:spPr>
          <a:xfrm>
            <a:off x="4572000" y="1853850"/>
            <a:ext cx="2514600" cy="2084832"/>
          </a:xfrm>
          <a:prstGeom prst="rect">
            <a:avLst/>
          </a:prstGeom>
          <a:noFill/>
          <a:ln>
            <a:noFill/>
          </a:ln>
        </p:spPr>
      </p:pic>
      <p:sp>
        <p:nvSpPr>
          <p:cNvPr id="283" name="Google Shape;283;p34"/>
          <p:cNvSpPr txBox="1"/>
          <p:nvPr/>
        </p:nvSpPr>
        <p:spPr>
          <a:xfrm>
            <a:off x="2331225" y="4038900"/>
            <a:ext cx="187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Coinbase</a:t>
            </a:r>
            <a:endParaRPr>
              <a:latin typeface="Lato"/>
              <a:ea typeface="Lato"/>
              <a:cs typeface="Lato"/>
              <a:sym typeface="Lato"/>
            </a:endParaRPr>
          </a:p>
        </p:txBody>
      </p:sp>
      <p:sp>
        <p:nvSpPr>
          <p:cNvPr id="284" name="Google Shape;284;p34"/>
          <p:cNvSpPr txBox="1"/>
          <p:nvPr/>
        </p:nvSpPr>
        <p:spPr>
          <a:xfrm>
            <a:off x="4956875" y="4038900"/>
            <a:ext cx="187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Yahoo finance</a:t>
            </a:r>
            <a:endParaRPr>
              <a:latin typeface="Lato"/>
              <a:ea typeface="Lato"/>
              <a:cs typeface="Lato"/>
              <a:sym typeface="Lato"/>
            </a:endParaRPr>
          </a:p>
        </p:txBody>
      </p:sp>
      <p:pic>
        <p:nvPicPr>
          <p:cNvPr id="285" name="Google Shape;285;p34"/>
          <p:cNvPicPr preferRelativeResize="0"/>
          <p:nvPr/>
        </p:nvPicPr>
        <p:blipFill>
          <a:blip r:embed="rId5">
            <a:alphaModFix/>
          </a:blip>
          <a:stretch>
            <a:fillRect/>
          </a:stretch>
        </p:blipFill>
        <p:spPr>
          <a:xfrm>
            <a:off x="3021875" y="4384375"/>
            <a:ext cx="490099" cy="490099"/>
          </a:xfrm>
          <a:prstGeom prst="rect">
            <a:avLst/>
          </a:prstGeom>
          <a:noFill/>
          <a:ln>
            <a:noFill/>
          </a:ln>
        </p:spPr>
      </p:pic>
      <p:pic>
        <p:nvPicPr>
          <p:cNvPr id="286" name="Google Shape;286;p34"/>
          <p:cNvPicPr preferRelativeResize="0"/>
          <p:nvPr/>
        </p:nvPicPr>
        <p:blipFill>
          <a:blip r:embed="rId6">
            <a:alphaModFix/>
          </a:blip>
          <a:stretch>
            <a:fillRect/>
          </a:stretch>
        </p:blipFill>
        <p:spPr>
          <a:xfrm>
            <a:off x="5346224" y="4384377"/>
            <a:ext cx="1092696" cy="4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graphicFrame>
        <p:nvGraphicFramePr>
          <p:cNvPr id="292" name="Google Shape;292;p35"/>
          <p:cNvGraphicFramePr/>
          <p:nvPr/>
        </p:nvGraphicFramePr>
        <p:xfrm>
          <a:off x="1048125" y="1823600"/>
          <a:ext cx="3000000" cy="3000000"/>
        </p:xfrm>
        <a:graphic>
          <a:graphicData uri="http://schemas.openxmlformats.org/drawingml/2006/table">
            <a:tbl>
              <a:tblPr>
                <a:noFill/>
                <a:tableStyleId>{979673AE-A259-4E6F-92DE-D7396639079D}</a:tableStyleId>
              </a:tblPr>
              <a:tblGrid>
                <a:gridCol w="749075"/>
                <a:gridCol w="1884775"/>
                <a:gridCol w="4905250"/>
              </a:tblGrid>
              <a:tr h="317025">
                <a:tc>
                  <a:txBody>
                    <a:bodyPr/>
                    <a:lstStyle/>
                    <a:p>
                      <a:pPr indent="0" lvl="0" marL="0" rtl="0" algn="l">
                        <a:spcBef>
                          <a:spcPts val="0"/>
                        </a:spcBef>
                        <a:spcAft>
                          <a:spcPts val="0"/>
                        </a:spcAft>
                        <a:buNone/>
                      </a:pPr>
                      <a:r>
                        <a:rPr lang="en"/>
                        <a:t>S.No.</a:t>
                      </a:r>
                      <a:endParaRPr/>
                    </a:p>
                  </a:txBody>
                  <a:tcPr marT="63500" marB="63500" marR="63500" marL="63500"/>
                </a:tc>
                <a:tc>
                  <a:txBody>
                    <a:bodyPr/>
                    <a:lstStyle/>
                    <a:p>
                      <a:pPr indent="0" lvl="0" marL="0" rtl="0" algn="l">
                        <a:spcBef>
                          <a:spcPts val="0"/>
                        </a:spcBef>
                        <a:spcAft>
                          <a:spcPts val="0"/>
                        </a:spcAft>
                        <a:buNone/>
                      </a:pPr>
                      <a:r>
                        <a:rPr lang="en"/>
                        <a:t>Category of App</a:t>
                      </a:r>
                      <a:endParaRPr/>
                    </a:p>
                  </a:txBody>
                  <a:tcPr marT="63500" marB="63500" marR="63500" marL="63500"/>
                </a:tc>
                <a:tc>
                  <a:txBody>
                    <a:bodyPr/>
                    <a:lstStyle/>
                    <a:p>
                      <a:pPr indent="0" lvl="0" marL="0" rtl="0" algn="l">
                        <a:spcBef>
                          <a:spcPts val="0"/>
                        </a:spcBef>
                        <a:spcAft>
                          <a:spcPts val="0"/>
                        </a:spcAft>
                        <a:buNone/>
                      </a:pPr>
                      <a:r>
                        <a:rPr lang="en"/>
                        <a:t>Insights/Observations from bug fix statements</a:t>
                      </a:r>
                      <a:endParaRPr/>
                    </a:p>
                  </a:txBody>
                  <a:tcPr marT="63500" marB="63500" marR="63500" marL="63500"/>
                </a:tc>
              </a:tr>
              <a:tr h="1095125">
                <a:tc>
                  <a:txBody>
                    <a:bodyPr/>
                    <a:lstStyle/>
                    <a:p>
                      <a:pPr indent="0" lvl="0" marL="0" rtl="0" algn="l">
                        <a:spcBef>
                          <a:spcPts val="0"/>
                        </a:spcBef>
                        <a:spcAft>
                          <a:spcPts val="0"/>
                        </a:spcAft>
                        <a:buNone/>
                      </a:pPr>
                      <a:r>
                        <a:rPr lang="en"/>
                        <a:t>1</a:t>
                      </a:r>
                      <a:endParaRPr/>
                    </a:p>
                  </a:txBody>
                  <a:tcPr marT="63500" marB="63500" marR="63500" marL="63500"/>
                </a:tc>
                <a:tc>
                  <a:txBody>
                    <a:bodyPr/>
                    <a:lstStyle/>
                    <a:p>
                      <a:pPr indent="0" lvl="0" marL="0" rtl="0" algn="l">
                        <a:spcBef>
                          <a:spcPts val="0"/>
                        </a:spcBef>
                        <a:spcAft>
                          <a:spcPts val="0"/>
                        </a:spcAft>
                        <a:buNone/>
                      </a:pPr>
                      <a:r>
                        <a:rPr lang="en"/>
                        <a:t>Social Media</a:t>
                      </a:r>
                      <a:endParaRPr/>
                    </a:p>
                  </a:txBody>
                  <a:tcPr marT="63500" marB="63500" marR="63500" marL="63500"/>
                </a:tc>
                <a:tc>
                  <a:txBody>
                    <a:bodyPr/>
                    <a:lstStyle/>
                    <a:p>
                      <a:pPr indent="0" lvl="0" marL="0" rtl="0" algn="l">
                        <a:spcBef>
                          <a:spcPts val="0"/>
                        </a:spcBef>
                        <a:spcAft>
                          <a:spcPts val="0"/>
                        </a:spcAft>
                        <a:buNone/>
                      </a:pPr>
                      <a:r>
                        <a:rPr lang="en"/>
                        <a:t>File sharing limit increased, Improved streaming support, Video Calls improvement, Many of them were UI/UX changes or addition of new features, Fix crashes, Make features load faster, Performance improvements.</a:t>
                      </a:r>
                      <a:endParaRPr/>
                    </a:p>
                  </a:txBody>
                  <a:tcPr marT="63500" marB="63500" marR="63500" marL="63500"/>
                </a:tc>
              </a:tr>
              <a:tr h="1681150">
                <a:tc>
                  <a:txBody>
                    <a:bodyPr/>
                    <a:lstStyle/>
                    <a:p>
                      <a:pPr indent="0" lvl="0" marL="0" rtl="0" algn="l">
                        <a:spcBef>
                          <a:spcPts val="0"/>
                        </a:spcBef>
                        <a:spcAft>
                          <a:spcPts val="0"/>
                        </a:spcAft>
                        <a:buNone/>
                      </a:pPr>
                      <a:r>
                        <a:rPr lang="en"/>
                        <a:t>2</a:t>
                      </a:r>
                      <a:endParaRPr/>
                    </a:p>
                  </a:txBody>
                  <a:tcPr marT="63500" marB="63500" marR="63500" marL="63500"/>
                </a:tc>
                <a:tc>
                  <a:txBody>
                    <a:bodyPr/>
                    <a:lstStyle/>
                    <a:p>
                      <a:pPr indent="0" lvl="0" marL="0" rtl="0" algn="l">
                        <a:spcBef>
                          <a:spcPts val="0"/>
                        </a:spcBef>
                        <a:spcAft>
                          <a:spcPts val="0"/>
                        </a:spcAft>
                        <a:buNone/>
                      </a:pPr>
                      <a:r>
                        <a:rPr lang="en"/>
                        <a:t>Educational</a:t>
                      </a:r>
                      <a:endParaRPr/>
                    </a:p>
                  </a:txBody>
                  <a:tcPr marT="63500" marB="63500" marR="63500" marL="63500"/>
                </a:tc>
                <a:tc>
                  <a:txBody>
                    <a:bodyPr/>
                    <a:lstStyle/>
                    <a:p>
                      <a:pPr indent="0" lvl="0" marL="0" rtl="0" algn="l">
                        <a:spcBef>
                          <a:spcPts val="0"/>
                        </a:spcBef>
                        <a:spcAft>
                          <a:spcPts val="0"/>
                        </a:spcAft>
                        <a:buNone/>
                      </a:pPr>
                      <a:r>
                        <a:rPr lang="en"/>
                        <a:t>New features, Minor bug fixes, Problem in photo search resolved, Performance issues, Bug in automatic username suggestion, Stability improvements, User experience improvements, Chromecast support, Minor UX bugs resolved, Video player improved, Fixed common occurring crashes, Camera/Solver bug fixes.</a:t>
                      </a:r>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aphicFrame>
        <p:nvGraphicFramePr>
          <p:cNvPr id="297" name="Google Shape;297;p36"/>
          <p:cNvGraphicFramePr/>
          <p:nvPr/>
        </p:nvGraphicFramePr>
        <p:xfrm>
          <a:off x="1232425" y="1387775"/>
          <a:ext cx="3000000" cy="3000000"/>
        </p:xfrm>
        <a:graphic>
          <a:graphicData uri="http://schemas.openxmlformats.org/drawingml/2006/table">
            <a:tbl>
              <a:tblPr>
                <a:noFill/>
                <a:tableStyleId>{979673AE-A259-4E6F-92DE-D7396639079D}</a:tableStyleId>
              </a:tblPr>
              <a:tblGrid>
                <a:gridCol w="709350"/>
                <a:gridCol w="1784850"/>
                <a:gridCol w="4645150"/>
              </a:tblGrid>
              <a:tr h="676900">
                <a:tc>
                  <a:txBody>
                    <a:bodyPr/>
                    <a:lstStyle/>
                    <a:p>
                      <a:pPr indent="0" lvl="0" marL="0" rtl="0" algn="l">
                        <a:spcBef>
                          <a:spcPts val="0"/>
                        </a:spcBef>
                        <a:spcAft>
                          <a:spcPts val="0"/>
                        </a:spcAft>
                        <a:buNone/>
                      </a:pPr>
                      <a:r>
                        <a:rPr lang="en"/>
                        <a:t>3</a:t>
                      </a:r>
                      <a:endParaRPr/>
                    </a:p>
                  </a:txBody>
                  <a:tcPr marT="63500" marB="63500" marR="63500" marL="63500"/>
                </a:tc>
                <a:tc>
                  <a:txBody>
                    <a:bodyPr/>
                    <a:lstStyle/>
                    <a:p>
                      <a:pPr indent="0" lvl="0" marL="0" rtl="0" algn="l">
                        <a:spcBef>
                          <a:spcPts val="0"/>
                        </a:spcBef>
                        <a:spcAft>
                          <a:spcPts val="0"/>
                        </a:spcAft>
                        <a:buNone/>
                      </a:pPr>
                      <a:r>
                        <a:rPr lang="en"/>
                        <a:t>Gaming</a:t>
                      </a:r>
                      <a:endParaRPr/>
                    </a:p>
                  </a:txBody>
                  <a:tcPr marT="63500" marB="63500" marR="63500" marL="63500"/>
                </a:tc>
                <a:tc>
                  <a:txBody>
                    <a:bodyPr/>
                    <a:lstStyle/>
                    <a:p>
                      <a:pPr indent="0" lvl="0" marL="0" rtl="0" algn="l">
                        <a:spcBef>
                          <a:spcPts val="0"/>
                        </a:spcBef>
                        <a:spcAft>
                          <a:spcPts val="0"/>
                        </a:spcAft>
                        <a:buNone/>
                      </a:pPr>
                      <a:r>
                        <a:rPr lang="en"/>
                        <a:t>Rematch functionality, Game optimization, Various bug fixes, error corrections, Usability improvements.</a:t>
                      </a:r>
                      <a:endParaRPr/>
                    </a:p>
                  </a:txBody>
                  <a:tcPr marT="63500" marB="63500" marR="63500" marL="63500"/>
                </a:tc>
              </a:tr>
              <a:tr h="1615475">
                <a:tc>
                  <a:txBody>
                    <a:bodyPr/>
                    <a:lstStyle/>
                    <a:p>
                      <a:pPr indent="0" lvl="0" marL="0" rtl="0" algn="l">
                        <a:spcBef>
                          <a:spcPts val="0"/>
                        </a:spcBef>
                        <a:spcAft>
                          <a:spcPts val="0"/>
                        </a:spcAft>
                        <a:buNone/>
                      </a:pPr>
                      <a:r>
                        <a:rPr lang="en"/>
                        <a:t>4</a:t>
                      </a:r>
                      <a:endParaRPr/>
                    </a:p>
                  </a:txBody>
                  <a:tcPr marT="63500" marB="63500" marR="63500" marL="63500"/>
                </a:tc>
                <a:tc>
                  <a:txBody>
                    <a:bodyPr/>
                    <a:lstStyle/>
                    <a:p>
                      <a:pPr indent="0" lvl="0" marL="0" rtl="0" algn="l">
                        <a:spcBef>
                          <a:spcPts val="0"/>
                        </a:spcBef>
                        <a:spcAft>
                          <a:spcPts val="0"/>
                        </a:spcAft>
                        <a:buNone/>
                      </a:pPr>
                      <a:r>
                        <a:rPr lang="en"/>
                        <a:t>Utility</a:t>
                      </a:r>
                      <a:endParaRPr/>
                    </a:p>
                  </a:txBody>
                  <a:tcPr marT="63500" marB="63500" marR="63500" marL="63500"/>
                </a:tc>
                <a:tc>
                  <a:txBody>
                    <a:bodyPr/>
                    <a:lstStyle/>
                    <a:p>
                      <a:pPr indent="0" lvl="0" marL="0" rtl="0" algn="l">
                        <a:spcBef>
                          <a:spcPts val="0"/>
                        </a:spcBef>
                        <a:spcAft>
                          <a:spcPts val="0"/>
                        </a:spcAft>
                        <a:buNone/>
                      </a:pPr>
                      <a:r>
                        <a:rPr lang="en"/>
                        <a:t>Bug fixes, Improve compare ETAs across driving, transit, etc., Usability improvements, Performance Improvements, Fixed country code bug on the login page, Fix bug that the browser disappears occasionally, Fix the problem in transfer files from PC to mobile, Fix search crash problems, Solve crash bug during browser usage.</a:t>
                      </a:r>
                      <a:endParaRPr/>
                    </a:p>
                  </a:txBody>
                  <a:tcPr marT="63500" marB="63500" marR="63500" marL="63500"/>
                </a:tc>
              </a:tr>
              <a:tr h="1240025">
                <a:tc>
                  <a:txBody>
                    <a:bodyPr/>
                    <a:lstStyle/>
                    <a:p>
                      <a:pPr indent="0" lvl="0" marL="0" rtl="0" algn="l">
                        <a:spcBef>
                          <a:spcPts val="0"/>
                        </a:spcBef>
                        <a:spcAft>
                          <a:spcPts val="0"/>
                        </a:spcAft>
                        <a:buNone/>
                      </a:pPr>
                      <a:r>
                        <a:rPr lang="en"/>
                        <a:t>5</a:t>
                      </a:r>
                      <a:endParaRPr/>
                    </a:p>
                  </a:txBody>
                  <a:tcPr marT="63500" marB="63500" marR="63500" marL="63500"/>
                </a:tc>
                <a:tc>
                  <a:txBody>
                    <a:bodyPr/>
                    <a:lstStyle/>
                    <a:p>
                      <a:pPr indent="0" lvl="0" marL="0" rtl="0" algn="l">
                        <a:spcBef>
                          <a:spcPts val="0"/>
                        </a:spcBef>
                        <a:spcAft>
                          <a:spcPts val="0"/>
                        </a:spcAft>
                        <a:buNone/>
                      </a:pPr>
                      <a:r>
                        <a:rPr lang="en"/>
                        <a:t>Finance/Banking</a:t>
                      </a:r>
                      <a:endParaRPr/>
                    </a:p>
                  </a:txBody>
                  <a:tcPr marT="63500" marB="63500" marR="63500" marL="63500"/>
                </a:tc>
                <a:tc>
                  <a:txBody>
                    <a:bodyPr/>
                    <a:lstStyle/>
                    <a:p>
                      <a:pPr indent="0" lvl="0" marL="0" rtl="0" algn="l">
                        <a:spcBef>
                          <a:spcPts val="0"/>
                        </a:spcBef>
                        <a:spcAft>
                          <a:spcPts val="0"/>
                        </a:spcAft>
                        <a:buNone/>
                      </a:pPr>
                      <a:r>
                        <a:rPr lang="en"/>
                        <a:t>Bug fixes, Minor enhancements, Fix digital receipts feature, the addition of more features, bug issue fix related to deposit details not shown, bug issue fix related to the balance not shown on the dashboard, bug fix to make a faster login to the wallet, fix notification bug.</a:t>
                      </a:r>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0" lang="en" sz="3000">
                <a:solidFill>
                  <a:srgbClr val="424242"/>
                </a:solidFill>
                <a:latin typeface="Oswald"/>
                <a:ea typeface="Oswald"/>
                <a:cs typeface="Oswald"/>
                <a:sym typeface="Oswald"/>
              </a:rPr>
              <a:t>Conclusion</a:t>
            </a:r>
            <a:endParaRPr b="0" sz="3000">
              <a:solidFill>
                <a:srgbClr val="424242"/>
              </a:solidFill>
              <a:latin typeface="Oswald"/>
              <a:ea typeface="Oswald"/>
              <a:cs typeface="Oswald"/>
              <a:sym typeface="Oswald"/>
            </a:endParaRPr>
          </a:p>
        </p:txBody>
      </p:sp>
      <p:sp>
        <p:nvSpPr>
          <p:cNvPr id="303" name="Google Shape;303;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600">
                <a:solidFill>
                  <a:srgbClr val="000000"/>
                </a:solidFill>
                <a:latin typeface="Comfortaa"/>
                <a:ea typeface="Comfortaa"/>
                <a:cs typeface="Comfortaa"/>
                <a:sym typeface="Comfortaa"/>
              </a:rPr>
              <a:t>From this study, with the help of the data analyzed and the insights, the effect of bugs on the developers can be resolved.  It can be concluded that bug fixing and writing the proper code plays a vital role in the software </a:t>
            </a:r>
            <a:r>
              <a:rPr lang="en" sz="1600">
                <a:solidFill>
                  <a:srgbClr val="000000"/>
                </a:solidFill>
                <a:latin typeface="Comfortaa"/>
                <a:ea typeface="Comfortaa"/>
                <a:cs typeface="Comfortaa"/>
                <a:sym typeface="Comfortaa"/>
              </a:rPr>
              <a:t>development</a:t>
            </a:r>
            <a:r>
              <a:rPr lang="en" sz="1600">
                <a:solidFill>
                  <a:srgbClr val="000000"/>
                </a:solidFill>
                <a:latin typeface="Comfortaa"/>
                <a:ea typeface="Comfortaa"/>
                <a:cs typeface="Comfortaa"/>
                <a:sym typeface="Comfortaa"/>
              </a:rPr>
              <a:t> as well as software management. The insights provided are though less but still can be fruitful for the new developers. Also, the script can be used by the developers to get insights if any new bug fixes comes in any of the category.</a:t>
            </a:r>
            <a:endParaRPr sz="1600">
              <a:solidFill>
                <a:srgbClr val="000000"/>
              </a:solidFill>
              <a:latin typeface="Comfortaa"/>
              <a:ea typeface="Comfortaa"/>
              <a:cs typeface="Comfortaa"/>
              <a:sym typeface="Comfortaa"/>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Link to Code &amp; GitHub Repository</a:t>
            </a:r>
            <a:endParaRPr/>
          </a:p>
        </p:txBody>
      </p:sp>
      <p:sp>
        <p:nvSpPr>
          <p:cNvPr id="309" name="Google Shape;309;p38"/>
          <p:cNvSpPr txBox="1"/>
          <p:nvPr>
            <p:ph idx="1" type="body"/>
          </p:nvPr>
        </p:nvSpPr>
        <p:spPr>
          <a:xfrm>
            <a:off x="729450" y="2155075"/>
            <a:ext cx="6406200" cy="19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b="1" lang="en" sz="1302">
                <a:solidFill>
                  <a:schemeClr val="dk2"/>
                </a:solidFill>
                <a:latin typeface="Comfortaa"/>
                <a:ea typeface="Comfortaa"/>
                <a:cs typeface="Comfortaa"/>
                <a:sym typeface="Comfortaa"/>
              </a:rPr>
              <a:t>Code Link: </a:t>
            </a:r>
            <a:r>
              <a:rPr b="1" lang="en" sz="1302" u="sng">
                <a:solidFill>
                  <a:schemeClr val="hlink"/>
                </a:solidFill>
                <a:latin typeface="Comfortaa"/>
                <a:ea typeface="Comfortaa"/>
                <a:cs typeface="Comfortaa"/>
                <a:sym typeface="Comfortaa"/>
                <a:hlinkClick r:id="rId3"/>
              </a:rPr>
              <a:t>https://colab.research.google.com/drive/13GQ4_hyVDV9uVnRsqrIb_ydrBt6HaUBc?usp=sharing</a:t>
            </a:r>
            <a:endParaRPr b="1" sz="1302">
              <a:solidFill>
                <a:schemeClr val="dk2"/>
              </a:solidFill>
              <a:latin typeface="Comfortaa"/>
              <a:ea typeface="Comfortaa"/>
              <a:cs typeface="Comfortaa"/>
              <a:sym typeface="Comfortaa"/>
            </a:endParaRPr>
          </a:p>
          <a:p>
            <a:pPr indent="0" lvl="0" marL="0" rtl="0" algn="l">
              <a:spcBef>
                <a:spcPts val="1200"/>
              </a:spcBef>
              <a:spcAft>
                <a:spcPts val="0"/>
              </a:spcAft>
              <a:buSzPts val="1018"/>
              <a:buNone/>
            </a:pPr>
            <a:r>
              <a:t/>
            </a:r>
            <a:endParaRPr b="1" sz="1302">
              <a:solidFill>
                <a:schemeClr val="dk2"/>
              </a:solidFill>
              <a:latin typeface="Comfortaa"/>
              <a:ea typeface="Comfortaa"/>
              <a:cs typeface="Comfortaa"/>
              <a:sym typeface="Comfortaa"/>
            </a:endParaRPr>
          </a:p>
          <a:p>
            <a:pPr indent="0" lvl="0" marL="0" rtl="0" algn="l">
              <a:spcBef>
                <a:spcPts val="1200"/>
              </a:spcBef>
              <a:spcAft>
                <a:spcPts val="0"/>
              </a:spcAft>
              <a:buSzPts val="1018"/>
              <a:buNone/>
            </a:pPr>
            <a:r>
              <a:rPr b="1" lang="en" sz="1302">
                <a:solidFill>
                  <a:schemeClr val="dk2"/>
                </a:solidFill>
                <a:latin typeface="Comfortaa"/>
                <a:ea typeface="Comfortaa"/>
                <a:cs typeface="Comfortaa"/>
                <a:sym typeface="Comfortaa"/>
              </a:rPr>
              <a:t>Repo Link: </a:t>
            </a:r>
            <a:r>
              <a:rPr b="1" lang="en" sz="1302" u="sng">
                <a:solidFill>
                  <a:schemeClr val="hlink"/>
                </a:solidFill>
                <a:latin typeface="Comfortaa"/>
                <a:ea typeface="Comfortaa"/>
                <a:cs typeface="Comfortaa"/>
                <a:sym typeface="Comfortaa"/>
                <a:hlinkClick r:id="rId4"/>
              </a:rPr>
              <a:t>https://github.com/Dev-Goel/Android-Play-Store-Data-Analysis</a:t>
            </a:r>
            <a:endParaRPr b="1" sz="1302">
              <a:solidFill>
                <a:schemeClr val="dk2"/>
              </a:solidFill>
              <a:latin typeface="Comfortaa"/>
              <a:ea typeface="Comfortaa"/>
              <a:cs typeface="Comfortaa"/>
              <a:sym typeface="Comfortaa"/>
            </a:endParaRPr>
          </a:p>
          <a:p>
            <a:pPr indent="0" lvl="0" marL="0" rtl="0" algn="l">
              <a:spcBef>
                <a:spcPts val="1200"/>
              </a:spcBef>
              <a:spcAft>
                <a:spcPts val="1200"/>
              </a:spcAft>
              <a:buSzPts val="1018"/>
              <a:buNone/>
            </a:pPr>
            <a:r>
              <a:t/>
            </a:r>
            <a:endParaRPr b="1" sz="1302">
              <a:solidFill>
                <a:schemeClr val="dk2"/>
              </a:solidFill>
              <a:latin typeface="Comfortaa"/>
              <a:ea typeface="Comfortaa"/>
              <a:cs typeface="Comfortaa"/>
              <a:sym typeface="Comfortaa"/>
            </a:endParaRPr>
          </a:p>
        </p:txBody>
      </p:sp>
      <p:pic>
        <p:nvPicPr>
          <p:cNvPr id="310" name="Google Shape;310;p38"/>
          <p:cNvPicPr preferRelativeResize="0"/>
          <p:nvPr/>
        </p:nvPicPr>
        <p:blipFill>
          <a:blip r:embed="rId5">
            <a:alphaModFix/>
          </a:blip>
          <a:stretch>
            <a:fillRect/>
          </a:stretch>
        </p:blipFill>
        <p:spPr>
          <a:xfrm>
            <a:off x="6377865" y="3470775"/>
            <a:ext cx="951460" cy="535199"/>
          </a:xfrm>
          <a:prstGeom prst="rect">
            <a:avLst/>
          </a:prstGeom>
          <a:noFill/>
          <a:ln>
            <a:noFill/>
          </a:ln>
        </p:spPr>
      </p:pic>
      <p:pic>
        <p:nvPicPr>
          <p:cNvPr id="311" name="Google Shape;311;p38"/>
          <p:cNvPicPr preferRelativeResize="0"/>
          <p:nvPr/>
        </p:nvPicPr>
        <p:blipFill>
          <a:blip r:embed="rId6">
            <a:alphaModFix/>
          </a:blip>
          <a:stretch>
            <a:fillRect/>
          </a:stretch>
        </p:blipFill>
        <p:spPr>
          <a:xfrm>
            <a:off x="6990031" y="2304140"/>
            <a:ext cx="1210832" cy="53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Acknowledgement</a:t>
            </a:r>
            <a:endParaRPr/>
          </a:p>
        </p:txBody>
      </p:sp>
      <p:sp>
        <p:nvSpPr>
          <p:cNvPr id="317" name="Google Shape;317;p39"/>
          <p:cNvSpPr txBox="1"/>
          <p:nvPr>
            <p:ph idx="1" type="body"/>
          </p:nvPr>
        </p:nvSpPr>
        <p:spPr>
          <a:xfrm>
            <a:off x="729450" y="2078875"/>
            <a:ext cx="7688700" cy="23868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sz="1250">
                <a:solidFill>
                  <a:srgbClr val="000000"/>
                </a:solidFill>
                <a:latin typeface="Comfortaa SemiBold"/>
                <a:ea typeface="Comfortaa SemiBold"/>
                <a:cs typeface="Comfortaa SemiBold"/>
                <a:sym typeface="Comfortaa SemiBold"/>
              </a:rPr>
              <a:t>I would like to express my very great appreciation to my design credits project mentor Dr Sumit Kalra for his valuable and constructive suggestions, assistance with the methodology during the meetings I did with him in order to plan and execute the work required to be done and how it is to be done. His willingness to give his time so generously has been very much appreciated. I learned a lot through this project as I was introduced to many new things like web crawlers, web scraping, new python libraries, metadata of apps etc. I have put in a lot of effort in doing this project individually and had an overall good experience.</a:t>
            </a:r>
            <a:endParaRPr sz="1250">
              <a:latin typeface="Comfortaa SemiBold"/>
              <a:ea typeface="Comfortaa SemiBold"/>
              <a:cs typeface="Comfortaa SemiBold"/>
              <a:sym typeface="Comfortaa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References</a:t>
            </a:r>
            <a:endParaRPr/>
          </a:p>
          <a:p>
            <a:pPr indent="0" lvl="0" marL="0" rtl="0" algn="l">
              <a:spcBef>
                <a:spcPts val="0"/>
              </a:spcBef>
              <a:spcAft>
                <a:spcPts val="0"/>
              </a:spcAft>
              <a:buNone/>
            </a:pPr>
            <a:r>
              <a:t/>
            </a:r>
            <a:endParaRPr/>
          </a:p>
        </p:txBody>
      </p:sp>
      <p:sp>
        <p:nvSpPr>
          <p:cNvPr id="323" name="Google Shape;323;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7975" lvl="0" marL="457200" rtl="0" algn="l">
              <a:lnSpc>
                <a:spcPct val="150000"/>
              </a:lnSpc>
              <a:spcBef>
                <a:spcPts val="1000"/>
              </a:spcBef>
              <a:spcAft>
                <a:spcPts val="0"/>
              </a:spcAft>
              <a:buClr>
                <a:srgbClr val="000000"/>
              </a:buClr>
              <a:buSzPts val="1250"/>
              <a:buFont typeface="Comfortaa Medium"/>
              <a:buAutoNum type="arabicPeriod"/>
            </a:pPr>
            <a:r>
              <a:rPr lang="en" sz="1250" u="sng">
                <a:solidFill>
                  <a:srgbClr val="1155CC"/>
                </a:solidFill>
                <a:latin typeface="Comfortaa Medium"/>
                <a:ea typeface="Comfortaa Medium"/>
                <a:cs typeface="Comfortaa Medium"/>
                <a:sym typeface="Comfortaa Medium"/>
                <a:hlinkClick r:id="rId3">
                  <a:extLst>
                    <a:ext uri="{A12FA001-AC4F-418D-AE19-62706E023703}">
                      <ahyp:hlinkClr val="tx"/>
                    </a:ext>
                  </a:extLst>
                </a:hlinkClick>
              </a:rPr>
              <a:t>https://www.crummy.com/software/BeautifulSoup/bs4/doc/</a:t>
            </a:r>
            <a:endParaRPr sz="1250">
              <a:solidFill>
                <a:srgbClr val="000000"/>
              </a:solidFill>
              <a:latin typeface="Comfortaa Medium"/>
              <a:ea typeface="Comfortaa Medium"/>
              <a:cs typeface="Comfortaa Medium"/>
              <a:sym typeface="Comfortaa Medium"/>
            </a:endParaRPr>
          </a:p>
          <a:p>
            <a:pPr indent="-307975" lvl="0" marL="457200" marR="0" rtl="0" algn="l">
              <a:lnSpc>
                <a:spcPct val="150000"/>
              </a:lnSpc>
              <a:spcBef>
                <a:spcPts val="0"/>
              </a:spcBef>
              <a:spcAft>
                <a:spcPts val="0"/>
              </a:spcAft>
              <a:buClr>
                <a:srgbClr val="000000"/>
              </a:buClr>
              <a:buSzPts val="1250"/>
              <a:buFont typeface="Comfortaa Medium"/>
              <a:buAutoNum type="arabicPeriod"/>
            </a:pPr>
            <a:r>
              <a:rPr lang="en" sz="1250" u="sng">
                <a:solidFill>
                  <a:srgbClr val="1155CC"/>
                </a:solidFill>
                <a:latin typeface="Comfortaa Medium"/>
                <a:ea typeface="Comfortaa Medium"/>
                <a:cs typeface="Comfortaa Medium"/>
                <a:sym typeface="Comfortaa Medium"/>
                <a:hlinkClick r:id="rId4">
                  <a:extLst>
                    <a:ext uri="{A12FA001-AC4F-418D-AE19-62706E023703}">
                      <ahyp:hlinkClr val="tx"/>
                    </a:ext>
                  </a:extLst>
                </a:hlinkClick>
              </a:rPr>
              <a:t>https://www.zrix.com/blog/common-bugs-found-while-mobile-testing</a:t>
            </a:r>
            <a:endParaRPr sz="1250" u="sng">
              <a:solidFill>
                <a:srgbClr val="1155CC"/>
              </a:solidFill>
              <a:latin typeface="Comfortaa Medium"/>
              <a:ea typeface="Comfortaa Medium"/>
              <a:cs typeface="Comfortaa Medium"/>
              <a:sym typeface="Comfortaa Medium"/>
            </a:endParaRPr>
          </a:p>
          <a:p>
            <a:pPr indent="-307975" lvl="0" marL="457200" marR="0" rtl="0" algn="l">
              <a:lnSpc>
                <a:spcPct val="150000"/>
              </a:lnSpc>
              <a:spcBef>
                <a:spcPts val="0"/>
              </a:spcBef>
              <a:spcAft>
                <a:spcPts val="0"/>
              </a:spcAft>
              <a:buClr>
                <a:srgbClr val="000000"/>
              </a:buClr>
              <a:buSzPts val="1250"/>
              <a:buFont typeface="Comfortaa Medium"/>
              <a:buAutoNum type="arabicPeriod"/>
            </a:pPr>
            <a:r>
              <a:rPr lang="en" sz="1250" u="sng">
                <a:solidFill>
                  <a:srgbClr val="1155CC"/>
                </a:solidFill>
                <a:latin typeface="Comfortaa Medium"/>
                <a:ea typeface="Comfortaa Medium"/>
                <a:cs typeface="Comfortaa Medium"/>
                <a:sym typeface="Comfortaa Medium"/>
                <a:hlinkClick r:id="rId5">
                  <a:extLst>
                    <a:ext uri="{A12FA001-AC4F-418D-AE19-62706E023703}">
                      <ahyp:hlinkClr val="tx"/>
                    </a:ext>
                  </a:extLst>
                </a:hlinkClick>
              </a:rPr>
              <a:t>https://www.softwaretestinghelp.com/why-does-software-have-bugs</a:t>
            </a:r>
            <a:endParaRPr sz="1250">
              <a:latin typeface="Comfortaa Medium"/>
              <a:ea typeface="Comfortaa Medium"/>
              <a:cs typeface="Comfortaa Medium"/>
              <a:sym typeface="Comfortaa Medium"/>
            </a:endParaRPr>
          </a:p>
          <a:p>
            <a:pPr indent="0" lvl="0" marL="457200" rtl="0" algn="l">
              <a:lnSpc>
                <a:spcPct val="150000"/>
              </a:lnSpc>
              <a:spcBef>
                <a:spcPts val="1000"/>
              </a:spcBef>
              <a:spcAft>
                <a:spcPts val="0"/>
              </a:spcAft>
              <a:buNone/>
            </a:pPr>
            <a:r>
              <a:t/>
            </a:r>
            <a:endParaRPr sz="1250">
              <a:latin typeface="Comfortaa Medium"/>
              <a:ea typeface="Comfortaa Medium"/>
              <a:cs typeface="Comfortaa Medium"/>
              <a:sym typeface="Comfortaa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1"/>
          <p:cNvPicPr preferRelativeResize="0"/>
          <p:nvPr/>
        </p:nvPicPr>
        <p:blipFill>
          <a:blip r:embed="rId3">
            <a:alphaModFix/>
          </a:blip>
          <a:stretch>
            <a:fillRect/>
          </a:stretch>
        </p:blipFill>
        <p:spPr>
          <a:xfrm>
            <a:off x="542925" y="1399975"/>
            <a:ext cx="805815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Overview</a:t>
            </a:r>
            <a:endParaRPr/>
          </a:p>
        </p:txBody>
      </p:sp>
      <p:sp>
        <p:nvSpPr>
          <p:cNvPr id="99" name="Google Shape;99;p15"/>
          <p:cNvSpPr txBox="1"/>
          <p:nvPr>
            <p:ph idx="1" type="body"/>
          </p:nvPr>
        </p:nvSpPr>
        <p:spPr>
          <a:xfrm>
            <a:off x="729450" y="2078875"/>
            <a:ext cx="4194600" cy="25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2"/>
                </a:solidFill>
                <a:highlight>
                  <a:srgbClr val="FFFFFF"/>
                </a:highlight>
                <a:latin typeface="Comfortaa SemiBold"/>
                <a:ea typeface="Comfortaa SemiBold"/>
                <a:cs typeface="Comfortaa SemiBold"/>
                <a:sym typeface="Comfortaa SemiBold"/>
              </a:rPr>
              <a:t>There are many reasons for the occurrence of Software Bugs. The most common reason is human mistakes in software design and coding.</a:t>
            </a:r>
            <a:endParaRPr sz="1350">
              <a:solidFill>
                <a:schemeClr val="dk2"/>
              </a:solidFill>
              <a:highlight>
                <a:srgbClr val="FFFFFF"/>
              </a:highlight>
              <a:latin typeface="Comfortaa SemiBold"/>
              <a:ea typeface="Comfortaa SemiBold"/>
              <a:cs typeface="Comfortaa SemiBold"/>
              <a:sym typeface="Comfortaa SemiBold"/>
            </a:endParaRPr>
          </a:p>
          <a:p>
            <a:pPr indent="0" lvl="0" marL="0" rtl="0" algn="l">
              <a:spcBef>
                <a:spcPts val="1600"/>
              </a:spcBef>
              <a:spcAft>
                <a:spcPts val="0"/>
              </a:spcAft>
              <a:buNone/>
            </a:pPr>
            <a:r>
              <a:rPr lang="en" sz="1350">
                <a:solidFill>
                  <a:schemeClr val="dk2"/>
                </a:solidFill>
                <a:highlight>
                  <a:srgbClr val="FFFFFF"/>
                </a:highlight>
                <a:latin typeface="Comfortaa SemiBold"/>
                <a:ea typeface="Comfortaa SemiBold"/>
                <a:cs typeface="Comfortaa SemiBold"/>
                <a:sym typeface="Comfortaa SemiBold"/>
              </a:rPr>
              <a:t>Once you get to know the causes for Software Defects, then it will be easier for you to take corrective actions to minimize these defects.</a:t>
            </a:r>
            <a:endParaRPr sz="1350">
              <a:solidFill>
                <a:schemeClr val="dk2"/>
              </a:solidFill>
              <a:highlight>
                <a:srgbClr val="FFFFFF"/>
              </a:highlight>
              <a:latin typeface="Comfortaa SemiBold"/>
              <a:ea typeface="Comfortaa SemiBold"/>
              <a:cs typeface="Comfortaa SemiBold"/>
              <a:sym typeface="Comfortaa SemiBold"/>
            </a:endParaRPr>
          </a:p>
          <a:p>
            <a:pPr indent="0" lvl="0" marL="0" rtl="0" algn="l">
              <a:spcBef>
                <a:spcPts val="1600"/>
              </a:spcBef>
              <a:spcAft>
                <a:spcPts val="1200"/>
              </a:spcAft>
              <a:buNone/>
            </a:pPr>
            <a:r>
              <a:t/>
            </a:r>
            <a:endParaRPr sz="1350">
              <a:solidFill>
                <a:schemeClr val="dk2"/>
              </a:solidFill>
              <a:latin typeface="Comfortaa SemiBold"/>
              <a:ea typeface="Comfortaa SemiBold"/>
              <a:cs typeface="Comfortaa SemiBold"/>
              <a:sym typeface="Comfortaa SemiBold"/>
            </a:endParaRPr>
          </a:p>
        </p:txBody>
      </p:sp>
      <p:pic>
        <p:nvPicPr>
          <p:cNvPr id="100" name="Google Shape;100;p15"/>
          <p:cNvPicPr preferRelativeResize="0"/>
          <p:nvPr/>
        </p:nvPicPr>
        <p:blipFill>
          <a:blip r:embed="rId3">
            <a:alphaModFix/>
          </a:blip>
          <a:stretch>
            <a:fillRect/>
          </a:stretch>
        </p:blipFill>
        <p:spPr>
          <a:xfrm>
            <a:off x="4924050" y="2006650"/>
            <a:ext cx="3859651" cy="25171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Objective</a:t>
            </a:r>
            <a:endParaRPr/>
          </a:p>
        </p:txBody>
      </p:sp>
      <p:sp>
        <p:nvSpPr>
          <p:cNvPr id="106" name="Google Shape;106;p16"/>
          <p:cNvSpPr txBox="1"/>
          <p:nvPr>
            <p:ph idx="1" type="body"/>
          </p:nvPr>
        </p:nvSpPr>
        <p:spPr>
          <a:xfrm>
            <a:off x="729450" y="2002675"/>
            <a:ext cx="7688700" cy="29631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sz="1250">
                <a:solidFill>
                  <a:srgbClr val="000000"/>
                </a:solidFill>
                <a:latin typeface="Comfortaa SemiBold"/>
                <a:ea typeface="Comfortaa SemiBold"/>
                <a:cs typeface="Comfortaa SemiBold"/>
                <a:sym typeface="Comfortaa SemiBold"/>
              </a:rPr>
              <a:t>The aim of this project is to analyze the kind of bugs that occurs in different categories of mobile apps. Some of the different types of bugs that occur in apps are compatibility crash bugs, performance issues, UI and UX bugs, network-related issues, memory leakage, slow responses, permission issues (camera, video, audio), general functionality issues, and module features, OS version issues etc. Hence, the objective is to analyse the different kinds of bugs occurring in different categories of apps like Social media, Educational, Utility, Gaming, Finance/Banking apps using data collected from web scraping different websites that contain this data about the version histories and bug histories of mobile apps to aid new developers. This will assist the developers to develop state-of-the-art apps that the public deserves.</a:t>
            </a:r>
            <a:endParaRPr sz="1250">
              <a:solidFill>
                <a:srgbClr val="000000"/>
              </a:solidFill>
              <a:latin typeface="Comfortaa SemiBold"/>
              <a:ea typeface="Comfortaa SemiBold"/>
              <a:cs typeface="Comfortaa SemiBold"/>
              <a:sym typeface="Comfortaa SemiBold"/>
            </a:endParaRPr>
          </a:p>
          <a:p>
            <a:pPr indent="0" lvl="0" marL="0" rtl="0" algn="l">
              <a:spcBef>
                <a:spcPts val="0"/>
              </a:spcBef>
              <a:spcAft>
                <a:spcPts val="1200"/>
              </a:spcAft>
              <a:buNone/>
            </a:pPr>
            <a:r>
              <a:t/>
            </a:r>
            <a:endParaRPr sz="1250">
              <a:latin typeface="Comfortaa SemiBold"/>
              <a:ea typeface="Comfortaa SemiBold"/>
              <a:cs typeface="Comfortaa SemiBold"/>
              <a:sym typeface="Comforta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Study/</a:t>
            </a:r>
            <a:r>
              <a:rPr b="0" lang="en" sz="3000">
                <a:solidFill>
                  <a:srgbClr val="424242"/>
                </a:solidFill>
                <a:latin typeface="Oswald"/>
                <a:ea typeface="Oswald"/>
                <a:cs typeface="Oswald"/>
                <a:sym typeface="Oswald"/>
              </a:rPr>
              <a:t>Research</a:t>
            </a:r>
            <a:endParaRPr/>
          </a:p>
        </p:txBody>
      </p:sp>
      <p:sp>
        <p:nvSpPr>
          <p:cNvPr id="112" name="Google Shape;112;p17"/>
          <p:cNvSpPr txBox="1"/>
          <p:nvPr>
            <p:ph idx="1" type="body"/>
          </p:nvPr>
        </p:nvSpPr>
        <p:spPr>
          <a:xfrm>
            <a:off x="729450" y="2056575"/>
            <a:ext cx="7688700" cy="25200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sz="1250">
                <a:solidFill>
                  <a:schemeClr val="dk2"/>
                </a:solidFill>
                <a:latin typeface="Comfortaa SemiBold"/>
                <a:ea typeface="Comfortaa SemiBold"/>
                <a:cs typeface="Comfortaa SemiBold"/>
                <a:sym typeface="Comfortaa SemiBold"/>
              </a:rPr>
              <a:t>The project's prerequisite involves the knowledge of writing web crawlers to scrape the data from the websites and the knowledge of metadata. So, I first learned about the metadata which is the index that gives the clue that where the data is stored to the user. It has three types i.e., operational, extraction and transformation, and end-uses. Operational gives a source of data from where it is extracted, extraction and transformation keep information of all the extracted data from the different data warehouse and their transformation and end-use is the index (overall view for metadata) tells the user how to access data/information. </a:t>
            </a:r>
            <a:endParaRPr sz="1250">
              <a:solidFill>
                <a:schemeClr val="dk2"/>
              </a:solidFill>
              <a:latin typeface="Comfortaa SemiBold"/>
              <a:ea typeface="Comfortaa SemiBold"/>
              <a:cs typeface="Comfortaa SemiBold"/>
              <a:sym typeface="Comforta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Study/Research</a:t>
            </a:r>
            <a:endParaRPr/>
          </a:p>
        </p:txBody>
      </p:sp>
      <p:sp>
        <p:nvSpPr>
          <p:cNvPr id="118" name="Google Shape;118;p18"/>
          <p:cNvSpPr txBox="1"/>
          <p:nvPr>
            <p:ph idx="1" type="body"/>
          </p:nvPr>
        </p:nvSpPr>
        <p:spPr>
          <a:xfrm>
            <a:off x="729450" y="2056575"/>
            <a:ext cx="5507700" cy="25200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sz="1250">
                <a:solidFill>
                  <a:schemeClr val="dk2"/>
                </a:solidFill>
                <a:latin typeface="Comfortaa SemiBold"/>
                <a:ea typeface="Comfortaa SemiBold"/>
                <a:cs typeface="Comfortaa SemiBold"/>
                <a:sym typeface="Comfortaa SemiBold"/>
              </a:rPr>
              <a:t>Then, I also learned how to write the web crawlers in python to scrape the data from the websites for my project. I learned the Beautiful Soup which is a Python package for parsing HTML and XML documents. I read the documentation and watched the tutorials for this package. It basically builds a parse tree for the parsed pages, which may be used to extract data from HTML and hence it is useful for web scraping.</a:t>
            </a:r>
            <a:endParaRPr sz="1250">
              <a:solidFill>
                <a:schemeClr val="dk2"/>
              </a:solidFill>
              <a:latin typeface="Comfortaa SemiBold"/>
              <a:ea typeface="Comfortaa SemiBold"/>
              <a:cs typeface="Comfortaa SemiBold"/>
              <a:sym typeface="Comfortaa SemiBold"/>
            </a:endParaRPr>
          </a:p>
          <a:p>
            <a:pPr indent="0" lvl="0" marL="0" rtl="0" algn="just">
              <a:lnSpc>
                <a:spcPct val="150000"/>
              </a:lnSpc>
              <a:spcBef>
                <a:spcPts val="1000"/>
              </a:spcBef>
              <a:spcAft>
                <a:spcPts val="0"/>
              </a:spcAft>
              <a:buNone/>
            </a:pPr>
            <a:r>
              <a:t/>
            </a:r>
            <a:endParaRPr sz="1250">
              <a:solidFill>
                <a:schemeClr val="dk2"/>
              </a:solidFill>
              <a:latin typeface="Comfortaa SemiBold"/>
              <a:ea typeface="Comfortaa SemiBold"/>
              <a:cs typeface="Comfortaa SemiBold"/>
              <a:sym typeface="Comfortaa SemiBold"/>
            </a:endParaRPr>
          </a:p>
        </p:txBody>
      </p:sp>
      <p:pic>
        <p:nvPicPr>
          <p:cNvPr id="119" name="Google Shape;119;p18"/>
          <p:cNvPicPr preferRelativeResize="0"/>
          <p:nvPr/>
        </p:nvPicPr>
        <p:blipFill>
          <a:blip r:embed="rId3">
            <a:alphaModFix/>
          </a:blip>
          <a:stretch>
            <a:fillRect/>
          </a:stretch>
        </p:blipFill>
        <p:spPr>
          <a:xfrm>
            <a:off x="6313450" y="1904175"/>
            <a:ext cx="2266950" cy="238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Technologies Used:</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1000"/>
              </a:spcBef>
              <a:spcAft>
                <a:spcPts val="0"/>
              </a:spcAft>
              <a:buClr>
                <a:srgbClr val="000000"/>
              </a:buClr>
              <a:buSzPts val="1300"/>
              <a:buFont typeface="Comfortaa SemiBold"/>
              <a:buChar char="●"/>
            </a:pPr>
            <a:r>
              <a:rPr lang="en">
                <a:solidFill>
                  <a:srgbClr val="000000"/>
                </a:solidFill>
                <a:latin typeface="Comfortaa SemiBold"/>
                <a:ea typeface="Comfortaa SemiBold"/>
                <a:cs typeface="Comfortaa SemiBold"/>
                <a:sym typeface="Comfortaa SemiBold"/>
              </a:rPr>
              <a:t>Google Colab</a:t>
            </a:r>
            <a:endParaRPr>
              <a:solidFill>
                <a:srgbClr val="000000"/>
              </a:solidFill>
              <a:latin typeface="Comfortaa SemiBold"/>
              <a:ea typeface="Comfortaa SemiBold"/>
              <a:cs typeface="Comfortaa SemiBold"/>
              <a:sym typeface="Comfortaa SemiBold"/>
            </a:endParaRPr>
          </a:p>
          <a:p>
            <a:pPr indent="-311150" lvl="0" marL="457200" rtl="0" algn="l">
              <a:lnSpc>
                <a:spcPct val="150000"/>
              </a:lnSpc>
              <a:spcBef>
                <a:spcPts val="0"/>
              </a:spcBef>
              <a:spcAft>
                <a:spcPts val="0"/>
              </a:spcAft>
              <a:buClr>
                <a:srgbClr val="000000"/>
              </a:buClr>
              <a:buSzPts val="1300"/>
              <a:buFont typeface="Comfortaa SemiBold"/>
              <a:buChar char="●"/>
            </a:pPr>
            <a:r>
              <a:rPr lang="en">
                <a:solidFill>
                  <a:srgbClr val="000000"/>
                </a:solidFill>
                <a:latin typeface="Comfortaa SemiBold"/>
                <a:ea typeface="Comfortaa SemiBold"/>
                <a:cs typeface="Comfortaa SemiBold"/>
                <a:sym typeface="Comfortaa SemiBold"/>
              </a:rPr>
              <a:t>Python</a:t>
            </a:r>
            <a:endParaRPr>
              <a:solidFill>
                <a:srgbClr val="000000"/>
              </a:solidFill>
              <a:latin typeface="Comfortaa SemiBold"/>
              <a:ea typeface="Comfortaa SemiBold"/>
              <a:cs typeface="Comfortaa SemiBold"/>
              <a:sym typeface="Comfortaa SemiBold"/>
            </a:endParaRPr>
          </a:p>
          <a:p>
            <a:pPr indent="-311150" lvl="0" marL="457200" rtl="0" algn="l">
              <a:lnSpc>
                <a:spcPct val="150000"/>
              </a:lnSpc>
              <a:spcBef>
                <a:spcPts val="0"/>
              </a:spcBef>
              <a:spcAft>
                <a:spcPts val="0"/>
              </a:spcAft>
              <a:buClr>
                <a:srgbClr val="000000"/>
              </a:buClr>
              <a:buSzPts val="1300"/>
              <a:buFont typeface="Comfortaa SemiBold"/>
              <a:buChar char="●"/>
            </a:pPr>
            <a:r>
              <a:rPr lang="en">
                <a:solidFill>
                  <a:srgbClr val="000000"/>
                </a:solidFill>
                <a:latin typeface="Comfortaa SemiBold"/>
                <a:ea typeface="Comfortaa SemiBold"/>
                <a:cs typeface="Comfortaa SemiBold"/>
                <a:sym typeface="Comfortaa SemiBold"/>
              </a:rPr>
              <a:t>Beautiful Soup</a:t>
            </a:r>
            <a:endParaRPr>
              <a:solidFill>
                <a:srgbClr val="000000"/>
              </a:solidFill>
              <a:latin typeface="Comfortaa SemiBold"/>
              <a:ea typeface="Comfortaa SemiBold"/>
              <a:cs typeface="Comfortaa SemiBold"/>
              <a:sym typeface="Comfortaa SemiBold"/>
            </a:endParaRPr>
          </a:p>
          <a:p>
            <a:pPr indent="-311150" lvl="0" marL="457200" rtl="0" algn="l">
              <a:lnSpc>
                <a:spcPct val="150000"/>
              </a:lnSpc>
              <a:spcBef>
                <a:spcPts val="0"/>
              </a:spcBef>
              <a:spcAft>
                <a:spcPts val="0"/>
              </a:spcAft>
              <a:buClr>
                <a:srgbClr val="000000"/>
              </a:buClr>
              <a:buSzPts val="1300"/>
              <a:buFont typeface="Comfortaa SemiBold"/>
              <a:buChar char="●"/>
            </a:pPr>
            <a:r>
              <a:rPr lang="en">
                <a:solidFill>
                  <a:srgbClr val="000000"/>
                </a:solidFill>
                <a:latin typeface="Comfortaa SemiBold"/>
                <a:ea typeface="Comfortaa SemiBold"/>
                <a:cs typeface="Comfortaa SemiBold"/>
                <a:sym typeface="Comfortaa SemiBold"/>
              </a:rPr>
              <a:t>NumPy</a:t>
            </a:r>
            <a:endParaRPr>
              <a:solidFill>
                <a:srgbClr val="000000"/>
              </a:solidFill>
              <a:latin typeface="Comfortaa SemiBold"/>
              <a:ea typeface="Comfortaa SemiBold"/>
              <a:cs typeface="Comfortaa SemiBold"/>
              <a:sym typeface="Comfortaa SemiBold"/>
            </a:endParaRPr>
          </a:p>
          <a:p>
            <a:pPr indent="-311150" lvl="0" marL="457200" rtl="0" algn="l">
              <a:lnSpc>
                <a:spcPct val="150000"/>
              </a:lnSpc>
              <a:spcBef>
                <a:spcPts val="0"/>
              </a:spcBef>
              <a:spcAft>
                <a:spcPts val="0"/>
              </a:spcAft>
              <a:buClr>
                <a:srgbClr val="000000"/>
              </a:buClr>
              <a:buSzPts val="1300"/>
              <a:buFont typeface="Comfortaa SemiBold"/>
              <a:buChar char="●"/>
            </a:pPr>
            <a:r>
              <a:rPr lang="en">
                <a:solidFill>
                  <a:srgbClr val="000000"/>
                </a:solidFill>
                <a:latin typeface="Comfortaa SemiBold"/>
                <a:ea typeface="Comfortaa SemiBold"/>
                <a:cs typeface="Comfortaa SemiBold"/>
                <a:sym typeface="Comfortaa SemiBold"/>
              </a:rPr>
              <a:t>Matplotlib</a:t>
            </a:r>
            <a:endParaRPr>
              <a:solidFill>
                <a:srgbClr val="000000"/>
              </a:solidFill>
              <a:latin typeface="Comfortaa SemiBold"/>
              <a:ea typeface="Comfortaa SemiBold"/>
              <a:cs typeface="Comfortaa SemiBold"/>
              <a:sym typeface="Comfortaa SemiBold"/>
            </a:endParaRPr>
          </a:p>
          <a:p>
            <a:pPr indent="-311150" lvl="0" marL="457200" rtl="0" algn="l">
              <a:lnSpc>
                <a:spcPct val="150000"/>
              </a:lnSpc>
              <a:spcBef>
                <a:spcPts val="0"/>
              </a:spcBef>
              <a:spcAft>
                <a:spcPts val="0"/>
              </a:spcAft>
              <a:buClr>
                <a:srgbClr val="000000"/>
              </a:buClr>
              <a:buSzPts val="1300"/>
              <a:buFont typeface="Comfortaa SemiBold"/>
              <a:buChar char="●"/>
            </a:pPr>
            <a:r>
              <a:rPr lang="en">
                <a:solidFill>
                  <a:srgbClr val="000000"/>
                </a:solidFill>
                <a:latin typeface="Comfortaa SemiBold"/>
                <a:ea typeface="Comfortaa SemiBold"/>
                <a:cs typeface="Comfortaa SemiBold"/>
                <a:sym typeface="Comfortaa SemiBold"/>
              </a:rPr>
              <a:t>Pandas</a:t>
            </a:r>
            <a:endParaRPr>
              <a:solidFill>
                <a:srgbClr val="000000"/>
              </a:solidFill>
              <a:latin typeface="Comfortaa SemiBold"/>
              <a:ea typeface="Comfortaa SemiBold"/>
              <a:cs typeface="Comfortaa SemiBold"/>
              <a:sym typeface="Comfortaa SemiBold"/>
            </a:endParaRPr>
          </a:p>
          <a:p>
            <a:pPr indent="-311150" lvl="0" marL="457200" rtl="0" algn="l">
              <a:lnSpc>
                <a:spcPct val="150000"/>
              </a:lnSpc>
              <a:spcBef>
                <a:spcPts val="0"/>
              </a:spcBef>
              <a:spcAft>
                <a:spcPts val="0"/>
              </a:spcAft>
              <a:buClr>
                <a:srgbClr val="000000"/>
              </a:buClr>
              <a:buSzPts val="1300"/>
              <a:buFont typeface="Comfortaa SemiBold"/>
              <a:buChar char="●"/>
            </a:pPr>
            <a:r>
              <a:rPr lang="en">
                <a:solidFill>
                  <a:srgbClr val="000000"/>
                </a:solidFill>
                <a:latin typeface="Comfortaa SemiBold"/>
                <a:ea typeface="Comfortaa SemiBold"/>
                <a:cs typeface="Comfortaa SemiBold"/>
                <a:sym typeface="Comfortaa SemiBold"/>
              </a:rPr>
              <a:t>Scikit-learn</a:t>
            </a:r>
            <a:endParaRPr>
              <a:latin typeface="Comfortaa SemiBold"/>
              <a:ea typeface="Comfortaa SemiBold"/>
              <a:cs typeface="Comfortaa SemiBold"/>
              <a:sym typeface="Comfortaa SemiBold"/>
            </a:endParaRPr>
          </a:p>
        </p:txBody>
      </p:sp>
      <p:pic>
        <p:nvPicPr>
          <p:cNvPr id="126" name="Google Shape;126;p19"/>
          <p:cNvPicPr preferRelativeResize="0"/>
          <p:nvPr/>
        </p:nvPicPr>
        <p:blipFill>
          <a:blip r:embed="rId3">
            <a:alphaModFix/>
          </a:blip>
          <a:stretch>
            <a:fillRect/>
          </a:stretch>
        </p:blipFill>
        <p:spPr>
          <a:xfrm>
            <a:off x="4640350" y="1853850"/>
            <a:ext cx="1756801" cy="776751"/>
          </a:xfrm>
          <a:prstGeom prst="rect">
            <a:avLst/>
          </a:prstGeom>
          <a:noFill/>
          <a:ln>
            <a:noFill/>
          </a:ln>
        </p:spPr>
      </p:pic>
      <p:pic>
        <p:nvPicPr>
          <p:cNvPr id="127" name="Google Shape;127;p19"/>
          <p:cNvPicPr preferRelativeResize="0"/>
          <p:nvPr/>
        </p:nvPicPr>
        <p:blipFill>
          <a:blip r:embed="rId4">
            <a:alphaModFix/>
          </a:blip>
          <a:stretch>
            <a:fillRect/>
          </a:stretch>
        </p:blipFill>
        <p:spPr>
          <a:xfrm>
            <a:off x="6336600" y="1318650"/>
            <a:ext cx="915750" cy="915750"/>
          </a:xfrm>
          <a:prstGeom prst="rect">
            <a:avLst/>
          </a:prstGeom>
          <a:noFill/>
          <a:ln>
            <a:noFill/>
          </a:ln>
        </p:spPr>
      </p:pic>
      <p:pic>
        <p:nvPicPr>
          <p:cNvPr id="128" name="Google Shape;128;p19"/>
          <p:cNvPicPr preferRelativeResize="0"/>
          <p:nvPr/>
        </p:nvPicPr>
        <p:blipFill>
          <a:blip r:embed="rId5">
            <a:alphaModFix/>
          </a:blip>
          <a:stretch>
            <a:fillRect/>
          </a:stretch>
        </p:blipFill>
        <p:spPr>
          <a:xfrm>
            <a:off x="4572000" y="2627175"/>
            <a:ext cx="4103550" cy="1882300"/>
          </a:xfrm>
          <a:prstGeom prst="rect">
            <a:avLst/>
          </a:prstGeom>
          <a:noFill/>
          <a:ln>
            <a:noFill/>
          </a:ln>
        </p:spPr>
      </p:pic>
      <p:pic>
        <p:nvPicPr>
          <p:cNvPr id="129" name="Google Shape;129;p19"/>
          <p:cNvPicPr preferRelativeResize="0"/>
          <p:nvPr/>
        </p:nvPicPr>
        <p:blipFill>
          <a:blip r:embed="rId6">
            <a:alphaModFix/>
          </a:blip>
          <a:stretch>
            <a:fillRect/>
          </a:stretch>
        </p:blipFill>
        <p:spPr>
          <a:xfrm>
            <a:off x="7492150" y="1795000"/>
            <a:ext cx="776750" cy="77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Methodology adapted for Implementation</a:t>
            </a:r>
            <a:endParaRPr/>
          </a:p>
        </p:txBody>
      </p:sp>
      <p:sp>
        <p:nvSpPr>
          <p:cNvPr id="135" name="Google Shape;135;p20"/>
          <p:cNvSpPr txBox="1"/>
          <p:nvPr>
            <p:ph idx="1" type="body"/>
          </p:nvPr>
        </p:nvSpPr>
        <p:spPr>
          <a:xfrm>
            <a:off x="729450" y="2078875"/>
            <a:ext cx="58371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a:solidFill>
                  <a:srgbClr val="000000"/>
                </a:solidFill>
                <a:latin typeface="Comfortaa SemiBold"/>
                <a:ea typeface="Comfortaa SemiBold"/>
                <a:cs typeface="Comfortaa SemiBold"/>
                <a:sym typeface="Comfortaa SemiBold"/>
              </a:rPr>
              <a:t>The methodology that I used for implementing the given project is that I first gathered the list of websites present on the internet that contains the version histories data, the date of update, and the updates on bug fixes. I gathered all the websites that contain the data for different categories of apps. Then, I applied the concepts of web scraping and scraped the data of at least 5 apps from each of the categories of apps chosen. For this part, I have to modify the scripts for some websites and also for scraping the websites I read about the different tags of HTML. </a:t>
            </a:r>
            <a:endParaRPr>
              <a:solidFill>
                <a:srgbClr val="000000"/>
              </a:solidFill>
              <a:latin typeface="Comfortaa SemiBold"/>
              <a:ea typeface="Comfortaa SemiBold"/>
              <a:cs typeface="Comfortaa SemiBold"/>
              <a:sym typeface="Comfortaa SemiBold"/>
            </a:endParaRPr>
          </a:p>
          <a:p>
            <a:pPr indent="0" lvl="0" marL="0" rtl="0" algn="l">
              <a:spcBef>
                <a:spcPts val="0"/>
              </a:spcBef>
              <a:spcAft>
                <a:spcPts val="1200"/>
              </a:spcAft>
              <a:buNone/>
            </a:pPr>
            <a:r>
              <a:t/>
            </a:r>
            <a:endParaRPr>
              <a:latin typeface="Comfortaa SemiBold"/>
              <a:ea typeface="Comfortaa SemiBold"/>
              <a:cs typeface="Comfortaa SemiBold"/>
              <a:sym typeface="Comfortaa SemiBold"/>
            </a:endParaRPr>
          </a:p>
        </p:txBody>
      </p:sp>
      <p:pic>
        <p:nvPicPr>
          <p:cNvPr id="136" name="Google Shape;136;p20"/>
          <p:cNvPicPr preferRelativeResize="0"/>
          <p:nvPr/>
        </p:nvPicPr>
        <p:blipFill>
          <a:blip r:embed="rId3">
            <a:alphaModFix/>
          </a:blip>
          <a:stretch>
            <a:fillRect/>
          </a:stretch>
        </p:blipFill>
        <p:spPr>
          <a:xfrm>
            <a:off x="6566425" y="2638125"/>
            <a:ext cx="2244850" cy="146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000">
                <a:solidFill>
                  <a:srgbClr val="424242"/>
                </a:solidFill>
                <a:latin typeface="Oswald"/>
                <a:ea typeface="Oswald"/>
                <a:cs typeface="Oswald"/>
                <a:sym typeface="Oswald"/>
              </a:rPr>
              <a:t>Methodology adapted for Implementation</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a:solidFill>
                  <a:schemeClr val="dk2"/>
                </a:solidFill>
                <a:latin typeface="Comfortaa SemiBold"/>
                <a:ea typeface="Comfortaa SemiBold"/>
                <a:cs typeface="Comfortaa SemiBold"/>
                <a:sym typeface="Comfortaa SemiBold"/>
              </a:rPr>
              <a:t>Then, after scraping the data from different websites I stored them in a list and then created a dataframe using the pandas library. I created three columns the first one contains the name of the version of the apps, the second one contains the date of release and the last one contains the bug fixes comments. Then, with the help of some libraries of python, I analyzed the bug comments count and frequent bugs that appeared in each category of the app.</a:t>
            </a:r>
            <a:endParaRPr>
              <a:solidFill>
                <a:schemeClr val="dk2"/>
              </a:solidFill>
              <a:latin typeface="Comfortaa SemiBold"/>
              <a:ea typeface="Comfortaa SemiBold"/>
              <a:cs typeface="Comfortaa SemiBold"/>
              <a:sym typeface="Comforta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