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  <p:sldId id="282" r:id="rId2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3"/>
    </p:embeddedFont>
    <p:embeddedFont>
      <p:font typeface="Zen Dots" panose="020B0604020202020204" charset="0"/>
      <p:regular r:id="rId24"/>
    </p:embeddedFont>
    <p:embeddedFont>
      <p:font typeface="Zilla Slab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CF937C-2B86-4B25-B3D6-021DC1F0AEDC}">
  <a:tblStyle styleId="{D4CF937C-2B86-4B25-B3D6-021DC1F0AE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29D9D7-8482-4744-A713-0F56F0152C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4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82">
            <a:off x="2431950" y="3549192"/>
            <a:ext cx="4280100" cy="44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Zilla Slab"/>
                <a:ea typeface="Zilla Slab"/>
                <a:cs typeface="Zilla Slab"/>
                <a:sym typeface="Zilla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7600" y="1144300"/>
            <a:ext cx="7588800" cy="22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643800" y="1137925"/>
            <a:ext cx="1609800" cy="127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4465975" y="2500763"/>
            <a:ext cx="3964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0" y="0"/>
            <a:ext cx="42126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22100"/>
            <a:ext cx="77040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l="2856" t="10169" b="7815"/>
          <a:stretch/>
        </p:blipFill>
        <p:spPr>
          <a:xfrm>
            <a:off x="-43875" y="-4575"/>
            <a:ext cx="8883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84650" y="997200"/>
            <a:ext cx="42897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 rot="-481">
            <a:off x="1184650" y="1832225"/>
            <a:ext cx="42897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↦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716982" y="0"/>
            <a:ext cx="342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52749"/>
            <a:ext cx="7704000" cy="5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678287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2678287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420512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5420512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032688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2032688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4774913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4774913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rot="-1179">
            <a:off x="720000" y="3573283"/>
            <a:ext cx="3499200" cy="4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720000" y="1119317"/>
            <a:ext cx="6084300" cy="22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subTitle" idx="1"/>
          </p:nvPr>
        </p:nvSpPr>
        <p:spPr>
          <a:xfrm rot="-482">
            <a:off x="2431950" y="3549192"/>
            <a:ext cx="42801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where your presentation begins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777600" y="1144300"/>
            <a:ext cx="7588800" cy="22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>
                <a:latin typeface="Algerian" panose="04020705040A02060702" pitchFamily="82" charset="0"/>
              </a:rPr>
              <a:t>Phishing Awareness Module</a:t>
            </a:r>
            <a:endParaRPr sz="3000" b="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CE43-8F36-E46C-C55D-B011F353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latin typeface="Algerian" panose="04020705040A02060702" pitchFamily="82" charset="0"/>
              </a:rPr>
              <a:t>03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C6020-E373-5094-E75F-801EED31804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sz="3200" dirty="0"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Social Engineering Tactics</a:t>
            </a:r>
          </a:p>
        </p:txBody>
      </p:sp>
      <p:pic>
        <p:nvPicPr>
          <p:cNvPr id="10" name="Picture Placeholder 9" descr="A group of people standing next to a group of objects&#10;&#10;AI-generated content may be incorrect.">
            <a:extLst>
              <a:ext uri="{FF2B5EF4-FFF2-40B4-BE49-F238E27FC236}">
                <a16:creationId xmlns:a16="http://schemas.microsoft.com/office/drawing/2014/main" id="{D53D0D87-9100-A346-0A26-89580A2A405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9985" r="19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47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9F5A-819A-7444-B269-648C6349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Common Social Engineering Tactics: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5797-0C59-A05E-EFCA-D2637200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22099"/>
            <a:ext cx="7704000" cy="3155045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Impersonation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Attackers pose as someone trusted — like IT staff, managers, or service providers — to gain access or sensitive data.</a:t>
            </a:r>
          </a:p>
          <a:p>
            <a:pPr algn="l"/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Urgency and Fear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create panic (e.g., “Your account will be locked!”) to make victims act quickly without thinking.</a:t>
            </a:r>
          </a:p>
          <a:p>
            <a:pPr algn="l"/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Pretexting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Attackers invent a convincing story (or “pretext”) to extract information — like pretending to be from HR requesting personal info.</a:t>
            </a:r>
          </a:p>
          <a:p>
            <a:pPr algn="l"/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Baiting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Victims are tempted with something desirable — like free software or a prize — but clicking gives attackers access or installs malware.</a:t>
            </a:r>
          </a:p>
          <a:p>
            <a:pPr algn="l"/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Tailgating (Physical Social Engineering)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physical settings, attackers follow authorized users into secure areas without badges or proper access.</a:t>
            </a:r>
          </a:p>
          <a:p>
            <a:pPr algn="l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9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F70-F07D-9DE9-9425-F2D8B859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469991"/>
            <a:ext cx="7704000" cy="560700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Tips to Defend Against It:</a:t>
            </a:r>
            <a:br>
              <a:rPr lang="en-GB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B4C6B-8C3D-AF8E-2A2E-BF4A882590B5}"/>
              </a:ext>
            </a:extLst>
          </p:cNvPr>
          <p:cNvSpPr txBox="1"/>
          <p:nvPr/>
        </p:nvSpPr>
        <p:spPr>
          <a:xfrm>
            <a:off x="865909" y="1350818"/>
            <a:ext cx="7031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 requests through a second trusted communication channel.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multi-factor authentication on all your accounts.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 oversharing personal info on social media.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let urgency pressure you into acting without thinking.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lock your screen when leaving your device unattended.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Stay informed with regular security awareness training.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plug in unknown or found USB devices.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any suspicious emails, calls, or activity immediately.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192379-2D16-A3FF-C052-41C01CF4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2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C58F-743F-C0B5-7928-2A74F3B6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799" y="1137925"/>
            <a:ext cx="1685255" cy="1275900"/>
          </a:xfrm>
        </p:spPr>
        <p:txBody>
          <a:bodyPr/>
          <a:lstStyle/>
          <a:p>
            <a:r>
              <a:rPr lang="en-GB" sz="6000" dirty="0">
                <a:latin typeface="Algerian" panose="04020705040A02060702" pitchFamily="82" charset="0"/>
              </a:rPr>
              <a:t>04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D131D-770C-3B42-6435-0BDDDC392B8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472903" y="2473053"/>
            <a:ext cx="4212600" cy="2244419"/>
          </a:xfrm>
        </p:spPr>
        <p:txBody>
          <a:bodyPr/>
          <a:lstStyle/>
          <a:p>
            <a:r>
              <a:rPr lang="en-IN" sz="4400" dirty="0">
                <a:latin typeface="Algerian" panose="04020705040A02060702" pitchFamily="82" charset="0"/>
              </a:rPr>
              <a:t>Preventing Phishing Attacks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" name="Picture Placeholder 9" descr="A computer with a hook and a password&#10;&#10;AI-generated content may be incorrect.">
            <a:extLst>
              <a:ext uri="{FF2B5EF4-FFF2-40B4-BE49-F238E27FC236}">
                <a16:creationId xmlns:a16="http://schemas.microsoft.com/office/drawing/2014/main" id="{1EDE9075-7B84-4D40-02B8-8AEE95C23EA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9154" r="191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70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F4C1-4439-CFFA-CBA5-2E6A4EDA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Preventing Phishing Attacks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919CE-A703-D6FB-20A7-10537DF05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309061"/>
            <a:ext cx="71673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clicking links or opening attachments in emails.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the sender’s identity, especially for unusual requests.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strong, unique passwords and change them regularly.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multi-factor authentication (MFA) for extra security.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software, browsers, and antivirus programs updated.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sharing sensitive info over email, phone, or text.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suspicious messages to your IT or security team.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Educate yourself and your team with regular training.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3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A0BE-7A9D-0A94-0960-FBD31380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3799"/>
            <a:ext cx="7704000" cy="859309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Providing best practices and tips to avoid falling victim.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ED9DA9-0B80-51BD-DC34-65ECAA699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492627"/>
            <a:ext cx="83599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1)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 Before You Click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clicking on suspicious links or pop-ups, especially in unsolicited emails.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2)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the Source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double-check the sender’s email address and website URL.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3)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Multi-Factor Authentication (MFA)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an extra layer of protection to your accounts with MFA.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4)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Software Updated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security updates regularly to patch vulnerabilities in your system.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1800" dirty="0">
                <a:solidFill>
                  <a:srgbClr val="5262CD"/>
                </a:solidFill>
              </a:rPr>
              <a:t>5)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Strong, Unique Passwords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GB" sz="1800" dirty="0">
                <a:solidFill>
                  <a:srgbClr val="5262CD"/>
                </a:solidFill>
              </a:rPr>
              <a:t>~&gt;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using the same password across multiple accounts; use a password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manager.</a:t>
            </a:r>
          </a:p>
        </p:txBody>
      </p:sp>
    </p:spTree>
    <p:extLst>
      <p:ext uri="{BB962C8B-B14F-4D97-AF65-F5344CB8AC3E}">
        <p14:creationId xmlns:p14="http://schemas.microsoft.com/office/powerpoint/2010/main" val="57552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B8D-47AC-B76A-F9ED-BC61B25B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Real-World Examples of Phishing Attacks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26BA-F324-C128-5601-994E7662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16953"/>
            <a:ext cx="7704000" cy="3064991"/>
          </a:xfrm>
        </p:spPr>
        <p:txBody>
          <a:bodyPr/>
          <a:lstStyle/>
          <a:p>
            <a:pPr marL="152400" indent="0" algn="l">
              <a:buNone/>
            </a:pPr>
            <a:r>
              <a:rPr lang="en-GB" dirty="0">
                <a:solidFill>
                  <a:srgbClr val="5262CD"/>
                </a:solidFill>
              </a:rPr>
              <a:t>1) </a:t>
            </a:r>
            <a:r>
              <a:rPr lang="en-GB" b="1" dirty="0"/>
              <a:t>Fake Bank Email Scam</a:t>
            </a:r>
            <a:br>
              <a:rPr lang="en-GB" dirty="0"/>
            </a:br>
            <a:r>
              <a:rPr lang="en-GB" dirty="0">
                <a:solidFill>
                  <a:srgbClr val="5262CD"/>
                </a:solidFill>
              </a:rPr>
              <a:t>~&gt; </a:t>
            </a:r>
            <a:r>
              <a:rPr lang="en-GB" dirty="0"/>
              <a:t>You get an email that looks exactly like your bank’s official message saying, </a:t>
            </a:r>
            <a:r>
              <a:rPr lang="en-GB" i="1" dirty="0"/>
              <a:t>“Urgent: Your account will be locked unless you verify your information.”</a:t>
            </a:r>
            <a:r>
              <a:rPr lang="en-GB" dirty="0"/>
              <a:t> The email includes a link to a fake website designed to steal your login details.</a:t>
            </a:r>
          </a:p>
          <a:p>
            <a:pPr marL="152400" indent="0" algn="l">
              <a:buNone/>
            </a:pPr>
            <a:r>
              <a:rPr lang="en-GB" dirty="0">
                <a:solidFill>
                  <a:srgbClr val="5262CD"/>
                </a:solidFill>
              </a:rPr>
              <a:t>2) </a:t>
            </a:r>
            <a:r>
              <a:rPr lang="en-GB" b="1" dirty="0"/>
              <a:t>SMS Phishing (Smishing)</a:t>
            </a:r>
            <a:br>
              <a:rPr lang="en-GB" dirty="0"/>
            </a:br>
            <a:r>
              <a:rPr lang="en-GB" dirty="0">
                <a:solidFill>
                  <a:srgbClr val="5262CD"/>
                </a:solidFill>
              </a:rPr>
              <a:t>~&gt; </a:t>
            </a:r>
            <a:r>
              <a:rPr lang="en-GB" dirty="0"/>
              <a:t>You receive a text message saying, </a:t>
            </a:r>
            <a:r>
              <a:rPr lang="en-GB" i="1" dirty="0"/>
              <a:t>“Your package delivery is delayed. Click here to reschedule.”</a:t>
            </a:r>
            <a:r>
              <a:rPr lang="en-GB" dirty="0"/>
              <a:t> The link takes you to a fraudulent site that asks for your credit card info.</a:t>
            </a:r>
          </a:p>
          <a:p>
            <a:pPr marL="152400" indent="0" algn="l">
              <a:buNone/>
            </a:pPr>
            <a:r>
              <a:rPr lang="en-GB" dirty="0">
                <a:solidFill>
                  <a:srgbClr val="5262CD"/>
                </a:solidFill>
              </a:rPr>
              <a:t>3) </a:t>
            </a:r>
            <a:r>
              <a:rPr lang="en-GB" b="1" dirty="0"/>
              <a:t>Voice Phishing (Vishing)</a:t>
            </a:r>
            <a:br>
              <a:rPr lang="en-GB" dirty="0"/>
            </a:br>
            <a:r>
              <a:rPr lang="en-GB" dirty="0">
                <a:solidFill>
                  <a:srgbClr val="5262CD"/>
                </a:solidFill>
              </a:rPr>
              <a:t>~&gt; </a:t>
            </a:r>
            <a:r>
              <a:rPr lang="en-GB" dirty="0"/>
              <a:t>A caller pretends to be from the IRS threatening legal action unless you pay immediately. They pressure you to provide your Social Security number and bank details.</a:t>
            </a:r>
          </a:p>
          <a:p>
            <a:pPr marL="152400" indent="0" algn="l">
              <a:buNone/>
            </a:pPr>
            <a:r>
              <a:rPr lang="en-GB" dirty="0">
                <a:solidFill>
                  <a:srgbClr val="5262CD"/>
                </a:solidFill>
              </a:rPr>
              <a:t>4) </a:t>
            </a:r>
            <a:r>
              <a:rPr lang="en-GB" b="1" dirty="0"/>
              <a:t>Social Media Phishing</a:t>
            </a:r>
            <a:br>
              <a:rPr lang="en-GB" dirty="0"/>
            </a:br>
            <a:r>
              <a:rPr lang="en-GB" dirty="0">
                <a:solidFill>
                  <a:srgbClr val="5262CD"/>
                </a:solidFill>
              </a:rPr>
              <a:t>~&gt; </a:t>
            </a:r>
            <a:r>
              <a:rPr lang="en-GB" dirty="0"/>
              <a:t>You get a direct message on Instagram from what looks like a friend asking for help and a loan because they’re stuck overseas. The account is actually hacked.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92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0EEC-9582-A7C1-379B-9CBAFCBC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quizzes for better engagement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E4FAC-6453-1339-7DA2-6622A9551BE7}"/>
              </a:ext>
            </a:extLst>
          </p:cNvPr>
          <p:cNvSpPr txBox="1"/>
          <p:nvPr/>
        </p:nvSpPr>
        <p:spPr>
          <a:xfrm>
            <a:off x="768928" y="1237950"/>
            <a:ext cx="800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 safe to click links in unsolicited emails asking for personal info?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should you do if an email claims urgent account problems but looks suspicious?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Ignore it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the link immediately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 on the official website</a:t>
            </a:r>
          </a:p>
          <a:p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 on the official website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safest action if you get an email asking to verify your bank account by clicking a link?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the link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Ignore the email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 the bank’s official website directly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Reply to ask if it’s real</a:t>
            </a:r>
          </a:p>
          <a:p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 the bank’s official website directly</a:t>
            </a:r>
          </a:p>
        </p:txBody>
      </p:sp>
    </p:spTree>
    <p:extLst>
      <p:ext uri="{BB962C8B-B14F-4D97-AF65-F5344CB8AC3E}">
        <p14:creationId xmlns:p14="http://schemas.microsoft.com/office/powerpoint/2010/main" val="52823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D61EA-4234-15E3-08C7-92D479955F39}"/>
              </a:ext>
            </a:extLst>
          </p:cNvPr>
          <p:cNvSpPr txBox="1"/>
          <p:nvPr/>
        </p:nvSpPr>
        <p:spPr>
          <a:xfrm>
            <a:off x="1316182" y="1087583"/>
            <a:ext cx="55418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a common sign of phishing emails?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Personalized greeting from a known contact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Poor grammar and urgent requests for info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Emails with only images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Emails never asking for any action</a:t>
            </a:r>
          </a:p>
          <a:p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 grammar and urgent requests for info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NOT a good way to prevent phishing?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two-factor authentication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Updating software regularly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Sharing passwords with trusted people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Being cautious with unsolicited emails</a:t>
            </a:r>
          </a:p>
          <a:p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Sharing passwords with trusted people</a:t>
            </a:r>
          </a:p>
        </p:txBody>
      </p:sp>
    </p:spTree>
    <p:extLst>
      <p:ext uri="{BB962C8B-B14F-4D97-AF65-F5344CB8AC3E}">
        <p14:creationId xmlns:p14="http://schemas.microsoft.com/office/powerpoint/2010/main" val="140207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subTitle" idx="1"/>
          </p:nvPr>
        </p:nvSpPr>
        <p:spPr>
          <a:xfrm>
            <a:off x="719922" y="807590"/>
            <a:ext cx="6084300" cy="22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>
                <a:latin typeface="Algerian" panose="04020705040A02060702" pitchFamily="82" charset="0"/>
              </a:rPr>
              <a:t>"The biggest threat to cybersecurity isn’t technology — it’s human </a:t>
            </a:r>
            <a:r>
              <a:rPr lang="en-GB" dirty="0" err="1">
                <a:latin typeface="Algerian" panose="04020705040A02060702" pitchFamily="82" charset="0"/>
              </a:rPr>
              <a:t>behavior</a:t>
            </a:r>
            <a:r>
              <a:rPr lang="en-GB" dirty="0">
                <a:latin typeface="Algerian" panose="04020705040A02060702" pitchFamily="82" charset="0"/>
              </a:rPr>
              <a:t>."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CONTENTS OF THIS TEMPLATE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0000" y="4124675"/>
            <a:ext cx="2923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  <a:latin typeface="Algerian" panose="04020705040A02060702" pitchFamily="82" charset="0"/>
              <a:ea typeface="Zen Dots"/>
              <a:cs typeface="Zen Dots"/>
              <a:sym typeface="Zen Dots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917900" y="4124675"/>
            <a:ext cx="4504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chemeClr val="dk1"/>
              </a:solidFill>
              <a:latin typeface="Algerian" panose="04020705040A02060702" pitchFamily="82" charset="0"/>
              <a:ea typeface="Zen Dots"/>
              <a:cs typeface="Zen Dots"/>
              <a:sym typeface="Zen Dots"/>
            </a:endParaRPr>
          </a:p>
        </p:txBody>
      </p:sp>
      <p:graphicFrame>
        <p:nvGraphicFramePr>
          <p:cNvPr id="146" name="Google Shape;146;p28"/>
          <p:cNvGraphicFramePr/>
          <p:nvPr>
            <p:extLst>
              <p:ext uri="{D42A27DB-BD31-4B8C-83A1-F6EECF244321}">
                <p14:modId xmlns:p14="http://schemas.microsoft.com/office/powerpoint/2010/main" val="3086570523"/>
              </p:ext>
            </p:extLst>
          </p:nvPr>
        </p:nvGraphicFramePr>
        <p:xfrm>
          <a:off x="720000" y="1253673"/>
          <a:ext cx="7702575" cy="2906531"/>
        </p:xfrm>
        <a:graphic>
          <a:graphicData uri="http://schemas.openxmlformats.org/drawingml/2006/table">
            <a:tbl>
              <a:tblPr>
                <a:noFill/>
                <a:tableStyleId>{D4CF937C-2B86-4B25-B3D6-021DC1F0AEDC}</a:tableStyleId>
              </a:tblPr>
              <a:tblGrid>
                <a:gridCol w="248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9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presentation uses standard fonts for compatibility. No installation required.</a:t>
                      </a:r>
                      <a:endParaRPr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illa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</a:rPr>
                        <a:t> </a:t>
                      </a: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</a:rPr>
                        <a:t>AND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</a:rPr>
                        <a:t> </a:t>
                      </a: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 RESOURCES</a:t>
                      </a:r>
                      <a:endParaRPr sz="900" u="sng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Educational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phishing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from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real-world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scenarios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internal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training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materials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GB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sources</a:t>
                      </a:r>
                      <a:endParaRPr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illa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 </a:t>
                      </a:r>
                      <a:endParaRPr sz="900" u="sng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module was created for awareness and training purposes. Please retain credit for original authors.</a:t>
                      </a:r>
                      <a:endParaRPr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illa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90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illa Slab"/>
                        </a:rPr>
                        <a:t>All the colors used in this presentation</a:t>
                      </a:r>
                      <a:endParaRPr sz="11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illa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</a:rPr>
                        <a:t>AND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</a:rPr>
                        <a:t> </a:t>
                      </a: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9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Simple bullet icons and formatting used to keep the message clear and distraction-free.</a:t>
                      </a:r>
                      <a:endParaRPr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illa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en Dots"/>
                        </a:rPr>
                        <a:t>EDITABLE PRESENTATION THEME </a:t>
                      </a:r>
                      <a:endParaRPr sz="900" u="sng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Zen Dot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Zilla Slab"/>
                        </a:rPr>
                        <a:t>You can edit the master slides easily.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E2DE63-241D-D10C-8CE4-5CA3F86BEB11}"/>
              </a:ext>
            </a:extLst>
          </p:cNvPr>
          <p:cNvSpPr txBox="1"/>
          <p:nvPr/>
        </p:nvSpPr>
        <p:spPr>
          <a:xfrm>
            <a:off x="1849581" y="1724891"/>
            <a:ext cx="54448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Algerian" panose="04020705040A02060702" pitchFamily="82" charset="0"/>
              </a:rPr>
              <a:t>🛡️ Thank You!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  <a:latin typeface="Algerian" panose="04020705040A02060702" pitchFamily="82" charset="0"/>
              </a:rPr>
              <a:t> Stay alert. Stay safe.</a:t>
            </a:r>
            <a:br>
              <a:rPr lang="en-GB" sz="20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GB" sz="2000" dirty="0">
                <a:solidFill>
                  <a:schemeClr val="tx1"/>
                </a:solidFill>
                <a:latin typeface="Algerian" panose="04020705040A02060702" pitchFamily="82" charset="0"/>
              </a:rPr>
              <a:t>Avoid the bait think before you click!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lgerian" panose="04020705040A02060702" pitchFamily="82" charset="0"/>
              </a:rPr>
              <a:t>📧 Questions or Feedback?</a:t>
            </a:r>
            <a:br>
              <a:rPr lang="en-GB" sz="20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GB" sz="2000" dirty="0">
                <a:solidFill>
                  <a:schemeClr val="tx1"/>
                </a:solidFill>
                <a:latin typeface="Algerian" panose="04020705040A02060702" pitchFamily="82" charset="0"/>
              </a:rPr>
              <a:t>Feel free to reach out.</a:t>
            </a:r>
          </a:p>
          <a:p>
            <a:pPr algn="ctr"/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 rot="1973">
            <a:off x="2678287" y="1511798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TABLE OF CONTENTS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2"/>
          </p:nvPr>
        </p:nvSpPr>
        <p:spPr>
          <a:xfrm rot="1973">
            <a:off x="2678287" y="3272673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3"/>
          </p:nvPr>
        </p:nvSpPr>
        <p:spPr>
          <a:xfrm rot="1973">
            <a:off x="5420512" y="1511798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4"/>
          </p:nvPr>
        </p:nvSpPr>
        <p:spPr>
          <a:xfrm rot="1973">
            <a:off x="5420512" y="3272673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2032688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5"/>
          </p:nvPr>
        </p:nvSpPr>
        <p:spPr>
          <a:xfrm>
            <a:off x="2032688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6"/>
          </p:nvPr>
        </p:nvSpPr>
        <p:spPr>
          <a:xfrm>
            <a:off x="4774913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7"/>
          </p:nvPr>
        </p:nvSpPr>
        <p:spPr>
          <a:xfrm>
            <a:off x="4774913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1184650" y="997200"/>
            <a:ext cx="42897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BEFORE WE BEGIN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 rot="-481">
            <a:off x="1184498" y="1832225"/>
            <a:ext cx="4289872" cy="2178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helps you make your point clear?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Lists like this one: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600"/>
              </a:spcBef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They're simple and easy to follow</a:t>
            </a:r>
          </a:p>
          <a:p>
            <a:pPr lvl="0">
              <a:spcBef>
                <a:spcPts val="1600"/>
              </a:spcBef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organize important cybersecurity concepts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 what to remember 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(like spotting phishing scams!)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dive in and learn how to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stay safe from phishing attacks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7" name="Google Shape;167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6982" y="0"/>
            <a:ext cx="34269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 idx="2"/>
          </p:nvPr>
        </p:nvSpPr>
        <p:spPr>
          <a:xfrm>
            <a:off x="4465975" y="2500763"/>
            <a:ext cx="3964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>
                <a:latin typeface="Algerian" panose="04020705040A02060702" pitchFamily="82" charset="0"/>
              </a:rPr>
              <a:t>Understanding Phishing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5643800" y="1137925"/>
            <a:ext cx="1609800" cy="12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01</a:t>
            </a:r>
            <a:endParaRPr dirty="0">
              <a:latin typeface="Algerian" panose="04020705040A02060702" pitchFamily="82" charset="0"/>
            </a:endParaRPr>
          </a:p>
        </p:txBody>
      </p:sp>
      <p:pic>
        <p:nvPicPr>
          <p:cNvPr id="9" name="Picture Placeholder 8" descr="A computer screen with a message&#10;&#10;AI-generated content may be incorrect.">
            <a:extLst>
              <a:ext uri="{FF2B5EF4-FFF2-40B4-BE49-F238E27FC236}">
                <a16:creationId xmlns:a16="http://schemas.microsoft.com/office/drawing/2014/main" id="{63DA2747-8D29-C3E3-CE39-79A9138602E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232" r="923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6FDB-834D-8525-5F4C-C7097FDD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46" y="373746"/>
            <a:ext cx="7704000" cy="560700"/>
          </a:xfrm>
        </p:spPr>
        <p:txBody>
          <a:bodyPr/>
          <a:lstStyle/>
          <a:p>
            <a:r>
              <a:rPr lang="en-IN" sz="2800" dirty="0">
                <a:latin typeface="Algerian" panose="04020705040A02060702" pitchFamily="82" charset="0"/>
              </a:rPr>
              <a:t>Understanding Phishing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EBC6F-F015-8222-2FFB-C0365F56F1CC}"/>
              </a:ext>
            </a:extLst>
          </p:cNvPr>
          <p:cNvSpPr txBox="1"/>
          <p:nvPr/>
        </p:nvSpPr>
        <p:spPr>
          <a:xfrm>
            <a:off x="1087146" y="1288472"/>
            <a:ext cx="64700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Phishing is a type of cyber attack where attackers trick people into giving               away sensitive information.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2)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Phishing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Steal login credentials, credit card numbers, or confidential company data.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 malware or gain unauthorized access to systems.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</a:t>
            </a:r>
            <a:b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attacker sends a fake message that looks like it’s from a trusted source.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usually contains a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a fake website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an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attachment with malware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It’s Effective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Phishing relies on </a:t>
            </a: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error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not system flaws.</a:t>
            </a:r>
          </a:p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3C18D2-D3F4-07F4-50CA-3CF45D448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9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FEAECC-AC56-746A-B344-33B6C0387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-1118250"/>
            <a:ext cx="7588800" cy="2236500"/>
          </a:xfrm>
        </p:spPr>
        <p:txBody>
          <a:bodyPr/>
          <a:lstStyle/>
          <a:p>
            <a:r>
              <a:rPr lang="en-GB" sz="1800" dirty="0">
                <a:latin typeface="Algerian" panose="04020705040A02060702" pitchFamily="82" charset="0"/>
              </a:rPr>
              <a:t>Common Delivery Methods of Phishing</a:t>
            </a:r>
            <a:endParaRPr lang="en-IN" sz="18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B6589-1FD3-D33A-6EA7-2C9729BC24CC}"/>
              </a:ext>
            </a:extLst>
          </p:cNvPr>
          <p:cNvSpPr txBox="1"/>
          <p:nvPr/>
        </p:nvSpPr>
        <p:spPr>
          <a:xfrm>
            <a:off x="1873827" y="1399309"/>
            <a:ext cx="53963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Phishing:</a:t>
            </a:r>
            <a:b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 emails trick users into clicking links or downloading harmful attachments.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2)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Smishing:</a:t>
            </a:r>
            <a:b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Phishing messages sent via SMS to steal personal or banking details.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Vishing:</a:t>
            </a:r>
            <a:b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Scam calls pretending to be officials, asking for sensitive information.</a:t>
            </a:r>
          </a:p>
          <a:p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 Websites:</a:t>
            </a:r>
            <a:b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Look-alike sites steal login credentials when victims enter their details.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0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1ACB-C63E-92BA-9420-633B28D3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latin typeface="Algerian" panose="04020705040A02060702" pitchFamily="82" charset="0"/>
              </a:rPr>
              <a:t>02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B9D2CF-0C12-5A56-0466-8CECC2D9125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465975" y="2500763"/>
            <a:ext cx="4158480" cy="219592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Recognizing Phishing Attempts</a:t>
            </a:r>
          </a:p>
        </p:txBody>
      </p:sp>
      <p:pic>
        <p:nvPicPr>
          <p:cNvPr id="10" name="Picture Placeholder 9" descr="A computer with a fishing rod and a person holding a credit card&#10;&#10;AI-generated content may be incorrect.">
            <a:extLst>
              <a:ext uri="{FF2B5EF4-FFF2-40B4-BE49-F238E27FC236}">
                <a16:creationId xmlns:a16="http://schemas.microsoft.com/office/drawing/2014/main" id="{D3658E15-35EC-39FF-8393-A821F9D591B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28376" r="28376"/>
          <a:stretch>
            <a:fillRect/>
          </a:stretch>
        </p:blipFill>
        <p:spPr>
          <a:xfrm>
            <a:off x="-54120" y="0"/>
            <a:ext cx="4212600" cy="5143500"/>
          </a:xfrm>
        </p:spPr>
      </p:pic>
    </p:spTree>
    <p:extLst>
      <p:ext uri="{BB962C8B-B14F-4D97-AF65-F5344CB8AC3E}">
        <p14:creationId xmlns:p14="http://schemas.microsoft.com/office/powerpoint/2010/main" val="117846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373702-1E2A-F35A-E4FE-C984D6DC0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-641891"/>
            <a:ext cx="7588800" cy="2236500"/>
          </a:xfrm>
        </p:spPr>
        <p:txBody>
          <a:bodyPr/>
          <a:lstStyle/>
          <a:p>
            <a:r>
              <a:rPr lang="en-GB" sz="2800" dirty="0">
                <a:latin typeface="Algerian" panose="04020705040A02060702" pitchFamily="82" charset="0"/>
              </a:rPr>
              <a:t>How to Spot a Phishing Attempt”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9DC4B-267E-E01E-C21E-7A162BC2FA7B}"/>
              </a:ext>
            </a:extLst>
          </p:cNvPr>
          <p:cNvSpPr txBox="1"/>
          <p:nvPr/>
        </p:nvSpPr>
        <p:spPr>
          <a:xfrm>
            <a:off x="1087582" y="2029691"/>
            <a:ext cx="669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Sender’s Email Address</a:t>
            </a: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closely—attackers often mimic real addresses with small changes.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 for Spelling and Grammar Mistakes</a:t>
            </a: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 language is a common red flag in phishing emails.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Beware of Urgent or Threatening Language</a:t>
            </a: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Phrases like “Act Now!” or “Account Suspended!” are common phishing tactics.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 Over Links Before Clicking</a:t>
            </a: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rgbClr val="5262C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~&gt;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reveals the true destination—fake URLs are often disguised.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9C11AA-BC75-708F-67AB-A2689E69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848"/>
      </p:ext>
    </p:extLst>
  </p:cSld>
  <p:clrMapOvr>
    <a:masterClrMapping/>
  </p:clrMapOvr>
</p:sld>
</file>

<file path=ppt/theme/theme1.xml><?xml version="1.0" encoding="utf-8"?>
<a:theme xmlns:a="http://schemas.openxmlformats.org/drawingml/2006/main" name="Voice Phishing Attack Security Meeting by Slidesgo">
  <a:themeElements>
    <a:clrScheme name="Simple Light">
      <a:dk1>
        <a:srgbClr val="F3F3F3"/>
      </a:dk1>
      <a:lt1>
        <a:srgbClr val="070707"/>
      </a:lt1>
      <a:dk2>
        <a:srgbClr val="2B00FF"/>
      </a:dk2>
      <a:lt2>
        <a:srgbClr val="36D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1373</Words>
  <Application>Microsoft Office PowerPoint</Application>
  <PresentationFormat>On-screen Show (16:9)</PresentationFormat>
  <Paragraphs>111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Zen Dots</vt:lpstr>
      <vt:lpstr>Arial</vt:lpstr>
      <vt:lpstr>Calibri</vt:lpstr>
      <vt:lpstr>Zilla Slab</vt:lpstr>
      <vt:lpstr>Poller One</vt:lpstr>
      <vt:lpstr>Voice Phishing Attack Security Meeting by Slidesgo</vt:lpstr>
      <vt:lpstr>Phishing Awareness Module</vt:lpstr>
      <vt:lpstr>CONTENTS OF THIS TEMPLATE</vt:lpstr>
      <vt:lpstr>01</vt:lpstr>
      <vt:lpstr>BEFORE WE BEGIN</vt:lpstr>
      <vt:lpstr>Understanding Phishing</vt:lpstr>
      <vt:lpstr>Understanding Phishing</vt:lpstr>
      <vt:lpstr>Common Delivery Methods of Phishing</vt:lpstr>
      <vt:lpstr>02</vt:lpstr>
      <vt:lpstr>How to Spot a Phishing Attempt”</vt:lpstr>
      <vt:lpstr>03</vt:lpstr>
      <vt:lpstr>Common Social Engineering Tactics: </vt:lpstr>
      <vt:lpstr>Tips to Defend Against It: </vt:lpstr>
      <vt:lpstr>04</vt:lpstr>
      <vt:lpstr>Preventing Phishing Attacks</vt:lpstr>
      <vt:lpstr>Providing best practices and tips to avoid falling victim.</vt:lpstr>
      <vt:lpstr>Real-World Examples of Phishing Attacks</vt:lpstr>
      <vt:lpstr>quizzes for better engagement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dhg04</dc:creator>
  <cp:lastModifiedBy>Haresh Gohel</cp:lastModifiedBy>
  <cp:revision>5</cp:revision>
  <dcterms:modified xsi:type="dcterms:W3CDTF">2025-06-21T06:56:03Z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2025-06-06T05:58:05Z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66da27ff-896e-4bde-9859-b550eed27a6c</vt:lpwstr>
  </property>
  <property fmtid="{D5CDD505-2E9C-101B-9397-08002B2CF9AE}" pid="7" name="MSIP_Label_defa4170-0d19-0005-0004-bc88714345d2_ActionId">
    <vt:lpwstr>9d5a7e57-fb09-4bbc-8421-2787d9161f08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