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  <p:embeddedFontLst>
    <p:embeddedFont>
      <p:font typeface="Montserrat"/>
      <p:regular r:id="rId15"/>
    </p:embeddedFont>
    <p:embeddedFont>
      <p:font typeface="Barlow" panose="00000800000000000000"/>
      <p:bold r:id="rId16"/>
      <p:boldItalic r:id="rId17"/>
    </p:embeddedFont>
    <p:embeddedFont>
      <p:font typeface="IBM Plex Sans Medium" panose="020B0503050203000203"/>
      <p:regular r:id="rId18"/>
    </p:embeddedFont>
    <p:embeddedFont>
      <p:font typeface="Roboto" panose="0200000000000000000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66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6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5bb9bcbb1_0_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5bb9bcbb1_0_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5bb9bcbb1_0_1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5bb9bcbb1_0_1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5bb9bcbb1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5bb9bcbb1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5bb9bcbb1_0_1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5bb9bcbb1_0_1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5bb9bcbb1_0_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5bb9bcbb1_0_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5bb9bcbb1_0_1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75bb9bcbb1_0_1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5bb9bcbb1_0_1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5bb9bcbb1_0_1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171950" y="4223775"/>
            <a:ext cx="33153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00"/>
              <a:buFont typeface="Montserrat"/>
              <a:buNone/>
            </a:pPr>
            <a:r>
              <a:rPr lang="en-GB" sz="1700" b="1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Presented By</a:t>
            </a:r>
            <a:r>
              <a:rPr lang="en-GB" sz="1700" b="1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sz="1700" b="1">
              <a:solidFill>
                <a:srgbClr val="EEEFF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700"/>
              <a:buFont typeface="Montserrat"/>
              <a:buNone/>
            </a:pPr>
            <a:r>
              <a:rPr lang="en-GB" sz="1700" b="1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 Hariprasath</a:t>
            </a:r>
            <a:endParaRPr sz="1700" b="1" i="0" u="none" strike="noStrike" cap="none"/>
          </a:p>
        </p:txBody>
      </p:sp>
      <p:sp>
        <p:nvSpPr>
          <p:cNvPr id="55" name="Google Shape;55;p13"/>
          <p:cNvSpPr/>
          <p:nvPr/>
        </p:nvSpPr>
        <p:spPr>
          <a:xfrm>
            <a:off x="808300" y="1148675"/>
            <a:ext cx="5626500" cy="2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9998FF"/>
              </a:buClr>
              <a:buSzPts val="4450"/>
              <a:buFont typeface="Barlow" panose="00000800000000000000"/>
              <a:buNone/>
            </a:pPr>
            <a:r>
              <a:rPr lang="en-GB" sz="4450" b="1" i="0" u="none" strike="noStrike" cap="none">
                <a:solidFill>
                  <a:srgbClr val="FFFFFF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RevStox: Engineering Stock Market Intelligence</a:t>
            </a:r>
            <a:endParaRPr sz="4450" b="0" i="0" u="none" strike="noStrike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73175" y="625375"/>
            <a:ext cx="51507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3F3F2"/>
              </a:buClr>
              <a:buSzPts val="2848"/>
              <a:buFont typeface="IBM Plex Sans Medium" panose="020B0503050203000203"/>
              <a:buNone/>
            </a:pPr>
            <a:r>
              <a:rPr lang="en-GB" sz="2845" b="0" i="0" u="none" strike="noStrike" cap="none">
                <a:solidFill>
                  <a:srgbClr val="F3F3F2"/>
                </a:solidFill>
                <a:latin typeface="IBM Plex Sans Medium" panose="020B0503050203000203"/>
                <a:ea typeface="IBM Plex Sans Medium" panose="020B0503050203000203"/>
                <a:cs typeface="IBM Plex Sans Medium" panose="020B0503050203000203"/>
                <a:sym typeface="IBM Plex Sans Medium" panose="020B0503050203000203"/>
              </a:rPr>
              <a:t>Project Overview &amp; Objectives</a:t>
            </a:r>
            <a:endParaRPr sz="2845" b="0" i="0" u="none" strike="noStrike" cap="none"/>
          </a:p>
        </p:txBody>
      </p:sp>
      <p:sp>
        <p:nvSpPr>
          <p:cNvPr id="61" name="Google Shape;61;p14"/>
          <p:cNvSpPr/>
          <p:nvPr/>
        </p:nvSpPr>
        <p:spPr>
          <a:xfrm>
            <a:off x="173175" y="1566535"/>
            <a:ext cx="1870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3F3F2"/>
              </a:buClr>
              <a:buSzPts val="1408"/>
              <a:buFont typeface="IBM Plex Sans Medium" panose="020B0503050203000203"/>
              <a:buNone/>
            </a:pPr>
            <a:r>
              <a:rPr lang="en-GB" sz="1405" b="0" i="0" u="none" strike="noStrike" cap="none">
                <a:solidFill>
                  <a:srgbClr val="F3F3F2"/>
                </a:solidFill>
                <a:latin typeface="IBM Plex Sans Medium" panose="020B0503050203000203"/>
                <a:ea typeface="IBM Plex Sans Medium" panose="020B0503050203000203"/>
                <a:cs typeface="IBM Plex Sans Medium" panose="020B0503050203000203"/>
                <a:sym typeface="IBM Plex Sans Medium" panose="020B0503050203000203"/>
              </a:rPr>
              <a:t>Project Objective</a:t>
            </a:r>
            <a:endParaRPr sz="1405" b="0" i="0" u="none" strike="noStrike" cap="none"/>
          </a:p>
        </p:txBody>
      </p:sp>
      <p:sp>
        <p:nvSpPr>
          <p:cNvPr id="62" name="Google Shape;62;p14"/>
          <p:cNvSpPr/>
          <p:nvPr/>
        </p:nvSpPr>
        <p:spPr>
          <a:xfrm>
            <a:off x="173175" y="1995261"/>
            <a:ext cx="4120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9710" marR="0" lvl="0" indent="-219710" algn="l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120"/>
              <a:buFont typeface="Roboto" panose="02000000000000000000"/>
              <a:buChar char="•"/>
            </a:pPr>
            <a:r>
              <a:rPr lang="en-GB" sz="1120" b="0" i="0" u="none" strike="noStrike" cap="none">
                <a:solidFill>
                  <a:srgbClr val="D4D4D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Build a scalable backend to retrieve, analyze, and manage historical stock data.</a:t>
            </a:r>
            <a:endParaRPr sz="1120" b="0" i="0" u="none" strike="noStrike" cap="none"/>
          </a:p>
        </p:txBody>
      </p:sp>
      <p:sp>
        <p:nvSpPr>
          <p:cNvPr id="63" name="Google Shape;63;p14"/>
          <p:cNvSpPr/>
          <p:nvPr/>
        </p:nvSpPr>
        <p:spPr>
          <a:xfrm>
            <a:off x="173175" y="2589206"/>
            <a:ext cx="4120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9710" marR="0" lvl="0" indent="-219710" algn="l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120"/>
              <a:buFont typeface="Roboto" panose="02000000000000000000"/>
              <a:buChar char="•"/>
            </a:pPr>
            <a:r>
              <a:rPr lang="en-GB" sz="1120" b="0" i="0" u="none" strike="noStrike" cap="none">
                <a:solidFill>
                  <a:srgbClr val="D4D4D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Facilitate data-driven investment decisions through robust analytics.</a:t>
            </a:r>
            <a:endParaRPr sz="1120" b="0" i="0" u="none" strike="noStrike" cap="none"/>
          </a:p>
        </p:txBody>
      </p:sp>
      <p:sp>
        <p:nvSpPr>
          <p:cNvPr id="64" name="Google Shape;64;p14"/>
          <p:cNvSpPr/>
          <p:nvPr/>
        </p:nvSpPr>
        <p:spPr>
          <a:xfrm>
            <a:off x="4663652" y="1566535"/>
            <a:ext cx="1870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3F3F2"/>
              </a:buClr>
              <a:buSzPts val="1408"/>
              <a:buFont typeface="IBM Plex Sans Medium" panose="020B0503050203000203"/>
              <a:buNone/>
            </a:pPr>
            <a:r>
              <a:rPr lang="en-GB" sz="1405" b="0" i="0" u="none" strike="noStrike" cap="none">
                <a:solidFill>
                  <a:srgbClr val="F3F3F2"/>
                </a:solidFill>
                <a:latin typeface="IBM Plex Sans Medium" panose="020B0503050203000203"/>
                <a:ea typeface="IBM Plex Sans Medium" panose="020B0503050203000203"/>
                <a:cs typeface="IBM Plex Sans Medium" panose="020B0503050203000203"/>
                <a:sym typeface="IBM Plex Sans Medium" panose="020B0503050203000203"/>
              </a:rPr>
              <a:t>Key Highlights</a:t>
            </a:r>
            <a:endParaRPr sz="1405" b="0" i="0" u="none" strike="noStrike" cap="none"/>
          </a:p>
        </p:txBody>
      </p:sp>
      <p:sp>
        <p:nvSpPr>
          <p:cNvPr id="65" name="Google Shape;65;p14"/>
          <p:cNvSpPr/>
          <p:nvPr/>
        </p:nvSpPr>
        <p:spPr>
          <a:xfrm>
            <a:off x="4663652" y="1995261"/>
            <a:ext cx="4120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9710" marR="0" lvl="0" indent="-219710" algn="l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120"/>
              <a:buFont typeface="Roboto" panose="02000000000000000000"/>
              <a:buChar char="•"/>
            </a:pPr>
            <a:r>
              <a:rPr lang="en-GB" sz="1120" b="0" i="0" u="none" strike="noStrike" cap="none">
                <a:solidFill>
                  <a:srgbClr val="D4D4D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Java application with a layered architecture (Model, DAO, Service, Controller).</a:t>
            </a:r>
            <a:endParaRPr sz="1120" b="0" i="0" u="none" strike="noStrike" cap="none"/>
          </a:p>
        </p:txBody>
      </p:sp>
      <p:sp>
        <p:nvSpPr>
          <p:cNvPr id="66" name="Google Shape;66;p14"/>
          <p:cNvSpPr/>
          <p:nvPr/>
        </p:nvSpPr>
        <p:spPr>
          <a:xfrm>
            <a:off x="4663652" y="2589206"/>
            <a:ext cx="4120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9710" marR="0" lvl="0" indent="-219710" algn="l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120"/>
              <a:buFont typeface="Roboto" panose="02000000000000000000"/>
              <a:buChar char="•"/>
            </a:pPr>
            <a:r>
              <a:rPr lang="en-GB" sz="1120" b="0" i="0" u="none" strike="noStrike" cap="none">
                <a:solidFill>
                  <a:srgbClr val="D4D4D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SQL database for powerful analytics and efficient data storage.</a:t>
            </a:r>
            <a:endParaRPr sz="1120" b="0" i="0" u="none" strike="noStrike" cap="none"/>
          </a:p>
        </p:txBody>
      </p:sp>
      <p:sp>
        <p:nvSpPr>
          <p:cNvPr id="67" name="Google Shape;67;p14"/>
          <p:cNvSpPr/>
          <p:nvPr/>
        </p:nvSpPr>
        <p:spPr>
          <a:xfrm>
            <a:off x="4663652" y="3183151"/>
            <a:ext cx="41205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9710" marR="0" lvl="0" indent="-219710" algn="l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120"/>
              <a:buFont typeface="Roboto" panose="02000000000000000000"/>
              <a:buChar char="•"/>
            </a:pPr>
            <a:r>
              <a:rPr lang="en-GB" sz="1120" b="0" i="0" u="none" strike="noStrike" cap="none">
                <a:solidFill>
                  <a:srgbClr val="D4D4D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CSV data ingestion and on-demand querying capabilities.</a:t>
            </a:r>
            <a:endParaRPr sz="1120" b="0" i="0" u="none" strike="noStrike" cap="none"/>
          </a:p>
        </p:txBody>
      </p:sp>
      <p:sp>
        <p:nvSpPr>
          <p:cNvPr id="68" name="Google Shape;68;p14"/>
          <p:cNvSpPr/>
          <p:nvPr/>
        </p:nvSpPr>
        <p:spPr>
          <a:xfrm>
            <a:off x="173175" y="3697605"/>
            <a:ext cx="8605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3000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120"/>
              <a:buFont typeface="Roboto" panose="02000000000000000000"/>
              <a:buNone/>
            </a:pPr>
            <a:r>
              <a:rPr lang="en-GB" sz="1120" b="0" i="0" u="none" strike="noStrike" cap="none">
                <a:solidFill>
                  <a:srgbClr val="D4D4D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RevStox provides a robust backend platform for querying and analyzing historical stock data, supporting both data import from CSV and advanced analytical metrics.</a:t>
            </a:r>
            <a:endParaRPr sz="1120" b="0" i="0" u="none" strike="noStrike" cap="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119996" y="577313"/>
            <a:ext cx="42864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50"/>
              <a:buFont typeface="Barlow" panose="00000800000000000000"/>
              <a:buNone/>
            </a:pPr>
            <a:r>
              <a:rPr lang="en-GB" sz="3350" b="1" i="0" u="none" strike="noStrike" cap="none">
                <a:solidFill>
                  <a:srgbClr val="FFFFFF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Why RevStox?</a:t>
            </a:r>
            <a:endParaRPr sz="3350" b="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10550" y="1638825"/>
            <a:ext cx="51624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250"/>
              <a:buFont typeface="Montserrat"/>
              <a:buNone/>
            </a:pPr>
            <a:r>
              <a:rPr lang="en-GB" sz="125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Investors and analysts often struggle with raw, unstructured stock market data.</a:t>
            </a:r>
            <a:endParaRPr sz="1250">
              <a:solidFill>
                <a:srgbClr val="EEEFF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250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Tools like Excel are too simplistic for deep analysis, while high-end APIs are either overly complex, expensive, or proprietary.</a:t>
            </a:r>
            <a:endParaRPr sz="1250">
              <a:solidFill>
                <a:srgbClr val="EEEFF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19996" y="1291583"/>
            <a:ext cx="65463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250"/>
              <a:buFont typeface="Montserrat"/>
              <a:buNone/>
            </a:pPr>
            <a:r>
              <a:rPr lang="en-GB" sz="1250" b="0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Existing solutions often fall short:</a:t>
            </a:r>
            <a:endParaRPr sz="1250" b="0" i="0" u="none" strike="noStrike" cap="none"/>
          </a:p>
        </p:txBody>
      </p:sp>
      <p:sp>
        <p:nvSpPr>
          <p:cNvPr id="76" name="Google Shape;76;p15"/>
          <p:cNvSpPr/>
          <p:nvPr/>
        </p:nvSpPr>
        <p:spPr>
          <a:xfrm>
            <a:off x="310546" y="3896145"/>
            <a:ext cx="65463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250"/>
              <a:buFont typeface="Montserrat"/>
              <a:buChar char="•"/>
            </a:pPr>
            <a:r>
              <a:rPr lang="en-GB" sz="1250" b="0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Too simplistic for serious analysis (e.g., Excel).</a:t>
            </a:r>
            <a:endParaRPr sz="1250" b="0" i="0" u="none" strike="noStrike" cap="none"/>
          </a:p>
        </p:txBody>
      </p:sp>
      <p:sp>
        <p:nvSpPr>
          <p:cNvPr id="77" name="Google Shape;77;p15"/>
          <p:cNvSpPr/>
          <p:nvPr/>
        </p:nvSpPr>
        <p:spPr>
          <a:xfrm>
            <a:off x="310549" y="3224177"/>
            <a:ext cx="50025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250"/>
              <a:buFont typeface="Montserrat"/>
              <a:buChar char="•"/>
            </a:pPr>
            <a:r>
              <a:rPr lang="en-GB" sz="1250" b="0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Overly complex, expensive, or proprietary (e.g., premium financial APIs).</a:t>
            </a:r>
            <a:endParaRPr sz="1250" b="0" i="0" u="none" strike="noStrike" cap="none"/>
          </a:p>
        </p:txBody>
      </p:sp>
      <p:pic>
        <p:nvPicPr>
          <p:cNvPr id="78" name="Google Shape;78;p15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585950" y="737250"/>
            <a:ext cx="3372348" cy="294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209925" y="565350"/>
            <a:ext cx="55281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37"/>
              <a:buFont typeface="Barlow" panose="00000800000000000000"/>
              <a:buNone/>
            </a:pPr>
            <a:r>
              <a:rPr lang="en-GB" sz="2935" b="1" i="0" u="none" strike="noStrike" cap="none">
                <a:solidFill>
                  <a:srgbClr val="FFFFFF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Core Functionalities</a:t>
            </a:r>
            <a:endParaRPr sz="2935" b="0" i="0" u="none" strike="noStrike" cap="none">
              <a:solidFill>
                <a:srgbClr val="FFFFFF"/>
              </a:solidFill>
            </a:endParaRPr>
          </a:p>
        </p:txBody>
      </p:sp>
      <p:pic>
        <p:nvPicPr>
          <p:cNvPr id="84" name="Google Shape;84;p16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0946" y="1441617"/>
            <a:ext cx="428978" cy="44314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310946" y="2069358"/>
            <a:ext cx="18816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52"/>
              <a:buFont typeface="Barlow" panose="00000800000000000000"/>
              <a:buNone/>
            </a:pPr>
            <a:r>
              <a:rPr lang="en-GB" sz="1450" b="1" i="0" u="none" strike="noStrike" cap="none">
                <a:solidFill>
                  <a:srgbClr val="EEEFF5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Data Management</a:t>
            </a:r>
            <a:endParaRPr sz="1450" b="0" i="0" u="none" strike="noStrike" cap="none"/>
          </a:p>
        </p:txBody>
      </p:sp>
      <p:sp>
        <p:nvSpPr>
          <p:cNvPr id="86" name="Google Shape;86;p16"/>
          <p:cNvSpPr/>
          <p:nvPr/>
        </p:nvSpPr>
        <p:spPr>
          <a:xfrm>
            <a:off x="310946" y="2400805"/>
            <a:ext cx="42384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22"/>
              <a:buFont typeface="Montserrat"/>
              <a:buNone/>
            </a:pPr>
            <a:r>
              <a:rPr lang="en-GB" sz="1120" b="0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Import &amp; manage CSV data with robust validation and storage.</a:t>
            </a:r>
            <a:endParaRPr sz="1120" b="0" i="0" u="none" strike="noStrike" cap="none"/>
          </a:p>
        </p:txBody>
      </p:sp>
      <p:pic>
        <p:nvPicPr>
          <p:cNvPr id="87" name="Google Shape;87;p16" descr="preencoded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27878" y="1441617"/>
            <a:ext cx="428978" cy="44314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4727878" y="2069358"/>
            <a:ext cx="18816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52"/>
              <a:buFont typeface="Barlow" panose="00000800000000000000"/>
              <a:buNone/>
            </a:pPr>
            <a:r>
              <a:rPr lang="en-GB" sz="1450" b="1" i="0" u="none" strike="noStrike" cap="none">
                <a:solidFill>
                  <a:srgbClr val="EEEFF5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Price Analytics</a:t>
            </a:r>
            <a:endParaRPr sz="1450" b="0" i="0" u="none" strike="noStrike" cap="none"/>
          </a:p>
        </p:txBody>
      </p:sp>
      <p:sp>
        <p:nvSpPr>
          <p:cNvPr id="89" name="Google Shape;89;p16"/>
          <p:cNvSpPr/>
          <p:nvPr/>
        </p:nvSpPr>
        <p:spPr>
          <a:xfrm>
            <a:off x="4727878" y="2400805"/>
            <a:ext cx="42384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22"/>
              <a:buFont typeface="Montserrat"/>
              <a:buNone/>
            </a:pPr>
            <a:r>
              <a:rPr lang="en-GB" sz="1120" b="0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Query stock prices by symbol and date, calculate volatility, and price gaps.</a:t>
            </a:r>
            <a:endParaRPr sz="1120" b="0" i="0" u="none" strike="noStrike" cap="none"/>
          </a:p>
        </p:txBody>
      </p:sp>
      <p:pic>
        <p:nvPicPr>
          <p:cNvPr id="90" name="Google Shape;90;p16" descr="preencoded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0946" y="3242854"/>
            <a:ext cx="428978" cy="44314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310946" y="3870596"/>
            <a:ext cx="18816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52"/>
              <a:buFont typeface="Barlow" panose="00000800000000000000"/>
              <a:buNone/>
            </a:pPr>
            <a:r>
              <a:rPr lang="en-GB" sz="1450" b="1" i="0" u="none" strike="noStrike" cap="none">
                <a:solidFill>
                  <a:srgbClr val="EEEFF5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Volume Trends</a:t>
            </a:r>
            <a:endParaRPr sz="1450" b="0" i="0" u="none" strike="noStrike" cap="none"/>
          </a:p>
        </p:txBody>
      </p:sp>
      <p:sp>
        <p:nvSpPr>
          <p:cNvPr id="92" name="Google Shape;92;p16"/>
          <p:cNvSpPr/>
          <p:nvPr/>
        </p:nvSpPr>
        <p:spPr>
          <a:xfrm>
            <a:off x="310946" y="4202042"/>
            <a:ext cx="42384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22"/>
              <a:buFont typeface="Montserrat"/>
              <a:buNone/>
            </a:pPr>
            <a:r>
              <a:rPr lang="en-GB" sz="1120" b="0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Analyze daily changes, VWAP (Volume-Weighted Average Price), and turnover.</a:t>
            </a:r>
            <a:endParaRPr sz="1120" b="0" i="0" u="none" strike="noStrike" cap="none"/>
          </a:p>
        </p:txBody>
      </p:sp>
      <p:pic>
        <p:nvPicPr>
          <p:cNvPr id="93" name="Google Shape;93;p16" descr="preencoded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727878" y="3242854"/>
            <a:ext cx="428978" cy="44314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4727878" y="3870596"/>
            <a:ext cx="18816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52"/>
              <a:buFont typeface="Barlow" panose="00000800000000000000"/>
              <a:buNone/>
            </a:pPr>
            <a:r>
              <a:rPr lang="en-GB" sz="1450" b="1" i="0" u="none" strike="noStrike" cap="none">
                <a:solidFill>
                  <a:srgbClr val="EEEFF5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Advanced Metrics</a:t>
            </a:r>
            <a:endParaRPr sz="1450" b="0" i="0" u="none" strike="noStrike" cap="none"/>
          </a:p>
        </p:txBody>
      </p:sp>
      <p:sp>
        <p:nvSpPr>
          <p:cNvPr id="95" name="Google Shape;95;p16"/>
          <p:cNvSpPr/>
          <p:nvPr/>
        </p:nvSpPr>
        <p:spPr>
          <a:xfrm>
            <a:off x="4727878" y="4202042"/>
            <a:ext cx="42384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22"/>
              <a:buFont typeface="Montserrat"/>
              <a:buNone/>
            </a:pPr>
            <a:r>
              <a:rPr lang="en-GB" sz="1120" b="0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Compute moving averages (7, 30, 90 days), comparative metrics, and stock rankings.</a:t>
            </a:r>
            <a:endParaRPr sz="1120" b="0" i="0" u="none" strike="noStrike" cap="non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528052" y="414822"/>
            <a:ext cx="50730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Barlow" panose="00000800000000000000"/>
              <a:buNone/>
            </a:pPr>
            <a:r>
              <a:rPr lang="en-GB" sz="3100" b="1" i="0" u="none" strike="noStrike" cap="none">
                <a:solidFill>
                  <a:srgbClr val="FFFFFF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RevStox Tech Stack</a:t>
            </a:r>
            <a:endParaRPr sz="3100" b="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28042" y="1295876"/>
            <a:ext cx="5208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50"/>
              <a:buFont typeface="Montserrat"/>
              <a:buNone/>
            </a:pPr>
            <a:r>
              <a:rPr lang="en-GB" sz="1150" b="0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The RevStox platform is built on a foundation of industry-standard, high-performance technologies:</a:t>
            </a:r>
            <a:endParaRPr sz="1150" b="0" i="0" u="none" strike="noStrike" cap="none"/>
          </a:p>
        </p:txBody>
      </p:sp>
      <p:sp>
        <p:nvSpPr>
          <p:cNvPr id="102" name="Google Shape;102;p17"/>
          <p:cNvSpPr/>
          <p:nvPr/>
        </p:nvSpPr>
        <p:spPr>
          <a:xfrm>
            <a:off x="528042" y="1914287"/>
            <a:ext cx="5208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50"/>
              <a:buFont typeface="Montserrat"/>
              <a:buNone/>
            </a:pPr>
            <a:r>
              <a:rPr lang="en-GB" sz="1150" b="1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Java:</a:t>
            </a:r>
            <a:r>
              <a:rPr lang="en-GB" sz="1150" b="0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 Core application logic, ensuring scalability and robust performance.</a:t>
            </a:r>
            <a:endParaRPr sz="1150" b="0" i="0" u="none" strike="noStrike" cap="none"/>
          </a:p>
        </p:txBody>
      </p:sp>
      <p:sp>
        <p:nvSpPr>
          <p:cNvPr id="103" name="Google Shape;103;p17"/>
          <p:cNvSpPr/>
          <p:nvPr/>
        </p:nvSpPr>
        <p:spPr>
          <a:xfrm>
            <a:off x="528042" y="2449711"/>
            <a:ext cx="5208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50"/>
              <a:buFont typeface="Montserrat"/>
              <a:buNone/>
            </a:pPr>
            <a:r>
              <a:rPr lang="en-GB" sz="1150" b="1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MySQL:</a:t>
            </a:r>
            <a:r>
              <a:rPr lang="en-GB" sz="1150" b="0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 Relational database for efficient data storage and complex queries.</a:t>
            </a:r>
            <a:endParaRPr sz="1150" b="0" i="0" u="none" strike="noStrike" cap="none"/>
          </a:p>
        </p:txBody>
      </p:sp>
      <p:sp>
        <p:nvSpPr>
          <p:cNvPr id="104" name="Google Shape;104;p17"/>
          <p:cNvSpPr/>
          <p:nvPr/>
        </p:nvSpPr>
        <p:spPr>
          <a:xfrm>
            <a:off x="528042" y="2985135"/>
            <a:ext cx="5208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50"/>
              <a:buFont typeface="Montserrat"/>
              <a:buNone/>
            </a:pPr>
            <a:r>
              <a:rPr lang="en-GB" sz="1150" b="1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JDBC:</a:t>
            </a:r>
            <a:r>
              <a:rPr lang="en-GB" sz="1150" b="0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 Standard Java API for database connectivity, enabling seamless interaction with MySQL.</a:t>
            </a:r>
            <a:endParaRPr sz="1150" b="0" i="0" u="none" strike="noStrike" cap="none"/>
          </a:p>
        </p:txBody>
      </p:sp>
      <p:sp>
        <p:nvSpPr>
          <p:cNvPr id="105" name="Google Shape;105;p17"/>
          <p:cNvSpPr/>
          <p:nvPr/>
        </p:nvSpPr>
        <p:spPr>
          <a:xfrm>
            <a:off x="528042" y="3520559"/>
            <a:ext cx="5208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50"/>
              <a:buFont typeface="Montserrat"/>
              <a:buNone/>
            </a:pPr>
            <a:r>
              <a:rPr lang="en-GB" sz="1150" b="1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Log</a:t>
            </a:r>
            <a:r>
              <a:rPr lang="en-GB" sz="1150" b="1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ger</a:t>
            </a:r>
            <a:r>
              <a:rPr lang="en-GB" sz="1150" b="1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GB" sz="1150" b="0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 Flexible logging framework for detailed traceability and debugging.</a:t>
            </a:r>
            <a:endParaRPr sz="1150" b="0" i="0" u="none" strike="noStrike" cap="none"/>
          </a:p>
        </p:txBody>
      </p:sp>
      <p:sp>
        <p:nvSpPr>
          <p:cNvPr id="106" name="Google Shape;106;p17"/>
          <p:cNvSpPr/>
          <p:nvPr/>
        </p:nvSpPr>
        <p:spPr>
          <a:xfrm>
            <a:off x="528042" y="4055983"/>
            <a:ext cx="5208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50"/>
              <a:buFont typeface="Montserrat"/>
              <a:buNone/>
            </a:pPr>
            <a:r>
              <a:rPr lang="en-GB" sz="1150" b="1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CSV Parser:</a:t>
            </a:r>
            <a:r>
              <a:rPr lang="en-GB" sz="1150" b="0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 Dedicated library for efficient and accurate data ingestion from CSV files.</a:t>
            </a:r>
            <a:endParaRPr sz="1150" b="0" i="0" u="none" strike="noStrike" cap="none"/>
          </a:p>
        </p:txBody>
      </p:sp>
      <p:pic>
        <p:nvPicPr>
          <p:cNvPr id="107" name="Google Shape;107;p17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736650" y="551180"/>
            <a:ext cx="3208863" cy="320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482874" y="459950"/>
            <a:ext cx="5804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76"/>
              <a:buFont typeface="Barlow" panose="00000800000000000000"/>
              <a:buNone/>
            </a:pPr>
            <a:r>
              <a:rPr lang="en-GB" sz="2775" b="1" i="0" u="none" strike="noStrike" cap="none">
                <a:solidFill>
                  <a:srgbClr val="9998FF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 </a:t>
            </a:r>
            <a:r>
              <a:rPr lang="en-GB" sz="2775" b="1" i="0" u="none" strike="noStrike" cap="none">
                <a:solidFill>
                  <a:srgbClr val="FFFFFF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Application Architecture</a:t>
            </a:r>
            <a:endParaRPr sz="2775" b="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482253" y="1119081"/>
            <a:ext cx="81795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060"/>
              <a:buFont typeface="Montserrat"/>
              <a:buNone/>
            </a:pPr>
            <a:r>
              <a:rPr lang="en-GB" sz="1060" b="0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RevStox employs a well-defined layered architecture, promoting modularity, maintainability, and scalability. This design ensures clear separation of concerns, making the system easier to develop, test, and extend.</a:t>
            </a:r>
            <a:endParaRPr sz="1060" b="0" i="0" u="none" strike="noStrike" cap="none"/>
          </a:p>
        </p:txBody>
      </p:sp>
      <p:pic>
        <p:nvPicPr>
          <p:cNvPr id="114" name="Google Shape;114;p18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2254" y="1778195"/>
            <a:ext cx="7917506" cy="2970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 descr="preencoded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50925" y="2751482"/>
            <a:ext cx="408966" cy="40896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7286560" y="4238332"/>
            <a:ext cx="11943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873"/>
              <a:buFont typeface="Barlow" panose="00000800000000000000"/>
              <a:buNone/>
            </a:pPr>
            <a:r>
              <a:rPr lang="en-GB" sz="875" b="1" i="0" u="none" strike="noStrike" cap="none">
                <a:solidFill>
                  <a:srgbClr val="EEEFF5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Database</a:t>
            </a:r>
            <a:endParaRPr sz="875" b="0" i="0" u="none" strike="noStrike" cap="none"/>
          </a:p>
        </p:txBody>
      </p:sp>
      <p:pic>
        <p:nvPicPr>
          <p:cNvPr id="117" name="Google Shape;117;p18" descr="preencoded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153720" y="2752248"/>
            <a:ext cx="408966" cy="40896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/>
          <p:nvPr/>
        </p:nvSpPr>
        <p:spPr>
          <a:xfrm>
            <a:off x="5781559" y="4238332"/>
            <a:ext cx="11943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873"/>
              <a:buFont typeface="Barlow" panose="00000800000000000000"/>
              <a:buNone/>
            </a:pPr>
            <a:r>
              <a:rPr lang="en-GB" sz="875" b="1" i="0" u="none" strike="noStrike" cap="none">
                <a:solidFill>
                  <a:srgbClr val="EEEFF5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Model</a:t>
            </a:r>
            <a:endParaRPr sz="875" b="0" i="0" u="none" strike="noStrike" cap="none"/>
          </a:p>
        </p:txBody>
      </p:sp>
      <p:pic>
        <p:nvPicPr>
          <p:cNvPr id="119" name="Google Shape;119;p18" descr="preencoded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656899" y="2752248"/>
            <a:ext cx="408967" cy="40896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4284738" y="4238332"/>
            <a:ext cx="11943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873"/>
              <a:buFont typeface="Barlow" panose="00000800000000000000"/>
              <a:buNone/>
            </a:pPr>
            <a:r>
              <a:rPr lang="en-GB" sz="875" b="1" i="0" u="none" strike="noStrike" cap="none">
                <a:solidFill>
                  <a:srgbClr val="EEEFF5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DAO</a:t>
            </a:r>
            <a:endParaRPr sz="875" b="0" i="0" u="none" strike="noStrike" cap="none"/>
          </a:p>
        </p:txBody>
      </p:sp>
      <p:pic>
        <p:nvPicPr>
          <p:cNvPr id="121" name="Google Shape;121;p18" descr="preencoded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160077" y="2752248"/>
            <a:ext cx="408967" cy="40896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>
            <a:off x="2787917" y="4238332"/>
            <a:ext cx="11943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873"/>
              <a:buFont typeface="Barlow" panose="00000800000000000000"/>
              <a:buNone/>
            </a:pPr>
            <a:r>
              <a:rPr lang="en-GB" sz="875" b="1" i="0" u="none" strike="noStrike" cap="none">
                <a:solidFill>
                  <a:srgbClr val="EEEFF5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Service</a:t>
            </a:r>
            <a:endParaRPr sz="875" b="0" i="0" u="none" strike="noStrike" cap="none"/>
          </a:p>
        </p:txBody>
      </p:sp>
      <p:pic>
        <p:nvPicPr>
          <p:cNvPr id="123" name="Google Shape;123;p18" descr="preencoded.png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655077" y="2752248"/>
            <a:ext cx="408967" cy="40896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1258378" y="4238332"/>
            <a:ext cx="11943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873"/>
              <a:buFont typeface="Barlow" panose="00000800000000000000"/>
              <a:buNone/>
            </a:pPr>
            <a:r>
              <a:rPr lang="en-GB" sz="875" b="1" i="0" u="none" strike="noStrike" cap="none">
                <a:solidFill>
                  <a:srgbClr val="EEEFF5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Controller</a:t>
            </a:r>
            <a:endParaRPr sz="875" b="0" i="0" u="none" strike="noStrike" cap="non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275699" y="378175"/>
            <a:ext cx="50163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41"/>
              <a:buFont typeface="Barlow" panose="00000800000000000000"/>
              <a:buNone/>
            </a:pPr>
            <a:r>
              <a:rPr lang="en-GB" sz="2840" b="1" i="0" u="none" strike="noStrike" cap="none">
                <a:solidFill>
                  <a:srgbClr val="FFFFFF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 Real-World Use Cases</a:t>
            </a:r>
            <a:endParaRPr sz="2840" b="0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275708" y="1126305"/>
            <a:ext cx="85923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078"/>
              <a:buFont typeface="Montserrat"/>
              <a:buNone/>
            </a:pPr>
            <a:r>
              <a:rPr lang="en-GB" sz="1075" b="0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RevStox empowers investors and analysts with specific, actionable insights, facilitating informed decision-making through precise data retrieval and complex comparative analysis.</a:t>
            </a:r>
            <a:endParaRPr sz="1075" b="0" i="0" u="none" strike="noStrike" cap="none"/>
          </a:p>
        </p:txBody>
      </p:sp>
      <p:sp>
        <p:nvSpPr>
          <p:cNvPr id="131" name="Google Shape;131;p19"/>
          <p:cNvSpPr/>
          <p:nvPr/>
        </p:nvSpPr>
        <p:spPr>
          <a:xfrm>
            <a:off x="275708" y="1928247"/>
            <a:ext cx="2772300" cy="1246500"/>
          </a:xfrm>
          <a:prstGeom prst="roundRect">
            <a:avLst>
              <a:gd name="adj" fmla="val 5750"/>
            </a:avLst>
          </a:prstGeom>
          <a:solidFill>
            <a:srgbClr val="282C32"/>
          </a:solidFill>
          <a:ln>
            <a:noFill/>
          </a:ln>
          <a:effectLst>
            <a:outerShdw blurRad="34010" dist="1659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9725" tIns="59725" rIns="59725" bIns="59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2" name="Google Shape;132;p19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75708" y="1913316"/>
            <a:ext cx="2772342" cy="5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 descr="preencoded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55328" y="1721773"/>
            <a:ext cx="413024" cy="41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 descr="preencoded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79212" y="1825049"/>
            <a:ext cx="165179" cy="20647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428289" y="2272447"/>
            <a:ext cx="19770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04"/>
              <a:buFont typeface="Barlow" panose="00000800000000000000"/>
              <a:buNone/>
            </a:pPr>
            <a:r>
              <a:rPr lang="en-GB" sz="1405" b="1" i="0" u="none" strike="noStrike" cap="none">
                <a:solidFill>
                  <a:srgbClr val="EEEFF5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Historical Price Retrieval</a:t>
            </a:r>
            <a:endParaRPr sz="1405" b="0" i="0" u="none" strike="noStrike" cap="none"/>
          </a:p>
        </p:txBody>
      </p:sp>
      <p:sp>
        <p:nvSpPr>
          <p:cNvPr id="136" name="Google Shape;136;p19"/>
          <p:cNvSpPr/>
          <p:nvPr/>
        </p:nvSpPr>
        <p:spPr>
          <a:xfrm>
            <a:off x="428289" y="2581497"/>
            <a:ext cx="2467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078"/>
              <a:buFont typeface="Montserrat"/>
              <a:buNone/>
            </a:pPr>
            <a:r>
              <a:rPr lang="en-GB" sz="1075" b="0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Retrieve precise Infosys stock prices for any given period, e.g., Jan 2023.</a:t>
            </a:r>
            <a:endParaRPr sz="1075" b="0" i="0" u="none" strike="noStrike" cap="none"/>
          </a:p>
        </p:txBody>
      </p:sp>
      <p:sp>
        <p:nvSpPr>
          <p:cNvPr id="137" name="Google Shape;137;p19"/>
          <p:cNvSpPr/>
          <p:nvPr/>
        </p:nvSpPr>
        <p:spPr>
          <a:xfrm>
            <a:off x="3185699" y="1928247"/>
            <a:ext cx="2772300" cy="1246500"/>
          </a:xfrm>
          <a:prstGeom prst="roundRect">
            <a:avLst>
              <a:gd name="adj" fmla="val 5750"/>
            </a:avLst>
          </a:prstGeom>
          <a:solidFill>
            <a:srgbClr val="282C32"/>
          </a:solidFill>
          <a:ln>
            <a:noFill/>
          </a:ln>
          <a:effectLst>
            <a:outerShdw blurRad="34010" dist="1659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9725" tIns="59725" rIns="59725" bIns="59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8" name="Google Shape;138;p19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85699" y="1913316"/>
            <a:ext cx="2772342" cy="5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 descr="preencoded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65318" y="1721773"/>
            <a:ext cx="413024" cy="41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 descr="preencoded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489202" y="1825049"/>
            <a:ext cx="165179" cy="206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/>
          <p:nvPr/>
        </p:nvSpPr>
        <p:spPr>
          <a:xfrm>
            <a:off x="3338279" y="2272447"/>
            <a:ext cx="18117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04"/>
              <a:buFont typeface="Barlow" panose="00000800000000000000"/>
              <a:buNone/>
            </a:pPr>
            <a:r>
              <a:rPr lang="en-GB" sz="1405" b="1" i="0" u="none" strike="noStrike" cap="none">
                <a:solidFill>
                  <a:srgbClr val="EEEFF5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Price Gap Analysis</a:t>
            </a:r>
            <a:endParaRPr sz="1405" b="0" i="0" u="none" strike="noStrike" cap="none"/>
          </a:p>
        </p:txBody>
      </p:sp>
      <p:sp>
        <p:nvSpPr>
          <p:cNvPr id="142" name="Google Shape;142;p19"/>
          <p:cNvSpPr/>
          <p:nvPr/>
        </p:nvSpPr>
        <p:spPr>
          <a:xfrm>
            <a:off x="3338279" y="2581497"/>
            <a:ext cx="2467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078"/>
              <a:buFont typeface="Montserrat"/>
              <a:buNone/>
            </a:pPr>
            <a:r>
              <a:rPr lang="en-GB" sz="1075" b="0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Accurately calculate price gaps for specific stocks like Reliance.</a:t>
            </a:r>
            <a:endParaRPr sz="1075" b="0" i="0" u="none" strike="noStrike" cap="none"/>
          </a:p>
        </p:txBody>
      </p:sp>
      <p:sp>
        <p:nvSpPr>
          <p:cNvPr id="143" name="Google Shape;143;p19"/>
          <p:cNvSpPr/>
          <p:nvPr/>
        </p:nvSpPr>
        <p:spPr>
          <a:xfrm>
            <a:off x="6095689" y="1928247"/>
            <a:ext cx="2772600" cy="1246500"/>
          </a:xfrm>
          <a:prstGeom prst="roundRect">
            <a:avLst>
              <a:gd name="adj" fmla="val 5750"/>
            </a:avLst>
          </a:prstGeom>
          <a:solidFill>
            <a:srgbClr val="282C32"/>
          </a:solidFill>
          <a:ln>
            <a:noFill/>
          </a:ln>
          <a:effectLst>
            <a:outerShdw blurRad="34010" dist="1659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9725" tIns="59725" rIns="59725" bIns="59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44" name="Google Shape;144;p19" descr="preencoded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95689" y="1913316"/>
            <a:ext cx="2772417" cy="5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 descr="preencoded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75386" y="1721773"/>
            <a:ext cx="413024" cy="41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 descr="preencoded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399270" y="1825049"/>
            <a:ext cx="165179" cy="206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6248269" y="2272447"/>
            <a:ext cx="18117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04"/>
              <a:buFont typeface="Barlow" panose="00000800000000000000"/>
              <a:buNone/>
            </a:pPr>
            <a:r>
              <a:rPr lang="en-GB" sz="1405" b="1" i="0" u="none" strike="noStrike" cap="none">
                <a:solidFill>
                  <a:srgbClr val="EEEFF5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Volatility Ranking</a:t>
            </a:r>
            <a:endParaRPr sz="1405" b="0" i="0" u="none" strike="noStrike" cap="none"/>
          </a:p>
        </p:txBody>
      </p:sp>
      <p:sp>
        <p:nvSpPr>
          <p:cNvPr id="148" name="Google Shape;148;p19"/>
          <p:cNvSpPr/>
          <p:nvPr/>
        </p:nvSpPr>
        <p:spPr>
          <a:xfrm>
            <a:off x="6248269" y="2581497"/>
            <a:ext cx="2467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078"/>
              <a:buFont typeface="Montserrat"/>
              <a:buNone/>
            </a:pPr>
            <a:r>
              <a:rPr lang="en-GB" sz="1075" b="0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Rank the top 5 stocks by their volatility over a defined period.</a:t>
            </a:r>
            <a:endParaRPr sz="1075" b="0" i="0" u="none" strike="noStrike" cap="none"/>
          </a:p>
        </p:txBody>
      </p:sp>
      <p:sp>
        <p:nvSpPr>
          <p:cNvPr id="149" name="Google Shape;149;p19"/>
          <p:cNvSpPr/>
          <p:nvPr/>
        </p:nvSpPr>
        <p:spPr>
          <a:xfrm>
            <a:off x="275708" y="3518833"/>
            <a:ext cx="4227300" cy="1246500"/>
          </a:xfrm>
          <a:prstGeom prst="roundRect">
            <a:avLst>
              <a:gd name="adj" fmla="val 5750"/>
            </a:avLst>
          </a:prstGeom>
          <a:solidFill>
            <a:srgbClr val="282C32"/>
          </a:solidFill>
          <a:ln>
            <a:noFill/>
          </a:ln>
          <a:effectLst>
            <a:outerShdw blurRad="34010" dist="1659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9725" tIns="59725" rIns="59725" bIns="59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50" name="Google Shape;150;p19" descr="preencoded.png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75708" y="3503902"/>
            <a:ext cx="4227375" cy="5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 descr="preencoded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82845" y="3312360"/>
            <a:ext cx="413024" cy="41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 descr="preencoded.png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306729" y="3415635"/>
            <a:ext cx="165179" cy="206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>
            <a:off x="428289" y="3863034"/>
            <a:ext cx="18117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04"/>
              <a:buFont typeface="Barlow" panose="00000800000000000000"/>
              <a:buNone/>
            </a:pPr>
            <a:r>
              <a:rPr lang="en-GB" sz="1405" b="1" i="0" u="none" strike="noStrike" cap="none">
                <a:solidFill>
                  <a:srgbClr val="EEEFF5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Comparative Analysis</a:t>
            </a:r>
            <a:endParaRPr sz="1405" b="0" i="0" u="none" strike="noStrike" cap="none"/>
          </a:p>
        </p:txBody>
      </p:sp>
      <p:sp>
        <p:nvSpPr>
          <p:cNvPr id="154" name="Google Shape;154;p19"/>
          <p:cNvSpPr/>
          <p:nvPr/>
        </p:nvSpPr>
        <p:spPr>
          <a:xfrm>
            <a:off x="428289" y="4172084"/>
            <a:ext cx="39222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078"/>
              <a:buFont typeface="Montserrat"/>
              <a:buNone/>
            </a:pPr>
            <a:r>
              <a:rPr lang="en-GB" sz="1075" b="0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Compare HDFC vs. ICICI on 30-day moving averages.</a:t>
            </a:r>
            <a:endParaRPr sz="1075" b="0" i="0" u="none" strike="noStrike" cap="none"/>
          </a:p>
        </p:txBody>
      </p:sp>
      <p:sp>
        <p:nvSpPr>
          <p:cNvPr id="155" name="Google Shape;155;p19"/>
          <p:cNvSpPr/>
          <p:nvPr/>
        </p:nvSpPr>
        <p:spPr>
          <a:xfrm>
            <a:off x="4640732" y="3518833"/>
            <a:ext cx="4227300" cy="1246500"/>
          </a:xfrm>
          <a:prstGeom prst="roundRect">
            <a:avLst>
              <a:gd name="adj" fmla="val 5750"/>
            </a:avLst>
          </a:prstGeom>
          <a:solidFill>
            <a:srgbClr val="282C32"/>
          </a:solidFill>
          <a:ln>
            <a:noFill/>
          </a:ln>
          <a:effectLst>
            <a:outerShdw blurRad="34010" dist="1659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9725" tIns="59725" rIns="59725" bIns="59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56" name="Google Shape;156;p19" descr="preencoded.png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640732" y="3503902"/>
            <a:ext cx="4227375" cy="5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 descr="preencoded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547869" y="3312360"/>
            <a:ext cx="413024" cy="41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 descr="preencoded.png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6671753" y="3415635"/>
            <a:ext cx="165179" cy="206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/>
          <p:nvPr/>
        </p:nvSpPr>
        <p:spPr>
          <a:xfrm>
            <a:off x="4793313" y="3863034"/>
            <a:ext cx="18117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04"/>
              <a:buFont typeface="Barlow" panose="00000800000000000000"/>
              <a:buNone/>
            </a:pPr>
            <a:r>
              <a:rPr lang="en-GB" sz="1405" b="1" i="0" u="none" strike="noStrike" cap="none">
                <a:solidFill>
                  <a:srgbClr val="EEEFF5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VWAP Tracking</a:t>
            </a:r>
            <a:endParaRPr sz="1405" b="0" i="0" u="none" strike="noStrike" cap="none"/>
          </a:p>
        </p:txBody>
      </p:sp>
      <p:sp>
        <p:nvSpPr>
          <p:cNvPr id="160" name="Google Shape;160;p19"/>
          <p:cNvSpPr/>
          <p:nvPr/>
        </p:nvSpPr>
        <p:spPr>
          <a:xfrm>
            <a:off x="4793313" y="4172084"/>
            <a:ext cx="39222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078"/>
              <a:buFont typeface="Montserrat"/>
              <a:buNone/>
            </a:pPr>
            <a:r>
              <a:rPr lang="en-GB" sz="1075" b="0" i="0" u="none" strike="noStrike" cap="none">
                <a:solidFill>
                  <a:srgbClr val="EEEFF5"/>
                </a:solidFill>
                <a:latin typeface="Montserrat"/>
                <a:ea typeface="Montserrat"/>
                <a:cs typeface="Montserrat"/>
                <a:sym typeface="Montserrat"/>
              </a:rPr>
              <a:t>Track Volume Weighted Average Price (VWAP) for TCS over time.</a:t>
            </a:r>
            <a:endParaRPr sz="1075" b="0" i="0" u="none" strike="noStrike" cap="non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ctrTitle"/>
          </p:nvPr>
        </p:nvSpPr>
        <p:spPr>
          <a:xfrm>
            <a:off x="311708" y="10043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>
                <a:solidFill>
                  <a:srgbClr val="FFFFFF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Thank</a:t>
            </a:r>
            <a:r>
              <a:rPr lang="en-GB" sz="6000"/>
              <a:t> </a:t>
            </a:r>
            <a:r>
              <a:rPr lang="en-GB" sz="6000" b="1">
                <a:solidFill>
                  <a:srgbClr val="FFFFFF"/>
                </a:solidFill>
                <a:latin typeface="Barlow" panose="00000800000000000000"/>
                <a:ea typeface="Barlow" panose="00000800000000000000"/>
                <a:cs typeface="Barlow" panose="00000800000000000000"/>
                <a:sym typeface="Barlow" panose="00000800000000000000"/>
              </a:rPr>
              <a:t>You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2796</Words>
  <Application>WPS Presentation</Application>
  <PresentationFormat/>
  <Paragraphs>106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Arial</vt:lpstr>
      <vt:lpstr>Montserrat</vt:lpstr>
      <vt:lpstr>Barlow</vt:lpstr>
      <vt:lpstr>IBM Plex Sans Medium</vt:lpstr>
      <vt:lpstr>Roboto</vt:lpstr>
      <vt:lpstr>Microsoft YaHei</vt:lpstr>
      <vt:lpstr>Arial Unicode MS</vt:lpstr>
      <vt:lpstr>Simple Dark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Rev-IT</cp:lastModifiedBy>
  <cp:revision>1</cp:revision>
  <dcterms:created xsi:type="dcterms:W3CDTF">2025-08-05T07:18:21Z</dcterms:created>
  <dcterms:modified xsi:type="dcterms:W3CDTF">2025-08-05T07:18:21Z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14C09F027F95488FB24949A1D2A6D7D4_12</vt:lpwstr>
  </property>
  <property fmtid="{D5CDD505-2E9C-101B-9397-08002B2CF9AE}" pid="3" name="KSOProductBuildVer">
    <vt:lpwstr>1033-12.2.0.21931</vt:lpwstr>
  </property>
</Properties>
</file>