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78" r:id="rId25"/>
  </p:sldIdLst>
  <p:sldSz cx="12192000" cy="6858000"/>
  <p:notesSz cx="6858000" cy="9144000"/>
  <p:embeddedFontLst>
    <p:embeddedFont>
      <p:font typeface="Play" panose="020B0604020202020204" charset="0"/>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5407f139c9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35407f139c9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540d366b2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g3540d366b2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540d366b2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g3540d366b2a_0_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3540d366b2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g3540d366b2a_0_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540d366b2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g3540d366b2a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540d366b2a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g3540d366b2a_0_2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540d366b2a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g3540d366b2a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40d366b2a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g3540d366b2a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3540d366b2a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g3540d366b2a_0_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40d366b2a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g3540d366b2a_0_4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407f139c9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407f139c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3540d366b2a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3540d366b2a_0_4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3540d366b2a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g3540d366b2a_0_5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3540d366b2a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g3540d366b2a_0_5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407f139c9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407f139c9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5407f139c9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5407f139c9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407f139c9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407f139c9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5407f139c9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5407f139c9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35407f139c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35407f139c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5407f139c9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5407f139c9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35407f139c9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35407f139c9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757575"/>
              </a:buClr>
              <a:buSzPts val="2400"/>
              <a:buNone/>
              <a:defRPr sz="2400">
                <a:solidFill>
                  <a:srgbClr val="757575"/>
                </a:solidFill>
              </a:defRPr>
            </a:lvl1pPr>
            <a:lvl2pPr marL="914400" lvl="1" indent="-228600" algn="l">
              <a:lnSpc>
                <a:spcPct val="90000"/>
              </a:lnSpc>
              <a:spcBef>
                <a:spcPts val="500"/>
              </a:spcBef>
              <a:spcAft>
                <a:spcPts val="0"/>
              </a:spcAft>
              <a:buClr>
                <a:srgbClr val="757575"/>
              </a:buClr>
              <a:buSzPts val="2000"/>
              <a:buNone/>
              <a:defRPr sz="2000">
                <a:solidFill>
                  <a:srgbClr val="757575"/>
                </a:solidFill>
              </a:defRPr>
            </a:lvl2pPr>
            <a:lvl3pPr marL="1371600" lvl="2" indent="-228600" algn="l">
              <a:lnSpc>
                <a:spcPct val="90000"/>
              </a:lnSpc>
              <a:spcBef>
                <a:spcPts val="500"/>
              </a:spcBef>
              <a:spcAft>
                <a:spcPts val="0"/>
              </a:spcAft>
              <a:buClr>
                <a:srgbClr val="757575"/>
              </a:buClr>
              <a:buSzPts val="1800"/>
              <a:buNone/>
              <a:defRPr sz="1800">
                <a:solidFill>
                  <a:srgbClr val="757575"/>
                </a:solidFill>
              </a:defRPr>
            </a:lvl3pPr>
            <a:lvl4pPr marL="1828800" lvl="3" indent="-228600" algn="l">
              <a:lnSpc>
                <a:spcPct val="90000"/>
              </a:lnSpc>
              <a:spcBef>
                <a:spcPts val="500"/>
              </a:spcBef>
              <a:spcAft>
                <a:spcPts val="0"/>
              </a:spcAft>
              <a:buClr>
                <a:srgbClr val="757575"/>
              </a:buClr>
              <a:buSzPts val="1600"/>
              <a:buNone/>
              <a:defRPr sz="1600">
                <a:solidFill>
                  <a:srgbClr val="757575"/>
                </a:solidFill>
              </a:defRPr>
            </a:lvl4pPr>
            <a:lvl5pPr marL="2286000" lvl="4" indent="-228600" algn="l">
              <a:lnSpc>
                <a:spcPct val="90000"/>
              </a:lnSpc>
              <a:spcBef>
                <a:spcPts val="500"/>
              </a:spcBef>
              <a:spcAft>
                <a:spcPts val="0"/>
              </a:spcAft>
              <a:buClr>
                <a:srgbClr val="757575"/>
              </a:buClr>
              <a:buSzPts val="1600"/>
              <a:buNone/>
              <a:defRPr sz="1600">
                <a:solidFill>
                  <a:srgbClr val="757575"/>
                </a:solidFill>
              </a:defRPr>
            </a:lvl5pPr>
            <a:lvl6pPr marL="2743200" lvl="5" indent="-228600" algn="l">
              <a:lnSpc>
                <a:spcPct val="90000"/>
              </a:lnSpc>
              <a:spcBef>
                <a:spcPts val="500"/>
              </a:spcBef>
              <a:spcAft>
                <a:spcPts val="0"/>
              </a:spcAft>
              <a:buClr>
                <a:srgbClr val="757575"/>
              </a:buClr>
              <a:buSzPts val="1600"/>
              <a:buNone/>
              <a:defRPr sz="1600">
                <a:solidFill>
                  <a:srgbClr val="757575"/>
                </a:solidFill>
              </a:defRPr>
            </a:lvl6pPr>
            <a:lvl7pPr marL="3200400" lvl="6" indent="-228600" algn="l">
              <a:lnSpc>
                <a:spcPct val="90000"/>
              </a:lnSpc>
              <a:spcBef>
                <a:spcPts val="500"/>
              </a:spcBef>
              <a:spcAft>
                <a:spcPts val="0"/>
              </a:spcAft>
              <a:buClr>
                <a:srgbClr val="757575"/>
              </a:buClr>
              <a:buSzPts val="1600"/>
              <a:buNone/>
              <a:defRPr sz="1600">
                <a:solidFill>
                  <a:srgbClr val="757575"/>
                </a:solidFill>
              </a:defRPr>
            </a:lvl7pPr>
            <a:lvl8pPr marL="3657600" lvl="7" indent="-228600" algn="l">
              <a:lnSpc>
                <a:spcPct val="90000"/>
              </a:lnSpc>
              <a:spcBef>
                <a:spcPts val="500"/>
              </a:spcBef>
              <a:spcAft>
                <a:spcPts val="0"/>
              </a:spcAft>
              <a:buClr>
                <a:srgbClr val="757575"/>
              </a:buClr>
              <a:buSzPts val="1600"/>
              <a:buNone/>
              <a:defRPr sz="1600">
                <a:solidFill>
                  <a:srgbClr val="757575"/>
                </a:solidFill>
              </a:defRPr>
            </a:lvl8pPr>
            <a:lvl9pPr marL="4114800" lvl="8" indent="-228600" algn="l">
              <a:lnSpc>
                <a:spcPct val="90000"/>
              </a:lnSpc>
              <a:spcBef>
                <a:spcPts val="500"/>
              </a:spcBef>
              <a:spcAft>
                <a:spcPts val="0"/>
              </a:spcAft>
              <a:buClr>
                <a:srgbClr val="757575"/>
              </a:buClr>
              <a:buSzPts val="1600"/>
              <a:buNone/>
              <a:defRPr sz="1600">
                <a:solidFill>
                  <a:srgbClr val="757575"/>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Play"/>
              <a:buNone/>
              <a:defRPr sz="4400" b="0" i="0" u="none" strike="noStrike" cap="non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757575"/>
                </a:solidFill>
                <a:latin typeface="Arial"/>
                <a:ea typeface="Arial"/>
                <a:cs typeface="Arial"/>
                <a:sym typeface="Arial"/>
              </a:defRPr>
            </a:lvl1pPr>
            <a:lvl2pPr marL="0" marR="0" lvl="1" indent="0" algn="r" rtl="0">
              <a:spcBef>
                <a:spcPts val="0"/>
              </a:spcBef>
              <a:buNone/>
              <a:defRPr sz="1200" b="0" i="0" u="none" strike="noStrike" cap="none">
                <a:solidFill>
                  <a:srgbClr val="757575"/>
                </a:solidFill>
                <a:latin typeface="Arial"/>
                <a:ea typeface="Arial"/>
                <a:cs typeface="Arial"/>
                <a:sym typeface="Arial"/>
              </a:defRPr>
            </a:lvl2pPr>
            <a:lvl3pPr marL="0" marR="0" lvl="2" indent="0" algn="r" rtl="0">
              <a:spcBef>
                <a:spcPts val="0"/>
              </a:spcBef>
              <a:buNone/>
              <a:defRPr sz="1200" b="0" i="0" u="none" strike="noStrike" cap="none">
                <a:solidFill>
                  <a:srgbClr val="757575"/>
                </a:solidFill>
                <a:latin typeface="Arial"/>
                <a:ea typeface="Arial"/>
                <a:cs typeface="Arial"/>
                <a:sym typeface="Arial"/>
              </a:defRPr>
            </a:lvl3pPr>
            <a:lvl4pPr marL="0" marR="0" lvl="3" indent="0" algn="r" rtl="0">
              <a:spcBef>
                <a:spcPts val="0"/>
              </a:spcBef>
              <a:buNone/>
              <a:defRPr sz="1200" b="0" i="0" u="none" strike="noStrike" cap="none">
                <a:solidFill>
                  <a:srgbClr val="757575"/>
                </a:solidFill>
                <a:latin typeface="Arial"/>
                <a:ea typeface="Arial"/>
                <a:cs typeface="Arial"/>
                <a:sym typeface="Arial"/>
              </a:defRPr>
            </a:lvl4pPr>
            <a:lvl5pPr marL="0" marR="0" lvl="4" indent="0" algn="r" rtl="0">
              <a:spcBef>
                <a:spcPts val="0"/>
              </a:spcBef>
              <a:buNone/>
              <a:defRPr sz="1200" b="0" i="0" u="none" strike="noStrike" cap="none">
                <a:solidFill>
                  <a:srgbClr val="757575"/>
                </a:solidFill>
                <a:latin typeface="Arial"/>
                <a:ea typeface="Arial"/>
                <a:cs typeface="Arial"/>
                <a:sym typeface="Arial"/>
              </a:defRPr>
            </a:lvl5pPr>
            <a:lvl6pPr marL="0" marR="0" lvl="5" indent="0" algn="r" rtl="0">
              <a:spcBef>
                <a:spcPts val="0"/>
              </a:spcBef>
              <a:buNone/>
              <a:defRPr sz="1200" b="0" i="0" u="none" strike="noStrike" cap="none">
                <a:solidFill>
                  <a:srgbClr val="757575"/>
                </a:solidFill>
                <a:latin typeface="Arial"/>
                <a:ea typeface="Arial"/>
                <a:cs typeface="Arial"/>
                <a:sym typeface="Arial"/>
              </a:defRPr>
            </a:lvl6pPr>
            <a:lvl7pPr marL="0" marR="0" lvl="6" indent="0" algn="r" rtl="0">
              <a:spcBef>
                <a:spcPts val="0"/>
              </a:spcBef>
              <a:buNone/>
              <a:defRPr sz="1200" b="0" i="0" u="none" strike="noStrike" cap="none">
                <a:solidFill>
                  <a:srgbClr val="757575"/>
                </a:solidFill>
                <a:latin typeface="Arial"/>
                <a:ea typeface="Arial"/>
                <a:cs typeface="Arial"/>
                <a:sym typeface="Arial"/>
              </a:defRPr>
            </a:lvl7pPr>
            <a:lvl8pPr marL="0" marR="0" lvl="7" indent="0" algn="r" rtl="0">
              <a:spcBef>
                <a:spcPts val="0"/>
              </a:spcBef>
              <a:buNone/>
              <a:defRPr sz="1200" b="0" i="0" u="none" strike="noStrike" cap="none">
                <a:solidFill>
                  <a:srgbClr val="757575"/>
                </a:solidFill>
                <a:latin typeface="Arial"/>
                <a:ea typeface="Arial"/>
                <a:cs typeface="Arial"/>
                <a:sym typeface="Arial"/>
              </a:defRPr>
            </a:lvl8pPr>
            <a:lvl9pPr marL="0" marR="0" lvl="8" indent="0" algn="r" rtl="0">
              <a:spcBef>
                <a:spcPts val="0"/>
              </a:spcBef>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3"/>
        <p:cNvGrpSpPr/>
        <p:nvPr/>
      </p:nvGrpSpPr>
      <p:grpSpPr>
        <a:xfrm>
          <a:off x="0" y="0"/>
          <a:ext cx="0" cy="0"/>
          <a:chOff x="0" y="0"/>
          <a:chExt cx="0" cy="0"/>
        </a:xfrm>
      </p:grpSpPr>
      <p:sp>
        <p:nvSpPr>
          <p:cNvPr id="98" name="Rectangle 97">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4" name="Google Shape;84;p13" descr="Two automobile road crash line icon. Frontal or side driving collision symbol, outline style pictogram on white background. Car accident sign for mobile concept, web design. Vector graphics. (provided by Getty Images)"/>
          <p:cNvPicPr preferRelativeResize="0"/>
          <p:nvPr/>
        </p:nvPicPr>
        <p:blipFill rotWithShape="1">
          <a:blip r:embed="rId3">
            <a:alphaModFix amt="50000"/>
          </a:blip>
          <a:srcRect t="22019" r="-1" b="21716"/>
          <a:stretch/>
        </p:blipFill>
        <p:spPr>
          <a:xfrm>
            <a:off x="20" y="10"/>
            <a:ext cx="12188930" cy="6857990"/>
          </a:xfrm>
          <a:prstGeom prst="rect">
            <a:avLst/>
          </a:prstGeom>
          <a:noFill/>
        </p:spPr>
      </p:pic>
      <p:sp>
        <p:nvSpPr>
          <p:cNvPr id="85" name="Google Shape;85;p13"/>
          <p:cNvSpPr txBox="1">
            <a:spLocks noGrp="1"/>
          </p:cNvSpPr>
          <p:nvPr>
            <p:ph type="ctrTitle"/>
          </p:nvPr>
        </p:nvSpPr>
        <p:spPr>
          <a:xfrm>
            <a:off x="1524000" y="1122363"/>
            <a:ext cx="9144000" cy="3063240"/>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6000"/>
              <a:buFont typeface="Play"/>
              <a:buNone/>
            </a:pPr>
            <a:r>
              <a:rPr lang="en-US" sz="6600">
                <a:solidFill>
                  <a:schemeClr val="bg1"/>
                </a:solidFill>
              </a:rPr>
              <a:t>US 2016 Crashes data thorough analysis</a:t>
            </a:r>
          </a:p>
        </p:txBody>
      </p:sp>
      <p:sp>
        <p:nvSpPr>
          <p:cNvPr id="86" name="Google Shape;86;p13"/>
          <p:cNvSpPr txBox="1">
            <a:spLocks noGrp="1"/>
          </p:cNvSpPr>
          <p:nvPr>
            <p:ph type="subTitle" idx="1"/>
          </p:nvPr>
        </p:nvSpPr>
        <p:spPr>
          <a:xfrm>
            <a:off x="1527048" y="4599432"/>
            <a:ext cx="9144000" cy="1536192"/>
          </a:xfrm>
          <a:prstGeom prst="rect">
            <a:avLst/>
          </a:prstGeom>
        </p:spPr>
        <p:txBody>
          <a:bodyPr spcFirstLastPara="1" lIns="91425" tIns="45700" rIns="91425" bIns="45700" anchorCtr="0">
            <a:normAutofit/>
          </a:bodyPr>
          <a:lstStyle/>
          <a:p>
            <a:pPr marL="0" lvl="0" indent="0" rtl="0">
              <a:spcBef>
                <a:spcPts val="1000"/>
              </a:spcBef>
              <a:spcAft>
                <a:spcPts val="0"/>
              </a:spcAft>
              <a:buClr>
                <a:schemeClr val="dk1"/>
              </a:buClr>
              <a:buSzPts val="2400"/>
              <a:buNone/>
            </a:pPr>
            <a:r>
              <a:rPr lang="en-US" b="1">
                <a:solidFill>
                  <a:schemeClr val="bg1"/>
                </a:solidFill>
                <a:latin typeface="Times New Roman"/>
                <a:ea typeface="Times New Roman"/>
                <a:cs typeface="Times New Roman"/>
                <a:sym typeface="Times New Roman"/>
              </a:rPr>
              <a:t>Ahmed Abdallah, Hossam Rashad, Rana Amr, Salma Taha, Mohamed Hussein</a:t>
            </a:r>
            <a:endParaRPr lang="ar-EG" b="1">
              <a:solidFill>
                <a:schemeClr val="bg1"/>
              </a:solidFill>
              <a:latin typeface="Times New Roman"/>
              <a:ea typeface="Times New Roman"/>
              <a:cs typeface="Times New Roman"/>
              <a:sym typeface="Times New Roman"/>
            </a:endParaRPr>
          </a:p>
        </p:txBody>
      </p:sp>
      <p:sp>
        <p:nvSpPr>
          <p:cNvPr id="100"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85"/>
                                        </p:tgtEl>
                                        <p:attrNameLst>
                                          <p:attrName>style.visibility</p:attrName>
                                        </p:attrNameLst>
                                      </p:cBhvr>
                                      <p:to>
                                        <p:strVal val="visible"/>
                                      </p:to>
                                    </p:set>
                                    <p:animEffect transition="in" filter="fade">
                                      <p:cBhvr>
                                        <p:cTn id="7" dur="400"/>
                                        <p:tgtEl>
                                          <p:spTgt spid="85"/>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86">
                                            <p:txEl>
                                              <p:pRg st="0" end="0"/>
                                            </p:txEl>
                                          </p:spTgt>
                                        </p:tgtEl>
                                        <p:attrNameLst>
                                          <p:attrName>style.visibility</p:attrName>
                                        </p:attrNameLst>
                                      </p:cBhvr>
                                      <p:to>
                                        <p:strVal val="visible"/>
                                      </p:to>
                                    </p:set>
                                    <p:animEffect transition="in" filter="fade">
                                      <p:cBhvr>
                                        <p:cTn id="10" dur="400"/>
                                        <p:tgtEl>
                                          <p:spTgt spid="8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P spid="86"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5"/>
        <p:cNvGrpSpPr/>
        <p:nvPr/>
      </p:nvGrpSpPr>
      <p:grpSpPr>
        <a:xfrm>
          <a:off x="0" y="0"/>
          <a:ext cx="0" cy="0"/>
          <a:chOff x="0" y="0"/>
          <a:chExt cx="0" cy="0"/>
        </a:xfrm>
      </p:grpSpPr>
      <p:sp useBgFill="1">
        <p:nvSpPr>
          <p:cNvPr id="153" name="Rectangle 152">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Google Shape;146;p22"/>
          <p:cNvSpPr txBox="1">
            <a:spLocks noGrp="1"/>
          </p:cNvSpPr>
          <p:nvPr>
            <p:ph type="title"/>
          </p:nvPr>
        </p:nvSpPr>
        <p:spPr>
          <a:xfrm>
            <a:off x="1008184" y="174032"/>
            <a:ext cx="10175631" cy="1111843"/>
          </a:xfrm>
          <a:prstGeom prst="rect">
            <a:avLst/>
          </a:prstGeom>
        </p:spPr>
        <p:txBody>
          <a:bodyPr spcFirstLastPara="1" vert="horz" lIns="91440" tIns="45720" rIns="91440" bIns="45720" rtlCol="0" anchor="ctr" anchorCtr="0">
            <a:normAutofit/>
          </a:bodyPr>
          <a:lstStyle/>
          <a:p>
            <a:pPr marL="0" lvl="0" indent="0" algn="ctr">
              <a:spcBef>
                <a:spcPct val="0"/>
              </a:spcBef>
              <a:spcAft>
                <a:spcPts val="1200"/>
              </a:spcAft>
              <a:buClr>
                <a:schemeClr val="dk1"/>
              </a:buClr>
              <a:buSzPts val="1100"/>
            </a:pPr>
            <a:r>
              <a:rPr lang="en-US" sz="3400" b="1" kern="1200">
                <a:solidFill>
                  <a:schemeClr val="tx1"/>
                </a:solidFill>
                <a:latin typeface="+mj-lt"/>
                <a:ea typeface="+mj-ea"/>
                <a:cs typeface="+mj-cs"/>
                <a:sym typeface="Times New Roman"/>
              </a:rPr>
              <a:t>Fatality Severity by Relation to Junction Road</a:t>
            </a:r>
          </a:p>
        </p:txBody>
      </p:sp>
      <p:sp>
        <p:nvSpPr>
          <p:cNvPr id="148" name="Google Shape;148;p22"/>
          <p:cNvSpPr txBox="1"/>
          <p:nvPr/>
        </p:nvSpPr>
        <p:spPr>
          <a:xfrm>
            <a:off x="1008184" y="1459907"/>
            <a:ext cx="10175630" cy="767904"/>
          </a:xfrm>
          <a:prstGeom prst="rect">
            <a:avLst/>
          </a:prstGeom>
        </p:spPr>
        <p:txBody>
          <a:bodyPr spcFirstLastPara="1" vert="horz" lIns="91440" tIns="45720" rIns="91440" bIns="45720" rtlCol="0" anchor="ctr" anchorCtr="0">
            <a:normAutofit/>
          </a:bodyPr>
          <a:lstStyle/>
          <a:p>
            <a:pPr marL="0" lvl="0" indent="-228600" algn="ctr">
              <a:lnSpc>
                <a:spcPct val="90000"/>
              </a:lnSpc>
              <a:spcBef>
                <a:spcPts val="0"/>
              </a:spcBef>
              <a:spcAft>
                <a:spcPts val="600"/>
              </a:spcAft>
              <a:buFont typeface="Arial" panose="020B0604020202020204" pitchFamily="34" charset="0"/>
              <a:buChar char="•"/>
            </a:pPr>
            <a:r>
              <a:rPr lang="en-US" sz="1600" kern="1200">
                <a:solidFill>
                  <a:schemeClr val="tx1"/>
                </a:solidFill>
                <a:latin typeface="+mn-lt"/>
                <a:ea typeface="+mn-ea"/>
                <a:cs typeface="+mn-cs"/>
              </a:rPr>
              <a:t>Most severe crashes occur away from junctions, with non-junction roads showing the highest crash counts at both medium and high severity levels—indicating a greater risk outside typical intersection zones.</a:t>
            </a:r>
          </a:p>
        </p:txBody>
      </p:sp>
      <p:pic>
        <p:nvPicPr>
          <p:cNvPr id="147" name="Google Shape;147;p22"/>
          <p:cNvPicPr preferRelativeResize="0"/>
          <p:nvPr/>
        </p:nvPicPr>
        <p:blipFill>
          <a:blip r:embed="rId3"/>
          <a:stretch>
            <a:fillRect/>
          </a:stretch>
        </p:blipFill>
        <p:spPr>
          <a:xfrm>
            <a:off x="2829861" y="2405149"/>
            <a:ext cx="6526180" cy="3899393"/>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2"/>
        <p:cNvGrpSpPr/>
        <p:nvPr/>
      </p:nvGrpSpPr>
      <p:grpSpPr>
        <a:xfrm>
          <a:off x="0" y="0"/>
          <a:ext cx="0" cy="0"/>
          <a:chOff x="0" y="0"/>
          <a:chExt cx="0" cy="0"/>
        </a:xfrm>
      </p:grpSpPr>
      <p:sp useBgFill="1">
        <p:nvSpPr>
          <p:cNvPr id="158" name="Rectangle 15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0" name="Freeform: Shape 15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2" name="Freeform: Shape 16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3" name="Google Shape;153;p23"/>
          <p:cNvSpPr txBox="1">
            <a:spLocks noGrp="1"/>
          </p:cNvSpPr>
          <p:nvPr>
            <p:ph type="title"/>
          </p:nvPr>
        </p:nvSpPr>
        <p:spPr>
          <a:xfrm>
            <a:off x="1524003" y="1999615"/>
            <a:ext cx="9144000" cy="2764028"/>
          </a:xfrm>
          <a:prstGeom prst="rect">
            <a:avLst/>
          </a:prstGeom>
        </p:spPr>
        <p:txBody>
          <a:bodyPr spcFirstLastPara="1" vert="horz" lIns="91440" tIns="45720" rIns="91440" bIns="45720" rtlCol="0" anchor="ctr" anchorCtr="0">
            <a:normAutofit/>
          </a:bodyPr>
          <a:lstStyle/>
          <a:p>
            <a:pPr marL="0" lvl="0" indent="0" algn="ctr">
              <a:spcBef>
                <a:spcPct val="0"/>
              </a:spcBef>
              <a:spcAft>
                <a:spcPts val="0"/>
              </a:spcAft>
              <a:buClr>
                <a:schemeClr val="dk1"/>
              </a:buClr>
              <a:buSzPts val="4400"/>
            </a:pPr>
            <a:r>
              <a:rPr lang="en-US" sz="6100" b="1" kern="1200">
                <a:solidFill>
                  <a:schemeClr val="tx1"/>
                </a:solidFill>
                <a:latin typeface="+mj-lt"/>
                <a:ea typeface="+mj-ea"/>
                <a:cs typeface="+mj-cs"/>
                <a:sym typeface="Times New Roman"/>
              </a:rPr>
              <a:t>Laws (ban) types affecting number of crashes</a:t>
            </a:r>
          </a:p>
        </p:txBody>
      </p:sp>
      <p:sp>
        <p:nvSpPr>
          <p:cNvPr id="164" name="Rectangle 16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txBox="1">
            <a:spLocks noGrp="1"/>
          </p:cNvSpPr>
          <p:nvPr>
            <p:ph type="title"/>
          </p:nvPr>
        </p:nvSpPr>
        <p:spPr>
          <a:xfrm>
            <a:off x="531450" y="348975"/>
            <a:ext cx="7637400" cy="105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US" sz="3000" b="1">
                <a:latin typeface="Times New Roman"/>
                <a:ea typeface="Times New Roman"/>
                <a:cs typeface="Times New Roman"/>
                <a:sym typeface="Times New Roman"/>
              </a:rPr>
              <a:t>Law to crash for highest and lowest 5 states </a:t>
            </a:r>
            <a:endParaRPr sz="3000" b="1">
              <a:latin typeface="Times New Roman"/>
              <a:ea typeface="Times New Roman"/>
              <a:cs typeface="Times New Roman"/>
              <a:sym typeface="Times New Roman"/>
            </a:endParaRPr>
          </a:p>
        </p:txBody>
      </p:sp>
      <p:pic>
        <p:nvPicPr>
          <p:cNvPr id="159" name="Google Shape;159;p24" descr="A graph with blue bars and lines&#10;&#10;AI-generated content may be incorrect."/>
          <p:cNvPicPr preferRelativeResize="0">
            <a:picLocks noGrp="1"/>
          </p:cNvPicPr>
          <p:nvPr>
            <p:ph type="body" idx="1"/>
          </p:nvPr>
        </p:nvPicPr>
        <p:blipFill rotWithShape="1">
          <a:blip r:embed="rId3">
            <a:alphaModFix/>
          </a:blip>
          <a:srcRect/>
          <a:stretch/>
        </p:blipFill>
        <p:spPr>
          <a:xfrm>
            <a:off x="1412250" y="1583475"/>
            <a:ext cx="9888000" cy="4906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5"/>
          <p:cNvSpPr txBox="1">
            <a:spLocks noGrp="1"/>
          </p:cNvSpPr>
          <p:nvPr>
            <p:ph type="title"/>
          </p:nvPr>
        </p:nvSpPr>
        <p:spPr>
          <a:xfrm>
            <a:off x="321600" y="219850"/>
            <a:ext cx="7104600" cy="11523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US" sz="3000" b="1">
                <a:latin typeface="Times New Roman"/>
                <a:ea typeface="Times New Roman"/>
                <a:cs typeface="Times New Roman"/>
                <a:sym typeface="Times New Roman"/>
              </a:rPr>
              <a:t>correlation of crashes to law strength</a:t>
            </a:r>
            <a:endParaRPr sz="3000" b="1">
              <a:latin typeface="Times New Roman"/>
              <a:ea typeface="Times New Roman"/>
              <a:cs typeface="Times New Roman"/>
              <a:sym typeface="Times New Roman"/>
            </a:endParaRPr>
          </a:p>
        </p:txBody>
      </p:sp>
      <p:pic>
        <p:nvPicPr>
          <p:cNvPr id="165" name="Google Shape;165;p25" descr="A graph of a crash count&#10;&#10;AI-generated content may be incorrect."/>
          <p:cNvPicPr preferRelativeResize="0">
            <a:picLocks noGrp="1"/>
          </p:cNvPicPr>
          <p:nvPr>
            <p:ph type="body" idx="1"/>
          </p:nvPr>
        </p:nvPicPr>
        <p:blipFill rotWithShape="1">
          <a:blip r:embed="rId3">
            <a:alphaModFix/>
          </a:blip>
          <a:srcRect/>
          <a:stretch/>
        </p:blipFill>
        <p:spPr>
          <a:xfrm>
            <a:off x="2626202" y="1372150"/>
            <a:ext cx="6939600" cy="5182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9"/>
        <p:cNvGrpSpPr/>
        <p:nvPr/>
      </p:nvGrpSpPr>
      <p:grpSpPr>
        <a:xfrm>
          <a:off x="0" y="0"/>
          <a:ext cx="0" cy="0"/>
          <a:chOff x="0" y="0"/>
          <a:chExt cx="0" cy="0"/>
        </a:xfrm>
      </p:grpSpPr>
      <p:sp useBgFill="1">
        <p:nvSpPr>
          <p:cNvPr id="175" name="Rectangle 174">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7" name="Freeform: Shape 176">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9" name="Freeform: Shape 178">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0" name="Google Shape;170;p26"/>
          <p:cNvSpPr txBox="1">
            <a:spLocks noGrp="1"/>
          </p:cNvSpPr>
          <p:nvPr>
            <p:ph type="title"/>
          </p:nvPr>
        </p:nvSpPr>
        <p:spPr>
          <a:xfrm>
            <a:off x="1524003" y="1999615"/>
            <a:ext cx="9144000" cy="2764028"/>
          </a:xfrm>
          <a:prstGeom prst="rect">
            <a:avLst/>
          </a:prstGeom>
        </p:spPr>
        <p:txBody>
          <a:bodyPr spcFirstLastPara="1" vert="horz" lIns="91440" tIns="45720" rIns="91440" bIns="45720" rtlCol="0" anchor="ctr" anchorCtr="0">
            <a:normAutofit/>
          </a:bodyPr>
          <a:lstStyle/>
          <a:p>
            <a:pPr marL="0" lvl="0" indent="0" algn="ctr">
              <a:spcBef>
                <a:spcPct val="0"/>
              </a:spcBef>
              <a:spcAft>
                <a:spcPts val="0"/>
              </a:spcAft>
              <a:buClr>
                <a:schemeClr val="dk1"/>
              </a:buClr>
              <a:buSzPts val="4400"/>
            </a:pPr>
            <a:r>
              <a:rPr lang="en-US" sz="6100" b="1" kern="1200">
                <a:solidFill>
                  <a:schemeClr val="tx1"/>
                </a:solidFill>
                <a:latin typeface="+mj-lt"/>
                <a:ea typeface="+mj-ea"/>
                <a:cs typeface="+mj-cs"/>
                <a:sym typeface="Times New Roman"/>
              </a:rPr>
              <a:t>Holidays &amp; nonholidays affect to crash</a:t>
            </a:r>
          </a:p>
        </p:txBody>
      </p:sp>
      <p:sp>
        <p:nvSpPr>
          <p:cNvPr id="181" name="Rectangle 180">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170"/>
                                        </p:tgtEl>
                                        <p:attrNameLst>
                                          <p:attrName>style.visibility</p:attrName>
                                        </p:attrNameLst>
                                      </p:cBhvr>
                                      <p:to>
                                        <p:strVal val="visible"/>
                                      </p:to>
                                    </p:set>
                                    <p:animEffect transition="in" filter="fade">
                                      <p:cBhvr>
                                        <p:cTn id="7" dur="700"/>
                                        <p:tgtEl>
                                          <p:spTgt spid="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7"/>
          <p:cNvSpPr txBox="1">
            <a:spLocks noGrp="1"/>
          </p:cNvSpPr>
          <p:nvPr>
            <p:ph type="title"/>
          </p:nvPr>
        </p:nvSpPr>
        <p:spPr>
          <a:xfrm>
            <a:off x="450750" y="284400"/>
            <a:ext cx="70239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US" sz="3000" b="1">
                <a:latin typeface="Times New Roman"/>
                <a:ea typeface="Times New Roman"/>
                <a:cs typeface="Times New Roman"/>
                <a:sym typeface="Times New Roman"/>
              </a:rPr>
              <a:t>Total fatalities on holidays to non holidays in top 5 total fatality states </a:t>
            </a:r>
            <a:endParaRPr sz="3000" b="1">
              <a:latin typeface="Times New Roman"/>
              <a:ea typeface="Times New Roman"/>
              <a:cs typeface="Times New Roman"/>
              <a:sym typeface="Times New Roman"/>
            </a:endParaRPr>
          </a:p>
        </p:txBody>
      </p:sp>
      <p:pic>
        <p:nvPicPr>
          <p:cNvPr id="176" name="Google Shape;176;p27" descr="A graph of different states&#10;&#10;AI-generated content may be incorrect."/>
          <p:cNvPicPr preferRelativeResize="0">
            <a:picLocks noGrp="1"/>
          </p:cNvPicPr>
          <p:nvPr>
            <p:ph type="body" idx="1"/>
          </p:nvPr>
        </p:nvPicPr>
        <p:blipFill rotWithShape="1">
          <a:blip r:embed="rId3">
            <a:alphaModFix/>
          </a:blip>
          <a:srcRect/>
          <a:stretch/>
        </p:blipFill>
        <p:spPr>
          <a:xfrm>
            <a:off x="2319851" y="1610100"/>
            <a:ext cx="7931700" cy="4731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0"/>
        <p:cNvGrpSpPr/>
        <p:nvPr/>
      </p:nvGrpSpPr>
      <p:grpSpPr>
        <a:xfrm>
          <a:off x="0" y="0"/>
          <a:ext cx="0" cy="0"/>
          <a:chOff x="0" y="0"/>
          <a:chExt cx="0" cy="0"/>
        </a:xfrm>
      </p:grpSpPr>
      <p:sp useBgFill="1">
        <p:nvSpPr>
          <p:cNvPr id="187" name="Rectangle 186">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9" name="Freeform: Shape 188">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1" name="Freeform: Shape 190">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1" name="Google Shape;181;p28"/>
          <p:cNvSpPr txBox="1">
            <a:spLocks noGrp="1"/>
          </p:cNvSpPr>
          <p:nvPr>
            <p:ph type="title"/>
          </p:nvPr>
        </p:nvSpPr>
        <p:spPr>
          <a:xfrm>
            <a:off x="477981" y="1122363"/>
            <a:ext cx="4023360" cy="3204134"/>
          </a:xfrm>
          <a:prstGeom prst="rect">
            <a:avLst/>
          </a:prstGeom>
        </p:spPr>
        <p:txBody>
          <a:bodyPr spcFirstLastPara="1" vert="horz" lIns="91440" tIns="45720" rIns="91440" bIns="45720" rtlCol="0" anchor="b" anchorCtr="0">
            <a:normAutofit/>
          </a:bodyPr>
          <a:lstStyle/>
          <a:p>
            <a:pPr marL="0" lvl="0" indent="0">
              <a:spcBef>
                <a:spcPct val="0"/>
              </a:spcBef>
              <a:spcAft>
                <a:spcPts val="0"/>
              </a:spcAft>
              <a:buClr>
                <a:schemeClr val="dk1"/>
              </a:buClr>
              <a:buSzPts val="4400"/>
            </a:pPr>
            <a:r>
              <a:rPr lang="en-US" b="1" kern="1200">
                <a:solidFill>
                  <a:schemeClr val="tx1"/>
                </a:solidFill>
                <a:latin typeface="+mj-lt"/>
                <a:ea typeface="+mj-ea"/>
                <a:cs typeface="+mj-cs"/>
                <a:sym typeface="Times New Roman"/>
              </a:rPr>
              <a:t>Percentage of fatalities on holidays and none holidays</a:t>
            </a:r>
          </a:p>
        </p:txBody>
      </p:sp>
      <p:sp>
        <p:nvSpPr>
          <p:cNvPr id="193" name="Rectangle 19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5" name="Rectangle 19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82" name="Google Shape;182;p28" descr="A pie chart with numbers and a blue circle&#10;&#10;AI-generated content may be incorrect."/>
          <p:cNvPicPr preferRelativeResize="0">
            <a:picLocks noGrp="1"/>
          </p:cNvPicPr>
          <p:nvPr>
            <p:ph type="body" idx="1"/>
          </p:nvPr>
        </p:nvPicPr>
        <p:blipFill rotWithShape="1">
          <a:blip r:embed="rId3"/>
          <a:stretch/>
        </p:blipFill>
        <p:spPr>
          <a:xfrm>
            <a:off x="5739946" y="625684"/>
            <a:ext cx="5757656" cy="545538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6"/>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4" name="Freeform: Shape 193">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6" name="Freeform: Shape 195">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7" name="Google Shape;187;p29"/>
          <p:cNvSpPr txBox="1">
            <a:spLocks noGrp="1"/>
          </p:cNvSpPr>
          <p:nvPr>
            <p:ph type="title"/>
          </p:nvPr>
        </p:nvSpPr>
        <p:spPr>
          <a:xfrm>
            <a:off x="1524003" y="1999615"/>
            <a:ext cx="9144000" cy="2764028"/>
          </a:xfrm>
          <a:prstGeom prst="rect">
            <a:avLst/>
          </a:prstGeom>
        </p:spPr>
        <p:txBody>
          <a:bodyPr spcFirstLastPara="1" vert="horz" lIns="91440" tIns="45720" rIns="91440" bIns="45720" rtlCol="0" anchor="ctr" anchorCtr="0">
            <a:normAutofit/>
          </a:bodyPr>
          <a:lstStyle/>
          <a:p>
            <a:pPr marL="0" lvl="0" indent="0" algn="ctr">
              <a:spcBef>
                <a:spcPct val="0"/>
              </a:spcBef>
              <a:spcAft>
                <a:spcPts val="0"/>
              </a:spcAft>
              <a:buClr>
                <a:schemeClr val="dk1"/>
              </a:buClr>
              <a:buSzPts val="4400"/>
            </a:pPr>
            <a:r>
              <a:rPr lang="en-US" sz="7200" b="1" kern="1200">
                <a:solidFill>
                  <a:schemeClr val="tx1"/>
                </a:solidFill>
                <a:latin typeface="+mj-lt"/>
                <a:ea typeface="+mj-ea"/>
                <a:cs typeface="+mj-cs"/>
                <a:sym typeface="Times New Roman"/>
              </a:rPr>
              <a:t>Fatalities to gender - fatalities to age</a:t>
            </a:r>
          </a:p>
        </p:txBody>
      </p:sp>
      <p:sp>
        <p:nvSpPr>
          <p:cNvPr id="198" name="Rectangle 197">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187"/>
                                        </p:tgtEl>
                                        <p:attrNameLst>
                                          <p:attrName>style.visibility</p:attrName>
                                        </p:attrNameLst>
                                      </p:cBhvr>
                                      <p:to>
                                        <p:strVal val="visible"/>
                                      </p:to>
                                    </p:set>
                                    <p:animEffect transition="in" filter="fade">
                                      <p:cBhvr>
                                        <p:cTn id="7" dur="1000"/>
                                        <p:tgtEl>
                                          <p:spTgt spid="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0"/>
          <p:cNvSpPr txBox="1">
            <a:spLocks noGrp="1"/>
          </p:cNvSpPr>
          <p:nvPr>
            <p:ph type="title"/>
          </p:nvPr>
        </p:nvSpPr>
        <p:spPr>
          <a:xfrm>
            <a:off x="644450" y="365125"/>
            <a:ext cx="6378300" cy="7488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US" sz="3000" b="1">
                <a:latin typeface="Times New Roman"/>
                <a:ea typeface="Times New Roman"/>
                <a:cs typeface="Times New Roman"/>
                <a:sym typeface="Times New Roman"/>
              </a:rPr>
              <a:t>Age groups and gender fatality rate</a:t>
            </a:r>
            <a:endParaRPr sz="3000" b="1">
              <a:latin typeface="Times New Roman"/>
              <a:ea typeface="Times New Roman"/>
              <a:cs typeface="Times New Roman"/>
              <a:sym typeface="Times New Roman"/>
            </a:endParaRPr>
          </a:p>
        </p:txBody>
      </p:sp>
      <p:pic>
        <p:nvPicPr>
          <p:cNvPr id="193" name="Google Shape;193;p30" descr="A graph of an average number of individuals&#10;&#10;AI-generated content may be incorrect."/>
          <p:cNvPicPr preferRelativeResize="0">
            <a:picLocks noGrp="1"/>
          </p:cNvPicPr>
          <p:nvPr>
            <p:ph type="body" idx="1"/>
          </p:nvPr>
        </p:nvPicPr>
        <p:blipFill rotWithShape="1">
          <a:blip r:embed="rId3">
            <a:alphaModFix/>
          </a:blip>
          <a:srcRect/>
          <a:stretch/>
        </p:blipFill>
        <p:spPr>
          <a:xfrm>
            <a:off x="2586299" y="1253400"/>
            <a:ext cx="7019400" cy="5236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1"/>
          <p:cNvSpPr txBox="1">
            <a:spLocks noGrp="1"/>
          </p:cNvSpPr>
          <p:nvPr>
            <p:ph type="title"/>
          </p:nvPr>
        </p:nvSpPr>
        <p:spPr>
          <a:xfrm>
            <a:off x="579900" y="316675"/>
            <a:ext cx="9009600" cy="910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US" sz="3000" b="1">
                <a:latin typeface="Times New Roman"/>
                <a:ea typeface="Times New Roman"/>
                <a:cs typeface="Times New Roman"/>
                <a:sym typeface="Times New Roman"/>
              </a:rPr>
              <a:t>Gender-based fatality ratio in top 5 fatal rated states</a:t>
            </a:r>
            <a:endParaRPr sz="3000" b="1">
              <a:latin typeface="Times New Roman"/>
              <a:ea typeface="Times New Roman"/>
              <a:cs typeface="Times New Roman"/>
              <a:sym typeface="Times New Roman"/>
            </a:endParaRPr>
          </a:p>
        </p:txBody>
      </p:sp>
      <p:pic>
        <p:nvPicPr>
          <p:cNvPr id="199" name="Google Shape;199;p31" descr="A graph of the top five states by male and female fatality ratio&#10;&#10;AI-generated content may be incorrect."/>
          <p:cNvPicPr preferRelativeResize="0">
            <a:picLocks noGrp="1"/>
          </p:cNvPicPr>
          <p:nvPr>
            <p:ph type="body" idx="1"/>
          </p:nvPr>
        </p:nvPicPr>
        <p:blipFill rotWithShape="1">
          <a:blip r:embed="rId3">
            <a:alphaModFix/>
          </a:blip>
          <a:srcRect/>
          <a:stretch/>
        </p:blipFill>
        <p:spPr>
          <a:xfrm>
            <a:off x="2647625" y="1389750"/>
            <a:ext cx="6941700" cy="5178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441900" y="176700"/>
            <a:ext cx="7347000" cy="964200"/>
          </a:xfrm>
          <a:prstGeom prst="rect">
            <a:avLst/>
          </a:prstGeom>
        </p:spPr>
        <p:txBody>
          <a:bodyPr spcFirstLastPara="1" wrap="square" lIns="91425" tIns="45700" rIns="91425" bIns="45700" anchor="ctr" anchorCtr="0">
            <a:normAutofit fontScale="90000"/>
          </a:bodyPr>
          <a:lstStyle/>
          <a:p>
            <a:pPr marL="0" lvl="0" indent="0" algn="l" rtl="0">
              <a:lnSpc>
                <a:spcPct val="115000"/>
              </a:lnSpc>
              <a:spcBef>
                <a:spcPts val="1800"/>
              </a:spcBef>
              <a:spcAft>
                <a:spcPts val="600"/>
              </a:spcAft>
              <a:buClr>
                <a:schemeClr val="dk1"/>
              </a:buClr>
              <a:buSzPct val="36666"/>
              <a:buFont typeface="Arial"/>
              <a:buNone/>
            </a:pPr>
            <a:r>
              <a:rPr lang="en-US" sz="3000" b="1">
                <a:latin typeface="Times New Roman"/>
                <a:ea typeface="Times New Roman"/>
                <a:cs typeface="Times New Roman"/>
                <a:sym typeface="Times New Roman"/>
              </a:rPr>
              <a:t>crashes to different weather and time conditions</a:t>
            </a:r>
            <a:endParaRPr sz="3000" b="1">
              <a:latin typeface="Times New Roman"/>
              <a:ea typeface="Times New Roman"/>
              <a:cs typeface="Times New Roman"/>
              <a:sym typeface="Times New Roman"/>
            </a:endParaRPr>
          </a:p>
        </p:txBody>
      </p:sp>
      <p:pic>
        <p:nvPicPr>
          <p:cNvPr id="92" name="Google Shape;92;p14"/>
          <p:cNvPicPr preferRelativeResize="0"/>
          <p:nvPr/>
        </p:nvPicPr>
        <p:blipFill>
          <a:blip r:embed="rId3">
            <a:alphaModFix/>
          </a:blip>
          <a:stretch>
            <a:fillRect/>
          </a:stretch>
        </p:blipFill>
        <p:spPr>
          <a:xfrm>
            <a:off x="889225" y="1403000"/>
            <a:ext cx="9776600" cy="47388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2"/>
          <p:cNvSpPr txBox="1">
            <a:spLocks noGrp="1"/>
          </p:cNvSpPr>
          <p:nvPr>
            <p:ph type="title"/>
          </p:nvPr>
        </p:nvSpPr>
        <p:spPr>
          <a:xfrm>
            <a:off x="289300" y="300550"/>
            <a:ext cx="7863600" cy="8781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46666"/>
              <a:buFont typeface="Play"/>
              <a:buNone/>
            </a:pPr>
            <a:r>
              <a:rPr lang="en-US" sz="3000" b="1">
                <a:latin typeface="Times New Roman"/>
                <a:ea typeface="Times New Roman"/>
                <a:cs typeface="Times New Roman"/>
                <a:sym typeface="Times New Roman"/>
              </a:rPr>
              <a:t>Total number of fatality to gender in top 5 states</a:t>
            </a:r>
            <a:endParaRPr/>
          </a:p>
        </p:txBody>
      </p:sp>
      <p:pic>
        <p:nvPicPr>
          <p:cNvPr id="205" name="Google Shape;205;p32" descr="A graph of the top five states by total deaths&#10;&#10;AI-generated content may be incorrect."/>
          <p:cNvPicPr preferRelativeResize="0">
            <a:picLocks noGrp="1"/>
          </p:cNvPicPr>
          <p:nvPr>
            <p:ph type="body" idx="1"/>
          </p:nvPr>
        </p:nvPicPr>
        <p:blipFill rotWithShape="1">
          <a:blip r:embed="rId3">
            <a:alphaModFix/>
          </a:blip>
          <a:srcRect/>
          <a:stretch/>
        </p:blipFill>
        <p:spPr>
          <a:xfrm>
            <a:off x="2543999" y="1334125"/>
            <a:ext cx="7104000" cy="5299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3"/>
          <p:cNvSpPr txBox="1">
            <a:spLocks noGrp="1"/>
          </p:cNvSpPr>
          <p:nvPr>
            <p:ph type="title"/>
          </p:nvPr>
        </p:nvSpPr>
        <p:spPr>
          <a:xfrm>
            <a:off x="418450" y="219825"/>
            <a:ext cx="6442800" cy="974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US" sz="3000" b="1" dirty="0">
                <a:latin typeface="Times New Roman"/>
                <a:ea typeface="Times New Roman"/>
                <a:cs typeface="Times New Roman"/>
                <a:sym typeface="Times New Roman"/>
              </a:rPr>
              <a:t>The ratio of male/female in fatality</a:t>
            </a:r>
            <a:endParaRPr dirty="0"/>
          </a:p>
        </p:txBody>
      </p:sp>
      <p:pic>
        <p:nvPicPr>
          <p:cNvPr id="211" name="Google Shape;211;p33" descr="A graph showing the difference between male and female states&#10;&#10;AI-generated content may be incorrect."/>
          <p:cNvPicPr preferRelativeResize="0">
            <a:picLocks noGrp="1"/>
          </p:cNvPicPr>
          <p:nvPr>
            <p:ph type="body" idx="1"/>
          </p:nvPr>
        </p:nvPicPr>
        <p:blipFill rotWithShape="1">
          <a:blip r:embed="rId3">
            <a:alphaModFix/>
          </a:blip>
          <a:srcRect/>
          <a:stretch/>
        </p:blipFill>
        <p:spPr>
          <a:xfrm>
            <a:off x="2449348" y="1115300"/>
            <a:ext cx="7293300" cy="5449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4"/>
          <p:cNvSpPr txBox="1">
            <a:spLocks noGrp="1"/>
          </p:cNvSpPr>
          <p:nvPr>
            <p:ph type="title"/>
          </p:nvPr>
        </p:nvSpPr>
        <p:spPr>
          <a:xfrm>
            <a:off x="563750" y="316700"/>
            <a:ext cx="9429300" cy="10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US" sz="3000" b="1">
                <a:latin typeface="Times New Roman"/>
                <a:ea typeface="Times New Roman"/>
                <a:cs typeface="Times New Roman"/>
                <a:sym typeface="Times New Roman"/>
              </a:rPr>
              <a:t>Regression of total driver count vs. fatality count</a:t>
            </a:r>
            <a:endParaRPr sz="3000" b="1">
              <a:latin typeface="Times New Roman"/>
              <a:ea typeface="Times New Roman"/>
              <a:cs typeface="Times New Roman"/>
              <a:sym typeface="Times New Roman"/>
            </a:endParaRPr>
          </a:p>
        </p:txBody>
      </p:sp>
      <p:pic>
        <p:nvPicPr>
          <p:cNvPr id="217" name="Google Shape;217;p34" descr="A graph showing drivers and drivers&#10;&#10;AI-generated content may be incorrect."/>
          <p:cNvPicPr preferRelativeResize="0">
            <a:picLocks noGrp="1"/>
          </p:cNvPicPr>
          <p:nvPr>
            <p:ph type="body" idx="1"/>
          </p:nvPr>
        </p:nvPicPr>
        <p:blipFill rotWithShape="1">
          <a:blip r:embed="rId3">
            <a:alphaModFix/>
          </a:blip>
          <a:srcRect/>
          <a:stretch/>
        </p:blipFill>
        <p:spPr>
          <a:xfrm>
            <a:off x="2570350" y="1388300"/>
            <a:ext cx="6855900" cy="5146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F42D98-408A-709C-4F38-9C99F3A484F4}"/>
              </a:ext>
            </a:extLst>
          </p:cNvPr>
          <p:cNvSpPr>
            <a:spLocks noGrp="1"/>
          </p:cNvSpPr>
          <p:nvPr>
            <p:ph type="title"/>
          </p:nvPr>
        </p:nvSpPr>
        <p:spPr>
          <a:xfrm>
            <a:off x="838200" y="184805"/>
            <a:ext cx="10515600" cy="1505883"/>
          </a:xfrm>
        </p:spPr>
        <p:txBody>
          <a:bodyPr vert="horz" lIns="91440" tIns="45720" rIns="91440" bIns="45720" rtlCol="0" anchor="ctr">
            <a:normAutofit/>
          </a:bodyPr>
          <a:lstStyle/>
          <a:p>
            <a:pPr>
              <a:spcBef>
                <a:spcPct val="0"/>
              </a:spcBef>
            </a:pPr>
            <a:r>
              <a:rPr lang="en-US" sz="4800" kern="1200">
                <a:solidFill>
                  <a:schemeClr val="tx1"/>
                </a:solidFill>
                <a:latin typeface="+mj-lt"/>
                <a:ea typeface="+mj-ea"/>
                <a:cs typeface="+mj-cs"/>
              </a:rPr>
              <a:t>Expenditure per milage effect on the fatilities</a:t>
            </a:r>
          </a:p>
        </p:txBody>
      </p:sp>
      <p:pic>
        <p:nvPicPr>
          <p:cNvPr id="5" name="Picture 4" descr="A graph with a green line&#10;&#10;AI-generated content may be incorrect.">
            <a:extLst>
              <a:ext uri="{FF2B5EF4-FFF2-40B4-BE49-F238E27FC236}">
                <a16:creationId xmlns:a16="http://schemas.microsoft.com/office/drawing/2014/main" id="{C819F640-005C-95B8-6AD2-8617CB7E2A40}"/>
              </a:ext>
            </a:extLst>
          </p:cNvPr>
          <p:cNvPicPr>
            <a:picLocks noChangeAspect="1"/>
          </p:cNvPicPr>
          <p:nvPr/>
        </p:nvPicPr>
        <p:blipFill>
          <a:blip r:embed="rId2"/>
          <a:srcRect l="732" r="16383" b="-3"/>
          <a:stretch/>
        </p:blipFill>
        <p:spPr>
          <a:xfrm>
            <a:off x="2844673" y="1845426"/>
            <a:ext cx="6499601" cy="4450303"/>
          </a:xfrm>
          <a:prstGeom prst="rect">
            <a:avLst/>
          </a:prstGeom>
        </p:spPr>
      </p:pic>
    </p:spTree>
    <p:extLst>
      <p:ext uri="{BB962C8B-B14F-4D97-AF65-F5344CB8AC3E}">
        <p14:creationId xmlns:p14="http://schemas.microsoft.com/office/powerpoint/2010/main" val="38233758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3D black question marks with one yellow question mark">
            <a:extLst>
              <a:ext uri="{FF2B5EF4-FFF2-40B4-BE49-F238E27FC236}">
                <a16:creationId xmlns:a16="http://schemas.microsoft.com/office/drawing/2014/main" id="{8A24605F-E687-3450-C0CE-F626BC02EFBD}"/>
              </a:ext>
            </a:extLst>
          </p:cNvPr>
          <p:cNvPicPr>
            <a:picLocks noChangeAspect="1"/>
          </p:cNvPicPr>
          <p:nvPr/>
        </p:nvPicPr>
        <p:blipFill>
          <a:blip r:embed="rId2"/>
          <a:srcRect l="35445" r="13091" b="1"/>
          <a:stretch/>
        </p:blipFill>
        <p:spPr>
          <a:xfrm>
            <a:off x="1" y="10"/>
            <a:ext cx="9669642" cy="6857990"/>
          </a:xfrm>
          <a:prstGeom prst="rect">
            <a:avLst/>
          </a:prstGeom>
        </p:spPr>
      </p:pic>
      <p:sp>
        <p:nvSpPr>
          <p:cNvPr id="21" name="Rectangle 2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D5F66758-78B2-3282-93E0-FDF2F094E4E7}"/>
              </a:ext>
            </a:extLst>
          </p:cNvPr>
          <p:cNvSpPr>
            <a:spLocks noGrp="1"/>
          </p:cNvSpPr>
          <p:nvPr>
            <p:ph type="body" idx="1"/>
          </p:nvPr>
        </p:nvSpPr>
        <p:spPr>
          <a:xfrm>
            <a:off x="7531610" y="2434201"/>
            <a:ext cx="3822189" cy="3742762"/>
          </a:xfrm>
        </p:spPr>
        <p:txBody>
          <a:bodyPr>
            <a:normAutofit/>
          </a:bodyPr>
          <a:lstStyle/>
          <a:p>
            <a:r>
              <a:rPr lang="en-US" sz="3000" dirty="0">
                <a:cs typeface="+mj-cs"/>
              </a:rPr>
              <a:t>Questions?</a:t>
            </a:r>
            <a:endParaRPr lang="ar-EG" sz="3000" dirty="0">
              <a:cs typeface="+mj-cs"/>
            </a:endParaRPr>
          </a:p>
        </p:txBody>
      </p:sp>
    </p:spTree>
    <p:extLst>
      <p:ext uri="{BB962C8B-B14F-4D97-AF65-F5344CB8AC3E}">
        <p14:creationId xmlns:p14="http://schemas.microsoft.com/office/powerpoint/2010/main" val="1402964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6"/>
        <p:cNvGrpSpPr/>
        <p:nvPr/>
      </p:nvGrpSpPr>
      <p:grpSpPr>
        <a:xfrm>
          <a:off x="0" y="0"/>
          <a:ext cx="0" cy="0"/>
          <a:chOff x="0" y="0"/>
          <a:chExt cx="0" cy="0"/>
        </a:xfrm>
      </p:grpSpPr>
      <p:sp useBgFill="1">
        <p:nvSpPr>
          <p:cNvPr id="104" name="Rectangle 103">
            <a:extLst>
              <a:ext uri="{FF2B5EF4-FFF2-40B4-BE49-F238E27FC236}">
                <a16:creationId xmlns:a16="http://schemas.microsoft.com/office/drawing/2014/main" id="{4E2ED6F9-63C3-4A8D-9BB4-1EA62533B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6" name="Rectangle 105">
            <a:extLst>
              <a:ext uri="{FF2B5EF4-FFF2-40B4-BE49-F238E27FC236}">
                <a16:creationId xmlns:a16="http://schemas.microsoft.com/office/drawing/2014/main" id="{6D72081E-AD41-4FBB-B02B-698A68DBCA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421890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8" name="Google Shape;98;p15"/>
          <p:cNvSpPr txBox="1">
            <a:spLocks noGrp="1"/>
          </p:cNvSpPr>
          <p:nvPr>
            <p:ph type="title"/>
          </p:nvPr>
        </p:nvSpPr>
        <p:spPr>
          <a:xfrm>
            <a:off x="1051560" y="4495466"/>
            <a:ext cx="3611880" cy="1536192"/>
          </a:xfrm>
          <a:prstGeom prst="rect">
            <a:avLst/>
          </a:prstGeom>
        </p:spPr>
        <p:txBody>
          <a:bodyPr spcFirstLastPara="1" vert="horz" lIns="91440" tIns="45720" rIns="91440" bIns="45720" rtlCol="0" anchor="ctr" anchorCtr="0">
            <a:normAutofit/>
          </a:bodyPr>
          <a:lstStyle/>
          <a:p>
            <a:pPr marL="381000" marR="381000" lvl="0" indent="0">
              <a:spcBef>
                <a:spcPct val="0"/>
              </a:spcBef>
              <a:spcAft>
                <a:spcPts val="0"/>
              </a:spcAft>
              <a:buClr>
                <a:schemeClr val="dk1"/>
              </a:buClr>
              <a:buSzPts val="1100"/>
            </a:pPr>
            <a:r>
              <a:rPr lang="en-US" sz="2000" b="1" kern="1200">
                <a:solidFill>
                  <a:schemeClr val="tx1"/>
                </a:solidFill>
                <a:latin typeface="+mj-lt"/>
                <a:ea typeface="+mj-ea"/>
                <a:cs typeface="+mj-cs"/>
                <a:sym typeface="Times New Roman"/>
              </a:rPr>
              <a:t>Fatalities vs. EMS Response Time by Urban–Rural Location &amp; Lighting Conditions </a:t>
            </a:r>
          </a:p>
          <a:p>
            <a:pPr marL="0" lvl="0" indent="0">
              <a:spcBef>
                <a:spcPct val="0"/>
              </a:spcBef>
              <a:spcAft>
                <a:spcPts val="1000"/>
              </a:spcAft>
              <a:buClr>
                <a:schemeClr val="dk1"/>
              </a:buClr>
              <a:buSzPts val="1100"/>
            </a:pPr>
            <a:endParaRPr lang="en-US" sz="2000" b="1" kern="1200">
              <a:solidFill>
                <a:schemeClr val="tx1"/>
              </a:solidFill>
              <a:latin typeface="+mj-lt"/>
              <a:ea typeface="+mj-ea"/>
              <a:cs typeface="+mj-cs"/>
              <a:sym typeface="Times New Roman"/>
            </a:endParaRPr>
          </a:p>
        </p:txBody>
      </p:sp>
      <p:pic>
        <p:nvPicPr>
          <p:cNvPr id="97" name="Google Shape;97;p15"/>
          <p:cNvPicPr preferRelativeResize="0"/>
          <p:nvPr/>
        </p:nvPicPr>
        <p:blipFill>
          <a:blip r:embed="rId3"/>
          <a:srcRect b="17056"/>
          <a:stretch/>
        </p:blipFill>
        <p:spPr>
          <a:xfrm>
            <a:off x="20" y="10"/>
            <a:ext cx="12191980" cy="3994473"/>
          </a:xfrm>
          <a:prstGeom prst="rect">
            <a:avLst/>
          </a:prstGeom>
          <a:noFill/>
        </p:spPr>
      </p:pic>
      <p:sp>
        <p:nvSpPr>
          <p:cNvPr id="108" name="Rectangle 107">
            <a:extLst>
              <a:ext uri="{FF2B5EF4-FFF2-40B4-BE49-F238E27FC236}">
                <a16:creationId xmlns:a16="http://schemas.microsoft.com/office/drawing/2014/main" id="{716248AD-805F-41BF-9B57-FC53E5B32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491151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10" name="Rectangle 109">
            <a:extLst>
              <a:ext uri="{FF2B5EF4-FFF2-40B4-BE49-F238E27FC236}">
                <a16:creationId xmlns:a16="http://schemas.microsoft.com/office/drawing/2014/main" id="{1F82758F-B2B3-4F0A-BB90-4BFFEDD16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525441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9" name="Google Shape;99;p15"/>
          <p:cNvSpPr txBox="1"/>
          <p:nvPr/>
        </p:nvSpPr>
        <p:spPr>
          <a:xfrm>
            <a:off x="5295826" y="4495466"/>
            <a:ext cx="6061022" cy="1536192"/>
          </a:xfrm>
          <a:prstGeom prst="rect">
            <a:avLst/>
          </a:prstGeom>
        </p:spPr>
        <p:txBody>
          <a:bodyPr spcFirstLastPara="1" vert="horz" lIns="91440" tIns="45720" rIns="91440" bIns="45720" rtlCol="0" anchor="ctr" anchorCtr="0">
            <a:normAutofit/>
          </a:bodyPr>
          <a:lstStyle/>
          <a:p>
            <a:pPr marL="0" lvl="0" indent="-228600">
              <a:lnSpc>
                <a:spcPct val="90000"/>
              </a:lnSpc>
              <a:spcBef>
                <a:spcPts val="0"/>
              </a:spcBef>
              <a:spcAft>
                <a:spcPts val="600"/>
              </a:spcAft>
              <a:buFont typeface="Arial" panose="020B0604020202020204" pitchFamily="34" charset="0"/>
              <a:buChar char="•"/>
            </a:pPr>
            <a:r>
              <a:rPr lang="en-US" sz="1800" kern="1200" dirty="0">
                <a:solidFill>
                  <a:schemeClr val="tx1"/>
                </a:solidFill>
                <a:latin typeface="+mn-lt"/>
                <a:ea typeface="+mn-ea"/>
                <a:cs typeface="+mn-cs"/>
              </a:rPr>
              <a:t>Rapid EMS response (&lt; 1 min) is associated with the lowest fatalities; delays beyond 9 min drive a sharp rise in deaths, especially in rural and poorly-lit areas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3"/>
        <p:cNvGrpSpPr/>
        <p:nvPr/>
      </p:nvGrpSpPr>
      <p:grpSpPr>
        <a:xfrm>
          <a:off x="0" y="0"/>
          <a:ext cx="0" cy="0"/>
          <a:chOff x="0" y="0"/>
          <a:chExt cx="0" cy="0"/>
        </a:xfrm>
      </p:grpSpPr>
      <p:sp useBgFill="1">
        <p:nvSpPr>
          <p:cNvPr id="111" name="Rectangle 110">
            <a:extLst>
              <a:ext uri="{FF2B5EF4-FFF2-40B4-BE49-F238E27FC236}">
                <a16:creationId xmlns:a16="http://schemas.microsoft.com/office/drawing/2014/main" id="{4E2ED6F9-63C3-4A8D-9BB4-1EA62533B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3" name="Rectangle 112">
            <a:extLst>
              <a:ext uri="{FF2B5EF4-FFF2-40B4-BE49-F238E27FC236}">
                <a16:creationId xmlns:a16="http://schemas.microsoft.com/office/drawing/2014/main" id="{6D72081E-AD41-4FBB-B02B-698A68DBCA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421890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4" name="Google Shape;104;p16"/>
          <p:cNvSpPr txBox="1">
            <a:spLocks noGrp="1"/>
          </p:cNvSpPr>
          <p:nvPr>
            <p:ph type="title"/>
          </p:nvPr>
        </p:nvSpPr>
        <p:spPr>
          <a:xfrm>
            <a:off x="1051560" y="4495466"/>
            <a:ext cx="3611880" cy="1536192"/>
          </a:xfrm>
          <a:prstGeom prst="rect">
            <a:avLst/>
          </a:prstGeom>
        </p:spPr>
        <p:txBody>
          <a:bodyPr spcFirstLastPara="1" vert="horz" lIns="91440" tIns="45720" rIns="91440" bIns="45720" rtlCol="0" anchor="ctr" anchorCtr="0">
            <a:normAutofit/>
          </a:bodyPr>
          <a:lstStyle/>
          <a:p>
            <a:pPr marL="0" lvl="0" indent="0">
              <a:spcBef>
                <a:spcPct val="0"/>
              </a:spcBef>
              <a:spcAft>
                <a:spcPts val="1200"/>
              </a:spcAft>
              <a:buClr>
                <a:schemeClr val="dk1"/>
              </a:buClr>
              <a:buSzPts val="1100"/>
            </a:pPr>
            <a:r>
              <a:rPr lang="en-US" sz="2200" b="1" kern="1200">
                <a:solidFill>
                  <a:schemeClr val="tx1"/>
                </a:solidFill>
                <a:latin typeface="+mj-lt"/>
                <a:ea typeface="+mj-ea"/>
                <a:cs typeface="+mj-cs"/>
                <a:sym typeface="Times New Roman"/>
              </a:rPr>
              <a:t>EMS Response Time Variation Across Junction Types by Land Use</a:t>
            </a:r>
          </a:p>
        </p:txBody>
      </p:sp>
      <p:pic>
        <p:nvPicPr>
          <p:cNvPr id="105" name="Google Shape;105;p16"/>
          <p:cNvPicPr preferRelativeResize="0"/>
          <p:nvPr/>
        </p:nvPicPr>
        <p:blipFill>
          <a:blip r:embed="rId3"/>
          <a:srcRect b="11451"/>
          <a:stretch/>
        </p:blipFill>
        <p:spPr>
          <a:xfrm>
            <a:off x="20" y="10"/>
            <a:ext cx="12191980" cy="3994473"/>
          </a:xfrm>
          <a:prstGeom prst="rect">
            <a:avLst/>
          </a:prstGeom>
          <a:noFill/>
        </p:spPr>
      </p:pic>
      <p:sp>
        <p:nvSpPr>
          <p:cNvPr id="115" name="Rectangle 114">
            <a:extLst>
              <a:ext uri="{FF2B5EF4-FFF2-40B4-BE49-F238E27FC236}">
                <a16:creationId xmlns:a16="http://schemas.microsoft.com/office/drawing/2014/main" id="{716248AD-805F-41BF-9B57-FC53E5B32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491151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17" name="Rectangle 116">
            <a:extLst>
              <a:ext uri="{FF2B5EF4-FFF2-40B4-BE49-F238E27FC236}">
                <a16:creationId xmlns:a16="http://schemas.microsoft.com/office/drawing/2014/main" id="{1F82758F-B2B3-4F0A-BB90-4BFFEDD16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525441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6" name="Google Shape;106;p16"/>
          <p:cNvSpPr txBox="1"/>
          <p:nvPr/>
        </p:nvSpPr>
        <p:spPr>
          <a:xfrm>
            <a:off x="5295826" y="4495466"/>
            <a:ext cx="6061022" cy="1536192"/>
          </a:xfrm>
          <a:prstGeom prst="rect">
            <a:avLst/>
          </a:prstGeom>
        </p:spPr>
        <p:txBody>
          <a:bodyPr spcFirstLastPara="1" vert="horz" lIns="91440" tIns="45720" rIns="91440" bIns="45720" rtlCol="0" anchor="ctr" anchorCtr="0">
            <a:normAutofit/>
          </a:bodyPr>
          <a:lstStyle/>
          <a:p>
            <a:pPr marL="0" lvl="0" indent="-228600">
              <a:lnSpc>
                <a:spcPct val="90000"/>
              </a:lnSpc>
              <a:spcBef>
                <a:spcPts val="0"/>
              </a:spcBef>
              <a:spcAft>
                <a:spcPts val="600"/>
              </a:spcAft>
              <a:buFont typeface="Arial" panose="020B0604020202020204" pitchFamily="34" charset="0"/>
              <a:buChar char="•"/>
            </a:pPr>
            <a:r>
              <a:rPr lang="en-US" sz="1800" kern="1200" dirty="0">
                <a:solidFill>
                  <a:schemeClr val="tx1"/>
                </a:solidFill>
                <a:latin typeface="+mn-lt"/>
                <a:ea typeface="+mn-ea"/>
                <a:cs typeface="+mn-cs"/>
              </a:rPr>
              <a:t>Rural areas experience significantly higher EMS delays at specific junctions—especially acceleration/deceleration lanes—while urban areas generally maintain faster response times across most junction types.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0"/>
        <p:cNvGrpSpPr/>
        <p:nvPr/>
      </p:nvGrpSpPr>
      <p:grpSpPr>
        <a:xfrm>
          <a:off x="0" y="0"/>
          <a:ext cx="0" cy="0"/>
          <a:chOff x="0" y="0"/>
          <a:chExt cx="0" cy="0"/>
        </a:xfrm>
      </p:grpSpPr>
      <p:sp useBgFill="1">
        <p:nvSpPr>
          <p:cNvPr id="118" name="Rectangle 117">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Google Shape;111;p17"/>
          <p:cNvSpPr txBox="1">
            <a:spLocks noGrp="1"/>
          </p:cNvSpPr>
          <p:nvPr>
            <p:ph type="title"/>
          </p:nvPr>
        </p:nvSpPr>
        <p:spPr>
          <a:xfrm>
            <a:off x="630936" y="502920"/>
            <a:ext cx="3419856" cy="1463040"/>
          </a:xfrm>
          <a:prstGeom prst="rect">
            <a:avLst/>
          </a:prstGeom>
        </p:spPr>
        <p:txBody>
          <a:bodyPr spcFirstLastPara="1" vert="horz" lIns="91440" tIns="45720" rIns="91440" bIns="45720" rtlCol="0" anchor="ctr" anchorCtr="0">
            <a:normAutofit/>
          </a:bodyPr>
          <a:lstStyle/>
          <a:p>
            <a:pPr marL="0" lvl="0" indent="0">
              <a:spcBef>
                <a:spcPct val="0"/>
              </a:spcBef>
              <a:spcAft>
                <a:spcPts val="600"/>
              </a:spcAft>
              <a:buClr>
                <a:schemeClr val="dk1"/>
              </a:buClr>
              <a:buSzPts val="1100"/>
            </a:pPr>
            <a:r>
              <a:rPr lang="en-US" sz="2300" b="1" kern="1200">
                <a:solidFill>
                  <a:schemeClr val="tx1"/>
                </a:solidFill>
                <a:latin typeface="+mj-lt"/>
                <a:ea typeface="+mj-ea"/>
                <a:cs typeface="+mj-cs"/>
                <a:sym typeface="Times New Roman"/>
              </a:rPr>
              <a:t>Fatality Rate by Crash Hour in Work Zones vs. Non-Work Zones</a:t>
            </a:r>
          </a:p>
        </p:txBody>
      </p:sp>
      <p:sp>
        <p:nvSpPr>
          <p:cNvPr id="120"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Google Shape;113;p17"/>
          <p:cNvSpPr txBox="1"/>
          <p:nvPr/>
        </p:nvSpPr>
        <p:spPr>
          <a:xfrm>
            <a:off x="4654295" y="502920"/>
            <a:ext cx="6894576" cy="1463040"/>
          </a:xfrm>
          <a:prstGeom prst="rect">
            <a:avLst/>
          </a:prstGeom>
        </p:spPr>
        <p:txBody>
          <a:bodyPr spcFirstLastPara="1" vert="horz" lIns="91440" tIns="45720" rIns="91440" bIns="45720" rtlCol="0" anchor="ctr" anchorCtr="0">
            <a:normAutofit/>
          </a:bodyPr>
          <a:lstStyle/>
          <a:p>
            <a:pPr marL="0" lvl="0" indent="-228600">
              <a:lnSpc>
                <a:spcPct val="90000"/>
              </a:lnSpc>
              <a:spcBef>
                <a:spcPts val="0"/>
              </a:spcBef>
              <a:spcAft>
                <a:spcPts val="600"/>
              </a:spcAft>
              <a:buFont typeface="Arial" panose="020B0604020202020204" pitchFamily="34" charset="0"/>
              <a:buChar char="•"/>
            </a:pPr>
            <a:r>
              <a:rPr lang="en-US" sz="2200" kern="1200">
                <a:solidFill>
                  <a:schemeClr val="tx1"/>
                </a:solidFill>
                <a:latin typeface="+mn-lt"/>
                <a:ea typeface="+mn-ea"/>
                <a:cs typeface="+mn-cs"/>
              </a:rPr>
              <a:t>Fatality rates are consistently higher during late-night and early-morning hours, with non-work zones showing slightly elevated risk across most hours compared to work zones.</a:t>
            </a:r>
          </a:p>
        </p:txBody>
      </p:sp>
      <p:pic>
        <p:nvPicPr>
          <p:cNvPr id="112" name="Google Shape;112;p17"/>
          <p:cNvPicPr preferRelativeResize="0"/>
          <p:nvPr/>
        </p:nvPicPr>
        <p:blipFill>
          <a:blip r:embed="rId3"/>
          <a:stretch>
            <a:fillRect/>
          </a:stretch>
        </p:blipFill>
        <p:spPr>
          <a:xfrm>
            <a:off x="630936" y="2332678"/>
            <a:ext cx="10917936" cy="3875867"/>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7"/>
        <p:cNvGrpSpPr/>
        <p:nvPr/>
      </p:nvGrpSpPr>
      <p:grpSpPr>
        <a:xfrm>
          <a:off x="0" y="0"/>
          <a:ext cx="0" cy="0"/>
          <a:chOff x="0" y="0"/>
          <a:chExt cx="0" cy="0"/>
        </a:xfrm>
      </p:grpSpPr>
      <p:sp useBgFill="1">
        <p:nvSpPr>
          <p:cNvPr id="140" name="Rectangle 139">
            <a:extLst>
              <a:ext uri="{FF2B5EF4-FFF2-40B4-BE49-F238E27FC236}">
                <a16:creationId xmlns:a16="http://schemas.microsoft.com/office/drawing/2014/main" id="{3B47FC9C-2ED3-4100-A4EF-E8CDFEE10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Google Shape;119;p18"/>
          <p:cNvSpPr txBox="1">
            <a:spLocks noGrp="1"/>
          </p:cNvSpPr>
          <p:nvPr>
            <p:ph type="title"/>
          </p:nvPr>
        </p:nvSpPr>
        <p:spPr>
          <a:xfrm>
            <a:off x="838200" y="5358141"/>
            <a:ext cx="10515600" cy="942664"/>
          </a:xfrm>
          <a:prstGeom prst="rect">
            <a:avLst/>
          </a:prstGeom>
        </p:spPr>
        <p:txBody>
          <a:bodyPr spcFirstLastPara="1" vert="horz" lIns="91440" tIns="45720" rIns="91440" bIns="45720" rtlCol="0" anchor="ctr" anchorCtr="0">
            <a:normAutofit/>
          </a:bodyPr>
          <a:lstStyle/>
          <a:p>
            <a:pPr marL="0" lvl="0" indent="0" algn="ctr">
              <a:spcBef>
                <a:spcPct val="0"/>
              </a:spcBef>
              <a:spcAft>
                <a:spcPts val="1200"/>
              </a:spcAft>
              <a:buClr>
                <a:schemeClr val="dk1"/>
              </a:buClr>
              <a:buSzPts val="1100"/>
            </a:pPr>
            <a:r>
              <a:rPr lang="en-US" sz="2500" b="1" kern="1200">
                <a:solidFill>
                  <a:schemeClr val="tx1"/>
                </a:solidFill>
                <a:latin typeface="+mj-lt"/>
                <a:ea typeface="+mj-ea"/>
                <a:cs typeface="+mj-cs"/>
                <a:sym typeface="Times New Roman"/>
              </a:rPr>
              <a:t>State-Level Disparities in Traffic Crashes and Severity Indicators</a:t>
            </a:r>
          </a:p>
        </p:txBody>
      </p:sp>
      <p:pic>
        <p:nvPicPr>
          <p:cNvPr id="118" name="Google Shape;118;p18" descr="A screenshot of a computer&#10;&#10;AI-generated content may be incorrect."/>
          <p:cNvPicPr preferRelativeResize="0"/>
          <p:nvPr/>
        </p:nvPicPr>
        <p:blipFill>
          <a:blip r:embed="rId3"/>
          <a:stretch>
            <a:fillRect/>
          </a:stretch>
        </p:blipFill>
        <p:spPr>
          <a:xfrm>
            <a:off x="643467" y="840739"/>
            <a:ext cx="10905066" cy="4062136"/>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838200" y="365125"/>
            <a:ext cx="5816600" cy="1325700"/>
          </a:xfrm>
          <a:prstGeom prst="rect">
            <a:avLst/>
          </a:prstGeom>
        </p:spPr>
        <p:txBody>
          <a:bodyPr spcFirstLastPara="1" wrap="square" lIns="91425" tIns="45700" rIns="91425" bIns="45700" anchor="ctr" anchorCtr="0">
            <a:normAutofit/>
          </a:bodyPr>
          <a:lstStyle/>
          <a:p>
            <a:pPr marL="0" lvl="0" indent="0" algn="l" rtl="0">
              <a:lnSpc>
                <a:spcPct val="115000"/>
              </a:lnSpc>
              <a:spcBef>
                <a:spcPts val="1200"/>
              </a:spcBef>
              <a:spcAft>
                <a:spcPts val="0"/>
              </a:spcAft>
              <a:buNone/>
            </a:pPr>
            <a:r>
              <a:rPr lang="en-US" sz="3000" b="1" dirty="0">
                <a:latin typeface="Times New Roman"/>
                <a:ea typeface="Times New Roman"/>
                <a:cs typeface="Times New Roman"/>
                <a:sym typeface="Times New Roman"/>
              </a:rPr>
              <a:t>Alcohol-Related Collision Density by Road Type and Time of Day</a:t>
            </a:r>
            <a:endParaRPr sz="3000" b="1" dirty="0">
              <a:latin typeface="Times New Roman"/>
              <a:ea typeface="Times New Roman"/>
              <a:cs typeface="Times New Roman"/>
              <a:sym typeface="Times New Roman"/>
            </a:endParaRPr>
          </a:p>
          <a:p>
            <a:pPr marL="0" lvl="0" indent="0" algn="l" rtl="0">
              <a:lnSpc>
                <a:spcPct val="115000"/>
              </a:lnSpc>
              <a:spcBef>
                <a:spcPts val="1800"/>
              </a:spcBef>
              <a:spcAft>
                <a:spcPts val="600"/>
              </a:spcAft>
              <a:buClr>
                <a:schemeClr val="dk1"/>
              </a:buClr>
              <a:buSzPct val="91666"/>
              <a:buFont typeface="Arial"/>
              <a:buNone/>
            </a:pPr>
            <a:endParaRPr sz="1200" b="1" i="1" dirty="0">
              <a:latin typeface="Times New Roman"/>
              <a:ea typeface="Times New Roman"/>
              <a:cs typeface="Times New Roman"/>
              <a:sym typeface="Times New Roman"/>
            </a:endParaRPr>
          </a:p>
        </p:txBody>
      </p:sp>
      <p:pic>
        <p:nvPicPr>
          <p:cNvPr id="126" name="Google Shape;126;p19"/>
          <p:cNvPicPr preferRelativeResize="0"/>
          <p:nvPr/>
        </p:nvPicPr>
        <p:blipFill>
          <a:blip r:embed="rId3">
            <a:alphaModFix/>
          </a:blip>
          <a:stretch>
            <a:fillRect/>
          </a:stretch>
        </p:blipFill>
        <p:spPr>
          <a:xfrm>
            <a:off x="838200" y="1690825"/>
            <a:ext cx="9935930" cy="4802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32" name="Google Shape;132;p20"/>
          <p:cNvPicPr preferRelativeResize="0"/>
          <p:nvPr/>
        </p:nvPicPr>
        <p:blipFill>
          <a:blip r:embed="rId3">
            <a:alphaModFix/>
          </a:blip>
          <a:stretch>
            <a:fillRect/>
          </a:stretch>
        </p:blipFill>
        <p:spPr>
          <a:xfrm>
            <a:off x="2497160" y="1594614"/>
            <a:ext cx="6931320" cy="5029705"/>
          </a:xfrm>
          <a:prstGeom prst="rect">
            <a:avLst/>
          </a:prstGeom>
          <a:noFill/>
          <a:ln>
            <a:noFill/>
          </a:ln>
        </p:spPr>
      </p:pic>
      <p:sp>
        <p:nvSpPr>
          <p:cNvPr id="133" name="Google Shape;133;p2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lnSpc>
                <a:spcPct val="115000"/>
              </a:lnSpc>
              <a:spcBef>
                <a:spcPts val="1200"/>
              </a:spcBef>
              <a:spcAft>
                <a:spcPts val="1200"/>
              </a:spcAft>
              <a:buClr>
                <a:schemeClr val="dk1"/>
              </a:buClr>
              <a:buSzPts val="1100"/>
              <a:buFont typeface="Arial"/>
              <a:buNone/>
            </a:pPr>
            <a:r>
              <a:rPr lang="en-US" sz="3000" b="1">
                <a:latin typeface="Times New Roman"/>
                <a:ea typeface="Times New Roman"/>
                <a:cs typeface="Times New Roman"/>
                <a:sym typeface="Times New Roman"/>
              </a:rPr>
              <a:t>Crash Severity by Collision Type</a:t>
            </a:r>
            <a:endParaRPr sz="3000" b="1">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8"/>
        <p:cNvGrpSpPr/>
        <p:nvPr/>
      </p:nvGrpSpPr>
      <p:grpSpPr>
        <a:xfrm>
          <a:off x="0" y="0"/>
          <a:ext cx="0" cy="0"/>
          <a:chOff x="0" y="0"/>
          <a:chExt cx="0" cy="0"/>
        </a:xfrm>
      </p:grpSpPr>
      <p:sp useBgFill="1">
        <p:nvSpPr>
          <p:cNvPr id="145" name="Rectangle 144">
            <a:extLst>
              <a:ext uri="{FF2B5EF4-FFF2-40B4-BE49-F238E27FC236}">
                <a16:creationId xmlns:a16="http://schemas.microsoft.com/office/drawing/2014/main" id="{3B47FC9C-2ED3-4100-A4EF-E8CDFEE10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Google Shape;139;p21"/>
          <p:cNvSpPr txBox="1">
            <a:spLocks noGrp="1"/>
          </p:cNvSpPr>
          <p:nvPr>
            <p:ph type="title"/>
          </p:nvPr>
        </p:nvSpPr>
        <p:spPr>
          <a:xfrm>
            <a:off x="838200" y="5358141"/>
            <a:ext cx="10515600" cy="942664"/>
          </a:xfrm>
          <a:prstGeom prst="rect">
            <a:avLst/>
          </a:prstGeom>
        </p:spPr>
        <p:txBody>
          <a:bodyPr spcFirstLastPara="1" vert="horz" lIns="91440" tIns="45720" rIns="91440" bIns="45720" rtlCol="0" anchor="ctr" anchorCtr="0">
            <a:normAutofit/>
          </a:bodyPr>
          <a:lstStyle/>
          <a:p>
            <a:pPr marL="0" lvl="0" indent="0" algn="ctr">
              <a:spcBef>
                <a:spcPct val="0"/>
              </a:spcBef>
              <a:spcAft>
                <a:spcPts val="1200"/>
              </a:spcAft>
              <a:buClr>
                <a:schemeClr val="dk1"/>
              </a:buClr>
              <a:buSzPts val="1100"/>
            </a:pPr>
            <a:r>
              <a:rPr lang="en-US" sz="2500" b="1" kern="1200" dirty="0">
                <a:solidFill>
                  <a:schemeClr val="tx1"/>
                </a:solidFill>
                <a:latin typeface="+mj-lt"/>
                <a:ea typeface="+mj-ea"/>
                <a:cs typeface="+mj-cs"/>
                <a:sym typeface="Times New Roman"/>
              </a:rPr>
              <a:t>Fatality Rates by First Harmful Event and School Bus Involvement</a:t>
            </a:r>
          </a:p>
        </p:txBody>
      </p:sp>
      <p:pic>
        <p:nvPicPr>
          <p:cNvPr id="140" name="Google Shape;140;p21"/>
          <p:cNvPicPr preferRelativeResize="0"/>
          <p:nvPr/>
        </p:nvPicPr>
        <p:blipFill>
          <a:blip r:embed="rId3"/>
          <a:stretch>
            <a:fillRect/>
          </a:stretch>
        </p:blipFill>
        <p:spPr>
          <a:xfrm>
            <a:off x="1420003" y="557189"/>
            <a:ext cx="9351993" cy="4629236"/>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332</Words>
  <Application>Microsoft Office PowerPoint</Application>
  <PresentationFormat>Widescreen</PresentationFormat>
  <Paragraphs>29</Paragraphs>
  <Slides>24</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Times New Roman</vt:lpstr>
      <vt:lpstr>Calibri</vt:lpstr>
      <vt:lpstr>Arial</vt:lpstr>
      <vt:lpstr>Play</vt:lpstr>
      <vt:lpstr>Office Theme</vt:lpstr>
      <vt:lpstr>US 2016 Crashes data thorough analysis</vt:lpstr>
      <vt:lpstr>crashes to different weather and time conditions</vt:lpstr>
      <vt:lpstr>Fatalities vs. EMS Response Time by Urban–Rural Location &amp; Lighting Conditions  </vt:lpstr>
      <vt:lpstr>EMS Response Time Variation Across Junction Types by Land Use</vt:lpstr>
      <vt:lpstr>Fatality Rate by Crash Hour in Work Zones vs. Non-Work Zones</vt:lpstr>
      <vt:lpstr>State-Level Disparities in Traffic Crashes and Severity Indicators</vt:lpstr>
      <vt:lpstr>Alcohol-Related Collision Density by Road Type and Time of Day </vt:lpstr>
      <vt:lpstr>Crash Severity by Collision Type</vt:lpstr>
      <vt:lpstr>Fatality Rates by First Harmful Event and School Bus Involvement</vt:lpstr>
      <vt:lpstr>Fatality Severity by Relation to Junction Road</vt:lpstr>
      <vt:lpstr>Laws (ban) types affecting number of crashes</vt:lpstr>
      <vt:lpstr>Law to crash for highest and lowest 5 states </vt:lpstr>
      <vt:lpstr>correlation of crashes to law strength</vt:lpstr>
      <vt:lpstr>Holidays &amp; nonholidays affect to crash</vt:lpstr>
      <vt:lpstr>Total fatalities on holidays to non holidays in top 5 total fatality states </vt:lpstr>
      <vt:lpstr>Percentage of fatalities on holidays and none holidays</vt:lpstr>
      <vt:lpstr>Fatalities to gender - fatalities to age</vt:lpstr>
      <vt:lpstr>Age groups and gender fatality rate</vt:lpstr>
      <vt:lpstr>Gender-based fatality ratio in top 5 fatal rated states</vt:lpstr>
      <vt:lpstr>Total number of fatality to gender in top 5 states</vt:lpstr>
      <vt:lpstr>The ratio of male/female in fatality</vt:lpstr>
      <vt:lpstr>Regression of total driver count vs. fatality count</vt:lpstr>
      <vt:lpstr>Expenditure per milage effect on the fatilities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Hossam235174</cp:lastModifiedBy>
  <cp:revision>3</cp:revision>
  <dcterms:modified xsi:type="dcterms:W3CDTF">2025-05-04T01:47:52Z</dcterms:modified>
</cp:coreProperties>
</file>