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304" r:id="rId3"/>
    <p:sldId id="305" r:id="rId4"/>
    <p:sldId id="306" r:id="rId5"/>
    <p:sldId id="382" r:id="rId6"/>
    <p:sldId id="309" r:id="rId7"/>
    <p:sldId id="310" r:id="rId8"/>
    <p:sldId id="403" r:id="rId9"/>
    <p:sldId id="404" r:id="rId10"/>
    <p:sldId id="411" r:id="rId11"/>
    <p:sldId id="416" r:id="rId12"/>
    <p:sldId id="384" r:id="rId13"/>
    <p:sldId id="391" r:id="rId14"/>
    <p:sldId id="393" r:id="rId15"/>
    <p:sldId id="396" r:id="rId16"/>
    <p:sldId id="395" r:id="rId17"/>
    <p:sldId id="397" r:id="rId18"/>
    <p:sldId id="398" r:id="rId19"/>
    <p:sldId id="338" r:id="rId20"/>
    <p:sldId id="317" r:id="rId21"/>
    <p:sldId id="414" r:id="rId22"/>
    <p:sldId id="413" r:id="rId23"/>
    <p:sldId id="383" r:id="rId24"/>
    <p:sldId id="326" r:id="rId25"/>
    <p:sldId id="415" r:id="rId26"/>
    <p:sldId id="408" r:id="rId27"/>
    <p:sldId id="407" r:id="rId28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5E5A35-5404-47B7-9136-36E9B05DB7CB}">
          <p14:sldIdLst>
            <p14:sldId id="256"/>
            <p14:sldId id="304"/>
            <p14:sldId id="305"/>
            <p14:sldId id="306"/>
            <p14:sldId id="382"/>
            <p14:sldId id="309"/>
            <p14:sldId id="310"/>
            <p14:sldId id="403"/>
            <p14:sldId id="404"/>
            <p14:sldId id="411"/>
            <p14:sldId id="416"/>
            <p14:sldId id="384"/>
            <p14:sldId id="391"/>
            <p14:sldId id="393"/>
            <p14:sldId id="396"/>
            <p14:sldId id="395"/>
            <p14:sldId id="397"/>
            <p14:sldId id="398"/>
            <p14:sldId id="338"/>
            <p14:sldId id="317"/>
            <p14:sldId id="414"/>
            <p14:sldId id="413"/>
            <p14:sldId id="383"/>
            <p14:sldId id="326"/>
            <p14:sldId id="415"/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50B3E2"/>
    <a:srgbClr val="80EC55"/>
    <a:srgbClr val="FFB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7" autoAdjust="0"/>
    <p:restoredTop sz="94660"/>
  </p:normalViewPr>
  <p:slideViewPr>
    <p:cSldViewPr>
      <p:cViewPr varScale="1">
        <p:scale>
          <a:sx n="110" d="100"/>
          <a:sy n="110" d="100"/>
        </p:scale>
        <p:origin x="16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  <pc:sldChg chg="modSp">
        <pc:chgData name="이지형" userId="3d4594d6552e6340" providerId="LiveId" clId="{5199823B-C3DD-4214-86D3-D460FA7CE7F7}" dt="2018-02-06T09:46:25.349" v="7" actId="20577"/>
        <pc:sldMkLst>
          <pc:docMk/>
          <pc:sldMk cId="3915956067" sldId="305"/>
        </pc:sldMkLst>
        <pc:spChg chg="mod">
          <ac:chgData name="이지형" userId="3d4594d6552e6340" providerId="LiveId" clId="{5199823B-C3DD-4214-86D3-D460FA7CE7F7}" dt="2018-02-06T09:46:25.349" v="7" actId="20577"/>
          <ac:spMkLst>
            <pc:docMk/>
            <pc:sldMk cId="3915956067" sldId="305"/>
            <ac:spMk id="17411" creationId="{E8DFE511-9008-4182-848F-06D090C94C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/65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Convolutional 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8376-D232-49F6-AECF-3FBC07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9917-4FA6-4A3F-A1FA-B64DCA97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MNIST is handwritten digit images</a:t>
            </a:r>
          </a:p>
          <a:p>
            <a:pPr lvl="1"/>
            <a:r>
              <a:rPr lang="en-US" altLang="ko-KR" dirty="0"/>
              <a:t>It contains training set of 60,000 examples and a test set of 10,000 examples</a:t>
            </a:r>
          </a:p>
          <a:p>
            <a:pPr lvl="1"/>
            <a:r>
              <a:rPr lang="en-US" altLang="ko-KR" dirty="0"/>
              <a:t>Each example is a 28x28 grayscale image, associated with a label from 10 classes.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A5B5B-775F-4B8A-83D0-690E15E79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A472A-B520-4CC1-8723-69E66945C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 dirty="0"/>
              <a:t>/61</a:t>
            </a:r>
          </a:p>
        </p:txBody>
      </p:sp>
      <p:pic>
        <p:nvPicPr>
          <p:cNvPr id="1026" name="Picture 2" descr="How to Develop a CNN for MNIST Handwritten Digit Classification">
            <a:extLst>
              <a:ext uri="{FF2B5EF4-FFF2-40B4-BE49-F238E27FC236}">
                <a16:creationId xmlns:a16="http://schemas.microsoft.com/office/drawing/2014/main" id="{8DA374BC-79A7-4078-995B-F228BBC5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475" y="3658418"/>
            <a:ext cx="3899925" cy="292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16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226FE-C4BE-4DEF-A735-30F5DC6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D9480-6846-4A94-AD78-92C289009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 Architecture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95397F-B790-414E-9803-9C6745583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108BD0-7AB5-486C-8FE0-47FEC3C120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/65</a:t>
            </a:r>
            <a:endParaRPr lang="en-US" altLang="ko-KR" dirty="0"/>
          </a:p>
        </p:txBody>
      </p:sp>
      <p:pic>
        <p:nvPicPr>
          <p:cNvPr id="2050" name="Picture 2" descr="A Comprehensive Guide to Convolutional Neural Networks — the ELI5 way | by  Sumit Saha | Towards Data Science">
            <a:extLst>
              <a:ext uri="{FF2B5EF4-FFF2-40B4-BE49-F238E27FC236}">
                <a16:creationId xmlns:a16="http://schemas.microsoft.com/office/drawing/2014/main" id="{1C214AE0-D9BD-4222-856E-86E76A71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342" y="2348880"/>
            <a:ext cx="6300192" cy="337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E3A4FD-CF35-4E6D-A079-175E0D8610D8}"/>
              </a:ext>
            </a:extLst>
          </p:cNvPr>
          <p:cNvSpPr txBox="1"/>
          <p:nvPr/>
        </p:nvSpPr>
        <p:spPr>
          <a:xfrm>
            <a:off x="1647489" y="5168126"/>
            <a:ext cx="90828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(1x28x28)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9F635-527F-4C39-948D-94183F638B26}"/>
              </a:ext>
            </a:extLst>
          </p:cNvPr>
          <p:cNvSpPr txBox="1"/>
          <p:nvPr/>
        </p:nvSpPr>
        <p:spPr>
          <a:xfrm>
            <a:off x="2943633" y="4937293"/>
            <a:ext cx="9082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10 channels</a:t>
            </a:r>
          </a:p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(10x24x24)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8BABA-A54E-4FA2-9CB6-5E6D93780DE6}"/>
              </a:ext>
            </a:extLst>
          </p:cNvPr>
          <p:cNvSpPr txBox="1"/>
          <p:nvPr/>
        </p:nvSpPr>
        <p:spPr>
          <a:xfrm>
            <a:off x="4116448" y="4937293"/>
            <a:ext cx="9082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10 channels</a:t>
            </a:r>
          </a:p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(10x12x12)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7E43-3833-4F7A-8047-7C6B34EB61BA}"/>
              </a:ext>
            </a:extLst>
          </p:cNvPr>
          <p:cNvSpPr txBox="1"/>
          <p:nvPr/>
        </p:nvSpPr>
        <p:spPr>
          <a:xfrm>
            <a:off x="4888063" y="4921903"/>
            <a:ext cx="92121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20channels</a:t>
            </a:r>
          </a:p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(20x8x8)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D180AE-B12D-4398-B409-44CF00F9EF53}"/>
              </a:ext>
            </a:extLst>
          </p:cNvPr>
          <p:cNvSpPr txBox="1"/>
          <p:nvPr/>
        </p:nvSpPr>
        <p:spPr>
          <a:xfrm>
            <a:off x="5725174" y="4906514"/>
            <a:ext cx="908288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20 channels</a:t>
            </a:r>
          </a:p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(20x4x4)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9AA34-D357-44CF-8632-8C9120EECDC7}"/>
              </a:ext>
            </a:extLst>
          </p:cNvPr>
          <p:cNvSpPr txBox="1"/>
          <p:nvPr/>
        </p:nvSpPr>
        <p:spPr>
          <a:xfrm>
            <a:off x="6463164" y="5387609"/>
            <a:ext cx="34059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  <a:endParaRPr lang="ko-KR" altLang="en-US" sz="105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049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Preparation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USE_CUDA = </a:t>
            </a:r>
            <a:r>
              <a:rPr kumimoji="0"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torch.cuda.is_available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kumimoji="0"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torch.device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cuda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USE_CUDA </a:t>
            </a:r>
            <a:r>
              <a:rPr kumimoji="0" lang="ko-KR" altLang="ko-KR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cpu</a:t>
            </a:r>
            <a:r>
              <a:rPr kumimoji="0" lang="ko-KR" altLang="ko-KR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ko-KR" dirty="0"/>
              <a:t>Select device to use (GPU or CPU)</a:t>
            </a:r>
          </a:p>
          <a:p>
            <a:pPr lvl="2"/>
            <a:r>
              <a:rPr lang="en-US" altLang="ko-KR" dirty="0"/>
              <a:t>If GPU can be used, use GPU</a:t>
            </a:r>
          </a:p>
          <a:p>
            <a:pPr lvl="2"/>
            <a:r>
              <a:rPr lang="en-US" altLang="ko-KR" dirty="0"/>
              <a:t>else, use CPU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1815882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torch.optim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torch.nn.functional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from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torchvision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import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USE_CUDA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torch.cuda.is_available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DEVICE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torch.device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cuda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USE_CUDA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cpu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"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8176AF-539C-406F-87B9-0C0FC726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data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Transforms : Normalize data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397031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transforms.Compose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transforms.ToTensor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transforms.Normalize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mean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,),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std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kumimoji="0" lang="ko-KR" altLang="ko-KR" sz="2400" dirty="0">
              <a:latin typeface="Arial" panose="020B0604020202020204" pitchFamily="34" charset="0"/>
            </a:endParaRPr>
          </a:p>
          <a:p>
            <a:pPr lvl="0"/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datasets.MNIST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'./.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/'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download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datasets.MNIST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root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'./.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/'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download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False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transform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transform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041BDA-5EB2-4933-9D4F-82CF90CFA5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85" t="-1" b="1316"/>
          <a:stretch/>
        </p:blipFill>
        <p:spPr>
          <a:xfrm>
            <a:off x="3799800" y="3506835"/>
            <a:ext cx="4372200" cy="476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DC48C1-980D-4F9A-A0EF-90D6DAE8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186" b="939"/>
          <a:stretch/>
        </p:blipFill>
        <p:spPr>
          <a:xfrm>
            <a:off x="3799800" y="4883197"/>
            <a:ext cx="43722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for mini-batch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Divide by each batch of data</a:t>
            </a:r>
          </a:p>
          <a:p>
            <a:pPr lvl="1"/>
            <a:r>
              <a:rPr lang="en-US" altLang="ko-KR" dirty="0"/>
              <a:t>Data Shuffling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916832"/>
            <a:ext cx="7200000" cy="2677656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BATCH_SIZE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64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=BATCH_SIZE,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shuffle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torch.utils.data.DataLoader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=BATCH_SIZE,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shuffle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91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Setup Network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lvl="1"/>
            <a:r>
              <a:rPr lang="en-US" altLang="ko-KR" b="1" dirty="0" err="1"/>
              <a:t>nn.Linear</a:t>
            </a:r>
            <a:r>
              <a:rPr lang="en-US" altLang="ko-KR" b="1" dirty="0"/>
              <a:t>(x, y) =  </a:t>
            </a:r>
            <a:r>
              <a:rPr lang="en-US" altLang="ko-KR" b="1" dirty="0" err="1"/>
              <a:t>x_dim</a:t>
            </a:r>
            <a:r>
              <a:rPr lang="en-US" altLang="ko-KR" b="1" dirty="0"/>
              <a:t> -&gt; </a:t>
            </a:r>
            <a:r>
              <a:rPr lang="en-US" altLang="ko-KR" b="1" dirty="0" err="1"/>
              <a:t>y_dim</a:t>
            </a:r>
            <a:r>
              <a:rPr lang="en-US" altLang="ko-KR" b="1" dirty="0"/>
              <a:t> (node)</a:t>
            </a:r>
          </a:p>
          <a:p>
            <a:pPr lvl="1"/>
            <a:r>
              <a:rPr lang="en-US" altLang="ko-KR" b="1" dirty="0"/>
              <a:t>nn.Conv2d(x, y) =  </a:t>
            </a:r>
            <a:r>
              <a:rPr lang="en-US" altLang="ko-KR" b="1" dirty="0" err="1"/>
              <a:t>x_dim</a:t>
            </a:r>
            <a:r>
              <a:rPr lang="en-US" altLang="ko-KR" b="1" dirty="0"/>
              <a:t> -&gt; </a:t>
            </a:r>
            <a:r>
              <a:rPr lang="en-US" altLang="ko-KR" b="1" dirty="0" err="1"/>
              <a:t>y_dim</a:t>
            </a:r>
            <a:r>
              <a:rPr lang="en-US" altLang="ko-KR" b="1" dirty="0"/>
              <a:t> (channel)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DF025E-C188-4E44-A833-333F6DF0E85E}"/>
              </a:ext>
            </a:extLst>
          </p:cNvPr>
          <p:cNvSpPr/>
          <p:nvPr/>
        </p:nvSpPr>
        <p:spPr>
          <a:xfrm>
            <a:off x="972000" y="1850013"/>
            <a:ext cx="7200000" cy="353943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(F.max_pool2d(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(F.max_pool2d(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x.view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F.relu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F.dropout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training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.training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F.log_softmax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dim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B942E9-40EA-4886-BEBF-19EBE92E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848" y="4912465"/>
            <a:ext cx="2630304" cy="10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08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DAB2-CEDF-4450-B0CB-C9D29A3C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C470A-157D-4D34-9410-B6D3E9F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 and Optimizer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Net.to(DEVICE)</a:t>
            </a:r>
          </a:p>
          <a:p>
            <a:pPr lvl="2"/>
            <a:r>
              <a:rPr lang="en-US" altLang="ko-KR" b="1" dirty="0"/>
              <a:t>.to(): </a:t>
            </a:r>
            <a:r>
              <a:rPr lang="en-US" altLang="ko-KR" dirty="0"/>
              <a:t>function sends the parameters of the model to the specified location.</a:t>
            </a:r>
          </a:p>
          <a:p>
            <a:pPr lvl="2"/>
            <a:r>
              <a:rPr lang="en-US" altLang="ko-KR" b="1" dirty="0"/>
              <a:t>DEVICE</a:t>
            </a:r>
            <a:r>
              <a:rPr lang="en-US" altLang="ko-KR" dirty="0"/>
              <a:t> = GPU or CPU (defined it before)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Stochastic Gradient Descent (SGD)</a:t>
            </a:r>
          </a:p>
          <a:p>
            <a:pPr lvl="2"/>
            <a:r>
              <a:rPr lang="en-US" altLang="ko-KR" dirty="0"/>
              <a:t>Parameters to learn</a:t>
            </a:r>
          </a:p>
          <a:p>
            <a:pPr lvl="2"/>
            <a:r>
              <a:rPr lang="en-US" altLang="ko-KR" dirty="0"/>
              <a:t>Learning rate – Hyper Parameter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99E2FC-6589-4477-8F68-E8CD02604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4A6913-A892-4D2C-96A1-08C9553814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FA5A83-44D8-43B8-93E8-44D4B0C91B0F}"/>
              </a:ext>
            </a:extLst>
          </p:cNvPr>
          <p:cNvSpPr/>
          <p:nvPr/>
        </p:nvSpPr>
        <p:spPr>
          <a:xfrm>
            <a:off x="972000" y="1916832"/>
            <a:ext cx="7200000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Net().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optim.SGD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model.parameters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lr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0.01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training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 dirty="0"/>
              <a:t>/61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3754874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enumerate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optimizer.zero_grad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loss.backward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optimizer.step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200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{} [{}/{} ({:.0f}%)]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\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{:.6f}'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100.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batch_idx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loss.item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39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8701-13A8-43E7-B182-6340A62F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AC998-5C13-4388-A841-1D257C7F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for evaluation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0609B-7216-4180-996C-2DF0406DCE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F6753-B9DF-482B-8178-7F8B449AE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 dirty="0"/>
              <a:t>/61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81553E-1C7C-440A-B0F4-87FD13EBF64A}"/>
              </a:ext>
            </a:extLst>
          </p:cNvPr>
          <p:cNvSpPr/>
          <p:nvPr/>
        </p:nvSpPr>
        <p:spPr>
          <a:xfrm>
            <a:off x="972000" y="1969676"/>
            <a:ext cx="7200000" cy="397031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evaluate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model.eval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with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torch.no_grad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target.to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(DEVICE)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F.cross_entropy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reduction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sum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output.max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keepdim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)[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pred.eq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target.view_as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/=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100.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correct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test_loader.dataset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7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23A7-B6AF-47F7-B1A6-D432524A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EA65D-5523-4281-8518-BC16F8A0F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Run!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350AC-2A36-44D8-BAF0-BEB47F7EE4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31063-D1B7-43CF-8D1F-03DB5BA6B3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 dirty="0"/>
              <a:t>/61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F3286D-325A-4BA3-938B-1B9B667678BC}"/>
              </a:ext>
            </a:extLst>
          </p:cNvPr>
          <p:cNvSpPr/>
          <p:nvPr/>
        </p:nvSpPr>
        <p:spPr>
          <a:xfrm>
            <a:off x="972000" y="1988840"/>
            <a:ext cx="7200000" cy="224676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EPOCHS=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EPOCHS +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optimizer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%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 == 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evaluate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test_loader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print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'[{}]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Test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Loss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{:.4f}, </a:t>
            </a:r>
            <a:r>
              <a:rPr kumimoji="0" lang="ko-KR" altLang="ko-KR" sz="14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Accuracy</a:t>
            </a:r>
            <a:r>
              <a:rPr kumimoji="0" lang="ko-KR" altLang="ko-KR" sz="1400" b="1" dirty="0">
                <a:solidFill>
                  <a:srgbClr val="008080"/>
                </a:solidFill>
                <a:latin typeface="Consolas" panose="020B0609020204030204" pitchFamily="49" charset="0"/>
              </a:rPr>
              <a:t>: {:.2f}%'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epoch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test_loss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test_accuracy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90A96-0295-4CD7-AB3C-5BD5879A0FF6}"/>
              </a:ext>
            </a:extLst>
          </p:cNvPr>
          <p:cNvSpPr/>
          <p:nvPr/>
        </p:nvSpPr>
        <p:spPr>
          <a:xfrm>
            <a:off x="972000" y="4562634"/>
            <a:ext cx="7200000" cy="92333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" dirty="0"/>
              <a:t>[10] Test Loss: 0.4043, Accuracy: 96.98%</a:t>
            </a:r>
            <a:endParaRPr lang="ko" altLang="en-US" dirty="0"/>
          </a:p>
          <a:p>
            <a:r>
              <a:rPr lang="en-US" altLang="ko" dirty="0"/>
              <a:t>[20] Test Loss: 0.3592, Accuracy: 97.22%</a:t>
            </a:r>
            <a:endParaRPr lang="ko" altLang="en-US" dirty="0"/>
          </a:p>
          <a:p>
            <a:r>
              <a:rPr lang="en-US" altLang="ko" dirty="0"/>
              <a:t>[30] Test Loss: 0.3326, Accuracy: 98.47%</a:t>
            </a:r>
            <a:endParaRPr lang="ko" altLang="en-US" dirty="0"/>
          </a:p>
        </p:txBody>
      </p:sp>
    </p:spTree>
    <p:extLst>
      <p:ext uri="{BB962C8B-B14F-4D97-AF65-F5344CB8AC3E}">
        <p14:creationId xmlns:p14="http://schemas.microsoft.com/office/powerpoint/2010/main" val="29663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7FEF-5D75-4911-A720-C88B499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28E6-6FCC-415A-A439-EB68D65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of Deep Neural Network</a:t>
            </a:r>
          </a:p>
          <a:p>
            <a:pPr lvl="1"/>
            <a:r>
              <a:rPr lang="en-US" altLang="ko-KR" dirty="0"/>
              <a:t>Dense Network (=Fully-connected Neural Network)</a:t>
            </a:r>
          </a:p>
          <a:p>
            <a:pPr lvl="1"/>
            <a:r>
              <a:rPr lang="en-US" altLang="ko-KR" b="1" dirty="0"/>
              <a:t>Convolutional Neural Network</a:t>
            </a:r>
          </a:p>
          <a:p>
            <a:pPr lvl="1"/>
            <a:r>
              <a:rPr lang="en-US" altLang="ko-KR" dirty="0"/>
              <a:t>Recurrent Neural Network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793DF-FA8E-4292-A1ED-C1B70420E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AD321-19C8-45F8-BDB1-0F8739ECC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7C7051DE-D7CF-4E7B-A874-1BB2CC09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75" y="3935920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7C47C85A-A38D-46DD-8177-456C8CCC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3160712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current neural network에 대한 이미지 검색결과">
            <a:extLst>
              <a:ext uri="{FF2B5EF4-FFF2-40B4-BE49-F238E27FC236}">
                <a16:creationId xmlns:a16="http://schemas.microsoft.com/office/drawing/2014/main" id="{36BBCA16-33E3-405F-B923-37065FF6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5032158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0CB26-80F1-4ECA-83CB-FDF66139383D}"/>
              </a:ext>
            </a:extLst>
          </p:cNvPr>
          <p:cNvSpPr txBox="1"/>
          <p:nvPr/>
        </p:nvSpPr>
        <p:spPr>
          <a:xfrm>
            <a:off x="1824725" y="5215641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679A0-12A8-4236-9A6B-CF3C9A7D5852}"/>
              </a:ext>
            </a:extLst>
          </p:cNvPr>
          <p:cNvSpPr txBox="1"/>
          <p:nvPr/>
        </p:nvSpPr>
        <p:spPr>
          <a:xfrm>
            <a:off x="5572889" y="4264648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8E722-1B8E-4966-BBBE-2DEFC3F049B9}"/>
              </a:ext>
            </a:extLst>
          </p:cNvPr>
          <p:cNvSpPr txBox="1"/>
          <p:nvPr/>
        </p:nvSpPr>
        <p:spPr>
          <a:xfrm>
            <a:off x="5706034" y="5974365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4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7115-664D-4AA0-BDD6-ABC013A5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932C8-BBF1-43AD-94B7-A9BD5052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Layer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Conv2d</a:t>
            </a:r>
          </a:p>
          <a:p>
            <a:pPr lvl="2"/>
            <a:r>
              <a:rPr lang="en-US" altLang="ko-KR" dirty="0"/>
              <a:t>Filter: 5x5x10, 5x5x20</a:t>
            </a:r>
          </a:p>
          <a:p>
            <a:pPr lvl="2"/>
            <a:r>
              <a:rPr lang="en-US" altLang="ko-KR" dirty="0"/>
              <a:t>Default: Strides: 1, Padding: 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0718E-4E59-4D23-9CBC-20B3288C6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ECA88D-2A17-437C-A3EF-01F841CA11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 dirty="0"/>
              <a:t>/65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0278B8-00ED-4AD9-B215-D679EAFAEAD2}"/>
              </a:ext>
            </a:extLst>
          </p:cNvPr>
          <p:cNvSpPr/>
          <p:nvPr/>
        </p:nvSpPr>
        <p:spPr>
          <a:xfrm>
            <a:off x="972000" y="1838563"/>
            <a:ext cx="7200000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A1DF69-B5BB-4478-8A12-762B6A52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566" y="4569345"/>
            <a:ext cx="3756234" cy="1521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036E9C-561C-45B6-8DDF-190D9EFC6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29" y="4919451"/>
            <a:ext cx="319132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8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9FC6-8E54-4140-AE52-24A4DEA7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Add Convolution and Pooling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914A7-865E-4B31-8389-EBAAE6D1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의 </a:t>
            </a:r>
            <a:r>
              <a:rPr lang="en-US" altLang="ko-KR" dirty="0"/>
              <a:t>channel, kernel size, stride, padding </a:t>
            </a:r>
            <a:r>
              <a:rPr lang="ko-KR" altLang="en-US" dirty="0"/>
              <a:t>을 변경해서 자신만의 </a:t>
            </a:r>
            <a:r>
              <a:rPr lang="en-US" altLang="ko-KR" dirty="0"/>
              <a:t>CNN </a:t>
            </a:r>
            <a:r>
              <a:rPr lang="ko-KR" altLang="en-US" dirty="0"/>
              <a:t>구조를 만들어보자</a:t>
            </a:r>
            <a:r>
              <a:rPr lang="en-US" altLang="ko-KR" dirty="0"/>
              <a:t>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368A9-4D6F-4815-8E3F-2A29F2792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3F665-10AF-4AB6-A393-696FCE829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/65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3B6164-2EDA-41AD-BDA6-BCD9D6E56796}"/>
              </a:ext>
            </a:extLst>
          </p:cNvPr>
          <p:cNvSpPr/>
          <p:nvPr/>
        </p:nvSpPr>
        <p:spPr>
          <a:xfrm>
            <a:off x="972000" y="2334975"/>
            <a:ext cx="7632448" cy="160043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40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40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.conv1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>
                <a:solidFill>
                  <a:srgbClr val="660099"/>
                </a:solidFill>
                <a:latin typeface="Consolas" panose="020B0609020204030204" pitchFamily="49" charset="0"/>
              </a:rPr>
              <a:t>stride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.conv2 = nn.Conv2d(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>
                <a:solidFill>
                  <a:srgbClr val="660099"/>
                </a:solidFill>
                <a:latin typeface="Consolas" panose="020B0609020204030204" pitchFamily="49" charset="0"/>
              </a:rPr>
              <a:t>stride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padding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.fc1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???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???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.fc2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en-US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???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50F132-1E78-4923-9515-E9B7737DFEDB}"/>
              </a:ext>
            </a:extLst>
          </p:cNvPr>
          <p:cNvSpPr/>
          <p:nvPr/>
        </p:nvSpPr>
        <p:spPr bwMode="auto">
          <a:xfrm>
            <a:off x="4716015" y="2924944"/>
            <a:ext cx="3672409" cy="576064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98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9FC6-8E54-4140-AE52-24A4DEA7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Add Dropout and Batch Normalization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914A7-865E-4B31-8389-EBAAE6D1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Convolution Dropout, Batch Normalization </a:t>
            </a:r>
            <a:r>
              <a:rPr lang="ko-KR" altLang="en-US" dirty="0"/>
              <a:t>을 추가하여 성능을 비교해보자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368A9-4D6F-4815-8E3F-2A29F2792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23F665-10AF-4AB6-A393-696FCE829E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22</a:t>
            </a:fld>
            <a:r>
              <a:rPr lang="en-US" altLang="ko-KR"/>
              <a:t>/65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929B13-E868-462C-8659-2702B2A99F62}"/>
              </a:ext>
            </a:extLst>
          </p:cNvPr>
          <p:cNvSpPr/>
          <p:nvPr/>
        </p:nvSpPr>
        <p:spPr>
          <a:xfrm>
            <a:off x="972000" y="2326839"/>
            <a:ext cx="7200000" cy="289310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ko-KR" sz="14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super(Net,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4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.conv1 = nn.Conv2d(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.conv2 = nn.Conv2d(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kernel_size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.bc1 = nn.BatchNorm2d(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.bc2 = nn.BatchNorm2d(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.conv_drop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nn.Dropout2d(p=</a:t>
            </a:r>
            <a:r>
              <a:rPr lang="en-US" altLang="ko-KR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b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4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…</a:t>
            </a:r>
          </a:p>
          <a:p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x</a:t>
            </a:r>
          </a:p>
        </p:txBody>
      </p:sp>
    </p:spTree>
    <p:extLst>
      <p:ext uri="{BB962C8B-B14F-4D97-AF65-F5344CB8AC3E}">
        <p14:creationId xmlns:p14="http://schemas.microsoft.com/office/powerpoint/2010/main" val="1319792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8376-D232-49F6-AECF-3FBC07D7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C00000"/>
                </a:solidFill>
              </a:rPr>
              <a:t>Fahsion</a:t>
            </a:r>
            <a:r>
              <a:rPr lang="en-US" altLang="ko-KR" dirty="0">
                <a:solidFill>
                  <a:srgbClr val="C00000"/>
                </a:solidFill>
              </a:rPr>
              <a:t> MNIST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AE9917-4FA6-4A3F-A1FA-B64DCA97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Fashion MNIST Dataset</a:t>
            </a:r>
          </a:p>
          <a:p>
            <a:pPr lvl="1"/>
            <a:r>
              <a:rPr lang="en-US" altLang="ko-KR" dirty="0"/>
              <a:t>Fashion-MNIST is a dataset of </a:t>
            </a:r>
            <a:r>
              <a:rPr lang="en-US" altLang="ko-KR" dirty="0" err="1"/>
              <a:t>Zalando's</a:t>
            </a:r>
            <a:r>
              <a:rPr lang="en-US" altLang="ko-KR" dirty="0"/>
              <a:t> article images</a:t>
            </a:r>
          </a:p>
          <a:p>
            <a:pPr lvl="1"/>
            <a:r>
              <a:rPr lang="en-US" altLang="ko-KR" dirty="0"/>
              <a:t>It contains training set of 60,000 examples and a test set of 10,000 examples</a:t>
            </a:r>
          </a:p>
          <a:p>
            <a:pPr lvl="1"/>
            <a:r>
              <a:rPr lang="en-US" altLang="ko-KR" dirty="0"/>
              <a:t>Each example is a 28x28 grayscale image, associated with a label from 10 classes.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A5B5B-775F-4B8A-83D0-690E15E79B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A472A-B520-4CC1-8723-69E66945C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23</a:t>
            </a:fld>
            <a:r>
              <a:rPr lang="en-US" altLang="ko-KR" dirty="0"/>
              <a:t>/61</a:t>
            </a:r>
          </a:p>
        </p:txBody>
      </p:sp>
      <p:pic>
        <p:nvPicPr>
          <p:cNvPr id="8" name="Picture 4" descr="fashion mnist evaluation resultsì ëí ì´ë¯¸ì§ ê²ìê²°ê³¼">
            <a:extLst>
              <a:ext uri="{FF2B5EF4-FFF2-40B4-BE49-F238E27FC236}">
                <a16:creationId xmlns:a16="http://schemas.microsoft.com/office/drawing/2014/main" id="{FC15D286-16D5-4297-889C-B737F273C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7" y="3645630"/>
            <a:ext cx="3456384" cy="277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5C5D68BF-57BB-4B48-85CF-8988D62D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5064"/>
            <a:ext cx="4348413" cy="21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F05D-2FE8-4894-86EB-CD005783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Cifar-10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9C1BE6-7363-496F-B2CE-913D5BF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Cifar-10 Dataset</a:t>
            </a:r>
          </a:p>
          <a:p>
            <a:pPr lvl="1"/>
            <a:r>
              <a:rPr lang="en-US" altLang="ko-KR" dirty="0"/>
              <a:t>Subsets of the 80 million tiny images dataset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consists of 60,000 32x32 color images in 10 classes, with 6,000 images per class. There are 50,000 training images and 10,000 test images. 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C22601-834B-4B5C-9E01-9D2926071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077B8-36C9-49BD-815F-31B7B3F95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24</a:t>
            </a:fld>
            <a:r>
              <a:rPr lang="en-US" altLang="ko-KR" dirty="0"/>
              <a:t>/65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36BD6-17E9-4B50-8BE6-2971E0AFFB7E}"/>
              </a:ext>
            </a:extLst>
          </p:cNvPr>
          <p:cNvSpPr txBox="1"/>
          <p:nvPr/>
        </p:nvSpPr>
        <p:spPr>
          <a:xfrm>
            <a:off x="3165411" y="6047195"/>
            <a:ext cx="2681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&lt;Sample images from Cifar-10 dataset&gt;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2C24DA-F294-4A10-98E8-D70DD6CB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4032773"/>
            <a:ext cx="2604951" cy="20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Try to make </a:t>
            </a:r>
            <a:r>
              <a:rPr lang="en-US" altLang="ko-KR" dirty="0" err="1">
                <a:solidFill>
                  <a:srgbClr val="C00000"/>
                </a:solidFill>
              </a:rPr>
              <a:t>ResNet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Res Network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marL="671512" lvl="2" indent="0">
              <a:buNone/>
            </a:pPr>
            <a:r>
              <a:rPr kumimoji="0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25</a:t>
            </a:fld>
            <a:r>
              <a:rPr lang="en-US" altLang="ko-KR" dirty="0"/>
              <a:t>/61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31E378-0E4D-43E2-9A87-868E5A5E0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39" y="1542485"/>
            <a:ext cx="3461570" cy="48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5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Try to make VGG 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VGG Network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en-US" altLang="ko-KR" dirty="0"/>
          </a:p>
          <a:p>
            <a:pPr marL="671512" lvl="2" indent="0">
              <a:buNone/>
            </a:pPr>
            <a:r>
              <a:rPr kumimoji="0"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A3C4EE-D720-4DA3-88EC-8E018AC79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26</a:t>
            </a:fld>
            <a:r>
              <a:rPr lang="en-US" altLang="ko-KR" dirty="0"/>
              <a:t>/61</a:t>
            </a:r>
          </a:p>
        </p:txBody>
      </p:sp>
      <p:pic>
        <p:nvPicPr>
          <p:cNvPr id="4098" name="Picture 2" descr="vgg net에 대한 이미지 검색결과">
            <a:extLst>
              <a:ext uri="{FF2B5EF4-FFF2-40B4-BE49-F238E27FC236}">
                <a16:creationId xmlns:a16="http://schemas.microsoft.com/office/drawing/2014/main" id="{F5345C6E-B70A-4B99-9D8E-32436CF6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2" y="2420888"/>
            <a:ext cx="8131068" cy="22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6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5402A-ADD1-4E47-A8D5-DF9A5E72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46B7F-4E0F-420E-AD86-7AC9DB9D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392389"/>
          </a:xfrm>
        </p:spPr>
        <p:txBody>
          <a:bodyPr/>
          <a:lstStyle/>
          <a:p>
            <a:r>
              <a:rPr lang="en-US" altLang="ko-KR" dirty="0" err="1"/>
              <a:t>nn.Sequential</a:t>
            </a:r>
            <a:r>
              <a:rPr lang="en-US" altLang="ko-KR" dirty="0"/>
              <a:t>()</a:t>
            </a: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8B55BD-0BB4-4004-AC92-708A671E4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J.H. Lee, Dept. of Software, Sungkyunkwan Univ.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E8513EA-C2A9-419E-9DE3-CC36921B83B8}"/>
              </a:ext>
            </a:extLst>
          </p:cNvPr>
          <p:cNvSpPr/>
          <p:nvPr/>
        </p:nvSpPr>
        <p:spPr>
          <a:xfrm>
            <a:off x="784413" y="1836540"/>
            <a:ext cx="3888432" cy="4616648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.conv1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nn.Conv2d(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nn.MaxPool2d(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stride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nn.ReLU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nn.Dropout2d(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.conv2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nn.Conv2d(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nn.MaxPool2d(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stride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nn.ReLU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nn.Dropout2d(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.fc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nn.ReLU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nn.Dropout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.conv1(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.conv2(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x.view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.fc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F.log_softmax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dim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B0D9591-1583-420F-89A3-5D534BCA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0FC698-80FC-49A2-B083-97727493B653}"/>
              </a:ext>
            </a:extLst>
          </p:cNvPr>
          <p:cNvSpPr/>
          <p:nvPr/>
        </p:nvSpPr>
        <p:spPr>
          <a:xfrm>
            <a:off x="4735606" y="1412875"/>
            <a:ext cx="3888432" cy="5262979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class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Net(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nn.Module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80"/>
                </a:solidFill>
                <a:latin typeface="Consolas" panose="020B0609020204030204" pitchFamily="49" charset="0"/>
              </a:rPr>
              <a:t>super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(Net,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 err="1">
                <a:solidFill>
                  <a:srgbClr val="B200B2"/>
                </a:solidFill>
                <a:latin typeface="Consolas" panose="020B0609020204030204" pitchFamily="49" charset="0"/>
              </a:rPr>
              <a:t>init</a:t>
            </a:r>
            <a:r>
              <a:rPr kumimoji="0" lang="ko-KR" altLang="ko-KR" sz="1050" dirty="0">
                <a:solidFill>
                  <a:srgbClr val="B200B2"/>
                </a:solidFill>
                <a:latin typeface="Consolas" panose="020B0609020204030204" pitchFamily="49" charset="0"/>
              </a:rPr>
              <a:t>__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.conv1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kumimoji="0"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.conv2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kumimoji="0"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.fc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nn.ReLU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nn.Dropout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0.5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nn.Linear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forward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.conv1(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.conv2(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x.view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320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050" dirty="0" err="1">
                <a:solidFill>
                  <a:srgbClr val="94558D"/>
                </a:solidFill>
                <a:latin typeface="Consolas" panose="020B0609020204030204" pitchFamily="49" charset="0"/>
              </a:rPr>
              <a:t>self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.fc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F.log_softmax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dim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def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in_ch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out_ch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kumimoji="0"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conv_k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pool_k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pool_s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dropout_p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05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ko-KR" altLang="ko-KR" sz="105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nn.Sequential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nn.Conv2d(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in_ch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out_ch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kumimoji="0"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conv_k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nn.MaxPool2d(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kernel_size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pool_k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kumimoji="0"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/>
            <a:r>
              <a:rPr kumimoji="0"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</a:t>
            </a:r>
            <a:r>
              <a:rPr kumimoji="0" lang="ko-KR" altLang="ko-KR" sz="1050" dirty="0" err="1">
                <a:solidFill>
                  <a:srgbClr val="660099"/>
                </a:solidFill>
                <a:latin typeface="Consolas" panose="020B0609020204030204" pitchFamily="49" charset="0"/>
              </a:rPr>
              <a:t>stride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pool_s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nn.ReLU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nn.Dropout2d(</a:t>
            </a:r>
            <a:r>
              <a:rPr kumimoji="0" lang="ko-KR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dropout_p</a:t>
            </a: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b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)</a:t>
            </a:r>
            <a:endParaRPr kumimoji="0"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F4CA331-ABA0-460E-9B60-844B2362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Convolutional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Convolutional Neural Network?</a:t>
            </a:r>
          </a:p>
          <a:p>
            <a:pPr lvl="1"/>
            <a:r>
              <a:rPr lang="en-US" altLang="ko-KR" dirty="0"/>
              <a:t>Consists of Convolution, Pooling layers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8A28-38C6-4503-8253-C6F84A4ACB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F9B28B0C-B92A-46C7-9B1B-608BF431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16213"/>
            <a:ext cx="7924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324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BAC3-EB0F-44E2-A514-763D061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2724-8744-4F2F-A196-7346714F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perceive on computer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50EF3-2444-4F37-8843-991232CA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B157B-D0C9-4F4C-980A-33210C58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 dirty="0"/>
              <a:t>/65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A5D08-1E2B-452F-8FFD-F57548A3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3" y="2375433"/>
            <a:ext cx="3172147" cy="31560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69799-8759-45AB-A10F-CF205228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71" y="2375433"/>
            <a:ext cx="3302179" cy="315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BAC3-EB0F-44E2-A514-763D061A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C2724-8744-4F2F-A196-7346714FE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 to perceive on computer</a:t>
            </a:r>
            <a:endParaRPr lang="ko-KR" altLang="en-US" dirty="0"/>
          </a:p>
          <a:p>
            <a:pPr lvl="1"/>
            <a:r>
              <a:rPr lang="en-US" altLang="ko-KR" dirty="0"/>
              <a:t>DNN(Dense Neural network)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CNN(Convolutional Neural network)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C50EF3-2444-4F37-8843-991232CAF7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B157B-D0C9-4F4C-980A-33210C58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 dirty="0"/>
              <a:t>/65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A5D08-1E2B-452F-8FFD-F57548A3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89" y="2351817"/>
            <a:ext cx="1265304" cy="1258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69799-8759-45AB-A10F-CF205228B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89" y="4579996"/>
            <a:ext cx="1810389" cy="17302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9E5F02-C1A7-41EA-9EF3-F3EBC3122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997" y="2386947"/>
            <a:ext cx="6156643" cy="12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3B10B-AE12-423D-9252-BDF0E987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83EC-AA64-415D-BF75-CC470BC8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(1)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EB20F2-E030-4490-BF7A-FC47053AC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C84748-DCC4-4B2C-B049-7239123F9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2" descr="https://github.com/vdumoulin/conv_arithmetic/raw/master/gif/no_padding_no_strides.gif">
            <a:extLst>
              <a:ext uri="{FF2B5EF4-FFF2-40B4-BE49-F238E27FC236}">
                <a16:creationId xmlns:a16="http://schemas.microsoft.com/office/drawing/2014/main" id="{AB1E0804-F623-4BD8-AE80-9B94EDD048B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1" y="1916832"/>
            <a:ext cx="1729669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github.com/vdumoulin/conv_arithmetic/raw/master/gif/no_padding_strides.gif">
            <a:extLst>
              <a:ext uri="{FF2B5EF4-FFF2-40B4-BE49-F238E27FC236}">
                <a16:creationId xmlns:a16="http://schemas.microsoft.com/office/drawing/2014/main" id="{D5DBBC24-A0F5-4E7D-B1B0-A01511CD5A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8" y="4354733"/>
            <a:ext cx="1874250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github.com/vdumoulin/conv_arithmetic/raw/master/gif/same_padding_no_strides.gif">
            <a:extLst>
              <a:ext uri="{FF2B5EF4-FFF2-40B4-BE49-F238E27FC236}">
                <a16:creationId xmlns:a16="http://schemas.microsoft.com/office/drawing/2014/main" id="{F3B715CB-0E7A-42D8-9118-6545F165BAA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75" y="1916832"/>
            <a:ext cx="1615192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github.com/vdumoulin/conv_arithmetic/raw/master/gif/padding_strides.gif">
            <a:extLst>
              <a:ext uri="{FF2B5EF4-FFF2-40B4-BE49-F238E27FC236}">
                <a16:creationId xmlns:a16="http://schemas.microsoft.com/office/drawing/2014/main" id="{10F34042-6E58-416F-9EF4-4EBA8D6EFF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906" y="4354733"/>
            <a:ext cx="1903463" cy="18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44B3C7-F0B3-441C-A2FD-36F86F293C55}"/>
              </a:ext>
            </a:extLst>
          </p:cNvPr>
          <p:cNvSpPr txBox="1"/>
          <p:nvPr/>
        </p:nvSpPr>
        <p:spPr>
          <a:xfrm>
            <a:off x="1214178" y="3684450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Padding=0,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F3C86-AB8B-44EF-B5A1-1C1CD5887E25}"/>
              </a:ext>
            </a:extLst>
          </p:cNvPr>
          <p:cNvSpPr txBox="1"/>
          <p:nvPr/>
        </p:nvSpPr>
        <p:spPr>
          <a:xfrm>
            <a:off x="1201416" y="6185143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Padding=0,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45D30-0443-4616-81E1-044954FEBF04}"/>
              </a:ext>
            </a:extLst>
          </p:cNvPr>
          <p:cNvSpPr txBox="1"/>
          <p:nvPr/>
        </p:nvSpPr>
        <p:spPr>
          <a:xfrm>
            <a:off x="4761435" y="3684450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Padding=1 , Strides=1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59C25-551B-406A-8B92-34C4157D3BEB}"/>
              </a:ext>
            </a:extLst>
          </p:cNvPr>
          <p:cNvSpPr txBox="1"/>
          <p:nvPr/>
        </p:nvSpPr>
        <p:spPr>
          <a:xfrm>
            <a:off x="4730070" y="6185143"/>
            <a:ext cx="215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Padding=1, Strides=2</a:t>
            </a:r>
            <a:endParaRPr kumimoji="0" lang="ko-KR" altLang="en-US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4F6771-6635-4079-B3DC-C8FE47DAF4FC}"/>
              </a:ext>
            </a:extLst>
          </p:cNvPr>
          <p:cNvSpPr/>
          <p:nvPr/>
        </p:nvSpPr>
        <p:spPr>
          <a:xfrm>
            <a:off x="5371894" y="57349"/>
            <a:ext cx="38367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https://github.com/vdumoulin/conv_arithmetic</a:t>
            </a:r>
          </a:p>
        </p:txBody>
      </p:sp>
    </p:spTree>
    <p:extLst>
      <p:ext uri="{BB962C8B-B14F-4D97-AF65-F5344CB8AC3E}">
        <p14:creationId xmlns:p14="http://schemas.microsoft.com/office/powerpoint/2010/main" val="382473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(2)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 dirty="0"/>
              <a:t>/65</a:t>
            </a:r>
          </a:p>
        </p:txBody>
      </p:sp>
      <p:pic>
        <p:nvPicPr>
          <p:cNvPr id="6" name="Picture 2" descr="https://cdn-images-1.medium.com/max/800/1*_34EtrgYk6cQxlJ2br51HQ.gif">
            <a:extLst>
              <a:ext uri="{FF2B5EF4-FFF2-40B4-BE49-F238E27FC236}">
                <a16:creationId xmlns:a16="http://schemas.microsoft.com/office/drawing/2014/main" id="{2C6552D4-8317-46FA-B7BB-467545014B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36" y="1990108"/>
            <a:ext cx="5138928" cy="42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DB794D-C0B5-4DD1-A3AB-7760BAD4214A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23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(1)</a:t>
            </a:r>
            <a:endParaRPr lang="ko-KR" altLang="en-US" dirty="0"/>
          </a:p>
          <a:p>
            <a:pPr lvl="1"/>
            <a:r>
              <a:rPr lang="en-US" altLang="ko-KR" dirty="0"/>
              <a:t>MAX pooling</a:t>
            </a:r>
          </a:p>
          <a:p>
            <a:pPr lvl="2"/>
            <a:r>
              <a:rPr lang="en-US" altLang="ko-KR" dirty="0" err="1"/>
              <a:t>Sride</a:t>
            </a:r>
            <a:r>
              <a:rPr lang="en-US" altLang="ko-KR" dirty="0"/>
              <a:t>=2, </a:t>
            </a:r>
            <a:r>
              <a:rPr lang="en-US" altLang="ko-KR" dirty="0" err="1"/>
              <a:t>Kernel_size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 dirty="0"/>
              <a:t>/65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2D75A-D2C1-4791-BCE0-5DC8C25E4D68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2974245F-1C36-4160-8BDC-1387F842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6130100" cy="35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58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6BE4-E42C-44DA-B017-22E0E1F8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72EB5-B195-443B-A017-7A5EAE61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 (2)</a:t>
            </a:r>
            <a:endParaRPr lang="ko-KR" altLang="en-US" dirty="0"/>
          </a:p>
          <a:p>
            <a:pPr lvl="1"/>
            <a:r>
              <a:rPr lang="en-US" altLang="ko-KR" dirty="0"/>
              <a:t>Average pooling</a:t>
            </a:r>
          </a:p>
          <a:p>
            <a:pPr lvl="2"/>
            <a:r>
              <a:rPr lang="en-US" altLang="ko-KR" dirty="0" err="1"/>
              <a:t>Sride</a:t>
            </a:r>
            <a:r>
              <a:rPr lang="en-US" altLang="ko-KR" dirty="0"/>
              <a:t>=2, </a:t>
            </a:r>
            <a:r>
              <a:rPr lang="en-US" altLang="ko-KR" dirty="0" err="1"/>
              <a:t>Kernel_size</a:t>
            </a:r>
            <a:r>
              <a:rPr lang="en-US" altLang="ko-KR" dirty="0"/>
              <a:t>=2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C4B6A-CE74-4CED-A5FE-EF7008D7A6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8A2EE-5927-4A3C-8E2A-3DE5F6B91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 dirty="0"/>
              <a:t>/65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72D75A-D2C1-4791-BCE0-5DC8C25E4D68}"/>
              </a:ext>
            </a:extLst>
          </p:cNvPr>
          <p:cNvSpPr/>
          <p:nvPr/>
        </p:nvSpPr>
        <p:spPr>
          <a:xfrm>
            <a:off x="1745674" y="6547397"/>
            <a:ext cx="75091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https://medium.com/@phidaouss/convolutional-neural-networks-cnn-or-convnets-d7c688b0a207</a:t>
            </a:r>
            <a:endParaRPr kumimoji="0" lang="ko-KR" altLang="en-US" sz="1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B264646-374D-462D-AD19-D5F5215E80F0}"/>
              </a:ext>
            </a:extLst>
          </p:cNvPr>
          <p:cNvGrpSpPr/>
          <p:nvPr/>
        </p:nvGrpSpPr>
        <p:grpSpPr>
          <a:xfrm>
            <a:off x="1547664" y="2708920"/>
            <a:ext cx="6130100" cy="3549005"/>
            <a:chOff x="1547664" y="2708920"/>
            <a:chExt cx="6130100" cy="3549005"/>
          </a:xfrm>
        </p:grpSpPr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id="{B49A1EAB-E8E6-4AC9-A6A1-D5B09FC3D3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2708920"/>
              <a:ext cx="6130100" cy="3549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686D6C-AF5D-43B9-BD0D-1199374D3896}"/>
                </a:ext>
              </a:extLst>
            </p:cNvPr>
            <p:cNvSpPr txBox="1"/>
            <p:nvPr/>
          </p:nvSpPr>
          <p:spPr>
            <a:xfrm>
              <a:off x="6029401" y="3840291"/>
              <a:ext cx="660758" cy="369332"/>
            </a:xfrm>
            <a:prstGeom prst="rect">
              <a:avLst/>
            </a:prstGeom>
            <a:solidFill>
              <a:srgbClr val="FFBF68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2.75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2BEF2-7C51-4A73-A375-464F3221DBDD}"/>
                </a:ext>
              </a:extLst>
            </p:cNvPr>
            <p:cNvSpPr txBox="1"/>
            <p:nvPr/>
          </p:nvSpPr>
          <p:spPr>
            <a:xfrm>
              <a:off x="6690159" y="3840291"/>
              <a:ext cx="649537" cy="369332"/>
            </a:xfrm>
            <a:prstGeom prst="rect">
              <a:avLst/>
            </a:prstGeom>
            <a:solidFill>
              <a:srgbClr val="80EC55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4.75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E5F880-7F09-4997-A37A-5B36EFADFA70}"/>
                </a:ext>
              </a:extLst>
            </p:cNvPr>
            <p:cNvSpPr txBox="1"/>
            <p:nvPr/>
          </p:nvSpPr>
          <p:spPr>
            <a:xfrm>
              <a:off x="6690159" y="4386701"/>
              <a:ext cx="660758" cy="369332"/>
            </a:xfrm>
            <a:prstGeom prst="rect">
              <a:avLst/>
            </a:prstGeom>
            <a:solidFill>
              <a:srgbClr val="BFBFB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1.75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CD8666-6D03-449E-BBF0-3098FAB4EDD8}"/>
                </a:ext>
              </a:extLst>
            </p:cNvPr>
            <p:cNvSpPr txBox="1"/>
            <p:nvPr/>
          </p:nvSpPr>
          <p:spPr>
            <a:xfrm>
              <a:off x="6029401" y="4386701"/>
              <a:ext cx="660758" cy="369332"/>
            </a:xfrm>
            <a:prstGeom prst="rect">
              <a:avLst/>
            </a:prstGeom>
            <a:solidFill>
              <a:srgbClr val="50B3E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1.75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9993481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6238</TotalTime>
  <Words>2935</Words>
  <Application>Microsoft Office PowerPoint</Application>
  <PresentationFormat>화면 슬라이드 쇼(4:3)</PresentationFormat>
  <Paragraphs>287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굴림</vt:lpstr>
      <vt:lpstr>Arial</vt:lpstr>
      <vt:lpstr>Calibri</vt:lpstr>
      <vt:lpstr>Cambria Math</vt:lpstr>
      <vt:lpstr>Consolas</vt:lpstr>
      <vt:lpstr>Courier New</vt:lpstr>
      <vt:lpstr>Wingdings 2</vt:lpstr>
      <vt:lpstr>수묵 터치</vt:lpstr>
      <vt:lpstr>Convolutional Neural Networks</vt:lpstr>
      <vt:lpstr>Convolutional Neural Network</vt:lpstr>
      <vt:lpstr>Convolutional Neural Network</vt:lpstr>
      <vt:lpstr>Image data</vt:lpstr>
      <vt:lpstr>Image data</vt:lpstr>
      <vt:lpstr>Convolution</vt:lpstr>
      <vt:lpstr>Convolution</vt:lpstr>
      <vt:lpstr>Pooling</vt:lpstr>
      <vt:lpstr>Pooling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CNN for MNIST</vt:lpstr>
      <vt:lpstr>Add Convolution and Pooling Layer</vt:lpstr>
      <vt:lpstr>Add Dropout and Batch Normalization</vt:lpstr>
      <vt:lpstr>Fahsion MNIST</vt:lpstr>
      <vt:lpstr>Cifar-10</vt:lpstr>
      <vt:lpstr>Try to make ResNet</vt:lpstr>
      <vt:lpstr>Try to make VGG Net</vt:lpstr>
      <vt:lpstr>Pytorch Net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최윤석</cp:lastModifiedBy>
  <cp:revision>313</cp:revision>
  <dcterms:created xsi:type="dcterms:W3CDTF">2004-03-24T09:34:53Z</dcterms:created>
  <dcterms:modified xsi:type="dcterms:W3CDTF">2021-02-25T01:51:07Z</dcterms:modified>
</cp:coreProperties>
</file>