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6"/>
  </p:notesMasterIdLst>
  <p:sldIdLst>
    <p:sldId id="256" r:id="rId2"/>
    <p:sldId id="323" r:id="rId3"/>
    <p:sldId id="352" r:id="rId4"/>
    <p:sldId id="464" r:id="rId5"/>
    <p:sldId id="578" r:id="rId6"/>
    <p:sldId id="506" r:id="rId7"/>
    <p:sldId id="477" r:id="rId8"/>
    <p:sldId id="475" r:id="rId9"/>
    <p:sldId id="583" r:id="rId10"/>
    <p:sldId id="579" r:id="rId11"/>
    <p:sldId id="580" r:id="rId12"/>
    <p:sldId id="306" r:id="rId13"/>
    <p:sldId id="584" r:id="rId14"/>
    <p:sldId id="570" r:id="rId15"/>
    <p:sldId id="571" r:id="rId16"/>
    <p:sldId id="575" r:id="rId17"/>
    <p:sldId id="572" r:id="rId18"/>
    <p:sldId id="573" r:id="rId19"/>
    <p:sldId id="568" r:id="rId20"/>
    <p:sldId id="566" r:id="rId21"/>
    <p:sldId id="582" r:id="rId22"/>
    <p:sldId id="491" r:id="rId23"/>
    <p:sldId id="493" r:id="rId24"/>
    <p:sldId id="501" r:id="rId25"/>
  </p:sldIdLst>
  <p:sldSz cx="9144000" cy="6858000" type="screen4x3"/>
  <p:notesSz cx="6797675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94E8D-288B-3E42-A110-4EDD014A5FBD}" v="4" dt="2019-08-11T17:01:11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36" autoAdjust="0"/>
    <p:restoredTop sz="83987" autoAdjust="0"/>
  </p:normalViewPr>
  <p:slideViewPr>
    <p:cSldViewPr>
      <p:cViewPr varScale="1">
        <p:scale>
          <a:sx n="92" d="100"/>
          <a:sy n="92" d="100"/>
        </p:scale>
        <p:origin x="18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7" d="100"/>
          <a:sy n="77" d="100"/>
        </p:scale>
        <p:origin x="40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지형" userId="3d4594d6552e6340" providerId="LiveId" clId="{0DD94E8D-288B-3E42-A110-4EDD014A5FBD}"/>
    <pc:docChg chg="custSel modSld">
      <pc:chgData name="이 지형" userId="3d4594d6552e6340" providerId="LiveId" clId="{0DD94E8D-288B-3E42-A110-4EDD014A5FBD}" dt="2019-08-11T17:01:38.976" v="139" actId="20577"/>
      <pc:docMkLst>
        <pc:docMk/>
      </pc:docMkLst>
      <pc:sldChg chg="modSp">
        <pc:chgData name="이 지형" userId="3d4594d6552e6340" providerId="LiveId" clId="{0DD94E8D-288B-3E42-A110-4EDD014A5FBD}" dt="2019-08-11T16:47:53.837" v="0" actId="20577"/>
        <pc:sldMkLst>
          <pc:docMk/>
          <pc:sldMk cId="1083804611" sldId="312"/>
        </pc:sldMkLst>
        <pc:spChg chg="mod">
          <ac:chgData name="이 지형" userId="3d4594d6552e6340" providerId="LiveId" clId="{0DD94E8D-288B-3E42-A110-4EDD014A5FBD}" dt="2019-08-11T16:47:53.837" v="0" actId="20577"/>
          <ac:spMkLst>
            <pc:docMk/>
            <pc:sldMk cId="1083804611" sldId="312"/>
            <ac:spMk id="26" creationId="{CBFF221B-8E6E-4033-A334-BF508B37C255}"/>
          </ac:spMkLst>
        </pc:spChg>
      </pc:sldChg>
      <pc:sldChg chg="modSp">
        <pc:chgData name="이 지형" userId="3d4594d6552e6340" providerId="LiveId" clId="{0DD94E8D-288B-3E42-A110-4EDD014A5FBD}" dt="2019-08-11T16:48:05.887" v="1" actId="20577"/>
        <pc:sldMkLst>
          <pc:docMk/>
          <pc:sldMk cId="1714238493" sldId="315"/>
        </pc:sldMkLst>
        <pc:spChg chg="mod">
          <ac:chgData name="이 지형" userId="3d4594d6552e6340" providerId="LiveId" clId="{0DD94E8D-288B-3E42-A110-4EDD014A5FBD}" dt="2019-08-11T16:48:05.887" v="1" actId="20577"/>
          <ac:spMkLst>
            <pc:docMk/>
            <pc:sldMk cId="1714238493" sldId="315"/>
            <ac:spMk id="26" creationId="{CBFF221B-8E6E-4033-A334-BF508B37C255}"/>
          </ac:spMkLst>
        </pc:spChg>
      </pc:sldChg>
      <pc:sldChg chg="addSp delSp modSp">
        <pc:chgData name="이 지형" userId="3d4594d6552e6340" providerId="LiveId" clId="{0DD94E8D-288B-3E42-A110-4EDD014A5FBD}" dt="2019-08-11T17:00:20.063" v="28" actId="1076"/>
        <pc:sldMkLst>
          <pc:docMk/>
          <pc:sldMk cId="4035769558" sldId="321"/>
        </pc:sldMkLst>
        <pc:spChg chg="mod">
          <ac:chgData name="이 지형" userId="3d4594d6552e6340" providerId="LiveId" clId="{0DD94E8D-288B-3E42-A110-4EDD014A5FBD}" dt="2019-08-11T17:00:12.977" v="27" actId="20577"/>
          <ac:spMkLst>
            <pc:docMk/>
            <pc:sldMk cId="4035769558" sldId="321"/>
            <ac:spMk id="3" creationId="{15517E6D-D6B7-4DB4-8DD4-FC9D565360EA}"/>
          </ac:spMkLst>
        </pc:spChg>
        <pc:spChg chg="mod">
          <ac:chgData name="이 지형" userId="3d4594d6552e6340" providerId="LiveId" clId="{0DD94E8D-288B-3E42-A110-4EDD014A5FBD}" dt="2019-08-11T17:00:20.063" v="28" actId="1076"/>
          <ac:spMkLst>
            <pc:docMk/>
            <pc:sldMk cId="4035769558" sldId="321"/>
            <ac:spMk id="6" creationId="{90EF92EF-C082-4E30-8BE1-826BE37986E2}"/>
          </ac:spMkLst>
        </pc:spChg>
        <pc:spChg chg="del">
          <ac:chgData name="이 지형" userId="3d4594d6552e6340" providerId="LiveId" clId="{0DD94E8D-288B-3E42-A110-4EDD014A5FBD}" dt="2019-08-11T16:59:27.801" v="2" actId="478"/>
          <ac:spMkLst>
            <pc:docMk/>
            <pc:sldMk cId="4035769558" sldId="321"/>
            <ac:spMk id="7" creationId="{12561901-649C-4F3D-8BFA-C5F54CD5026B}"/>
          </ac:spMkLst>
        </pc:spChg>
        <pc:spChg chg="del">
          <ac:chgData name="이 지형" userId="3d4594d6552e6340" providerId="LiveId" clId="{0DD94E8D-288B-3E42-A110-4EDD014A5FBD}" dt="2019-08-11T16:59:57.551" v="15" actId="478"/>
          <ac:spMkLst>
            <pc:docMk/>
            <pc:sldMk cId="4035769558" sldId="321"/>
            <ac:spMk id="8" creationId="{0FBB49EC-C2AF-4FA9-9420-77E60523BC2F}"/>
          </ac:spMkLst>
        </pc:spChg>
        <pc:picChg chg="add mod">
          <ac:chgData name="이 지형" userId="3d4594d6552e6340" providerId="LiveId" clId="{0DD94E8D-288B-3E42-A110-4EDD014A5FBD}" dt="2019-08-11T17:00:10.645" v="24" actId="1076"/>
          <ac:picMkLst>
            <pc:docMk/>
            <pc:sldMk cId="4035769558" sldId="321"/>
            <ac:picMk id="11" creationId="{1D88D286-1DE0-A043-9ABB-6FE35B04F784}"/>
          </ac:picMkLst>
        </pc:picChg>
      </pc:sldChg>
      <pc:sldChg chg="delSp modSp">
        <pc:chgData name="이 지형" userId="3d4594d6552e6340" providerId="LiveId" clId="{0DD94E8D-288B-3E42-A110-4EDD014A5FBD}" dt="2019-08-11T17:01:38.976" v="139" actId="20577"/>
        <pc:sldMkLst>
          <pc:docMk/>
          <pc:sldMk cId="832049474" sldId="322"/>
        </pc:sldMkLst>
        <pc:spChg chg="mod">
          <ac:chgData name="이 지형" userId="3d4594d6552e6340" providerId="LiveId" clId="{0DD94E8D-288B-3E42-A110-4EDD014A5FBD}" dt="2019-08-11T17:01:38.976" v="139" actId="20577"/>
          <ac:spMkLst>
            <pc:docMk/>
            <pc:sldMk cId="832049474" sldId="322"/>
            <ac:spMk id="3" creationId="{15517E6D-D6B7-4DB4-8DD4-FC9D565360EA}"/>
          </ac:spMkLst>
        </pc:spChg>
        <pc:spChg chg="del">
          <ac:chgData name="이 지형" userId="3d4594d6552e6340" providerId="LiveId" clId="{0DD94E8D-288B-3E42-A110-4EDD014A5FBD}" dt="2019-08-11T17:00:45.256" v="74" actId="478"/>
          <ac:spMkLst>
            <pc:docMk/>
            <pc:sldMk cId="832049474" sldId="322"/>
            <ac:spMk id="7" creationId="{12561901-649C-4F3D-8BFA-C5F54CD5026B}"/>
          </ac:spMkLst>
        </pc:spChg>
        <pc:spChg chg="mod">
          <ac:chgData name="이 지형" userId="3d4594d6552e6340" providerId="LiveId" clId="{0DD94E8D-288B-3E42-A110-4EDD014A5FBD}" dt="2019-08-11T17:01:11.099" v="78" actId="20577"/>
          <ac:spMkLst>
            <pc:docMk/>
            <pc:sldMk cId="832049474" sldId="322"/>
            <ac:spMk id="11" creationId="{FDFFF134-D963-482D-B95D-8D4B1EF71C97}"/>
          </ac:spMkLst>
        </pc:spChg>
        <pc:spChg chg="mod">
          <ac:chgData name="이 지형" userId="3d4594d6552e6340" providerId="LiveId" clId="{0DD94E8D-288B-3E42-A110-4EDD014A5FBD}" dt="2019-08-11T17:01:06.081" v="77" actId="1076"/>
          <ac:spMkLst>
            <pc:docMk/>
            <pc:sldMk cId="832049474" sldId="322"/>
            <ac:spMk id="12" creationId="{B7C6FED4-A0D6-403A-953D-F859C20EC96C}"/>
          </ac:spMkLst>
        </pc:spChg>
        <pc:picChg chg="mod">
          <ac:chgData name="이 지형" userId="3d4594d6552e6340" providerId="LiveId" clId="{0DD94E8D-288B-3E42-A110-4EDD014A5FBD}" dt="2019-08-11T17:01:06.081" v="77" actId="1076"/>
          <ac:picMkLst>
            <pc:docMk/>
            <pc:sldMk cId="832049474" sldId="322"/>
            <ac:picMk id="6" creationId="{FA3D0276-BD71-6B4F-9536-41C4CDF5140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D07A47F-6B3F-E346-8069-F6E9E99DBE4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6DEA11A-2C43-B040-AEA2-391F1FF9898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086EF9D-D620-4471-AD2A-87686C1852A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0F44BC39-0B7F-CF48-8960-AB638DFEC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id="{E518362E-1A0D-0D44-910B-1E41BAFEB1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id="{5170064D-49A0-714E-8D30-C5288FB76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31" tIns="45766" rIns="91531" bIns="45766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12D0FE71-ADF9-4B52-8A58-07667E59AD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7DA9CA22-0FD8-486E-9F03-F1811BA3F81E}"/>
              </a:ext>
            </a:extLst>
          </p:cNvPr>
          <p:cNvSpPr>
            <a:spLocks/>
          </p:cNvSpPr>
          <p:nvPr/>
        </p:nvSpPr>
        <p:spPr bwMode="auto">
          <a:xfrm>
            <a:off x="838200" y="2273300"/>
            <a:ext cx="7772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48627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722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 sz="1600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C314A6-A82B-4B00-AE58-AA20E9B15E2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179388" y="6453188"/>
            <a:ext cx="5840412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DDC4A14-9FB2-419D-9CEA-D9527B55C8E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63D6D1-89E9-426B-B08B-8032EB608E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373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715B8C2-4D61-4AED-B785-C0F1F569601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253147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B128CD5-825A-42E0-81BE-62C5546C426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17574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FAE158D-6DCF-4532-BDC6-52905AF443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4166189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0E99EA-7C5F-41EF-8C82-8554045C2A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400857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780B5C4-0A98-4785-9DD0-89C6871CC8F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347672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13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B8AF4-03BA-492A-992B-20C0CCF2005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2594375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CC922B-F6EB-4F0E-B4B7-D55D81495DE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2745635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09D7FD5-C4C3-46A2-98D4-B93DC1B95F7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8699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A728BC6-F890-49C9-B3C4-914973050D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200002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E2F0377-7813-4C7E-B770-CB80D510F7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60884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52FAF20-1102-44C3-86B0-593C84A0AB9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391621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Freeform 2">
            <a:extLst>
              <a:ext uri="{FF2B5EF4-FFF2-40B4-BE49-F238E27FC236}">
                <a16:creationId xmlns:a16="http://schemas.microsoft.com/office/drawing/2014/main" id="{39139EB2-D7B4-744E-BA5A-F1EB03B71883}"/>
              </a:ext>
            </a:extLst>
          </p:cNvPr>
          <p:cNvSpPr>
            <a:spLocks/>
          </p:cNvSpPr>
          <p:nvPr/>
        </p:nvSpPr>
        <p:spPr bwMode="auto">
          <a:xfrm>
            <a:off x="685800" y="228600"/>
            <a:ext cx="8153400" cy="1158875"/>
          </a:xfrm>
          <a:custGeom>
            <a:avLst/>
            <a:gdLst/>
            <a:ahLst/>
            <a:cxnLst>
              <a:cxn ang="0">
                <a:pos x="266" y="42"/>
              </a:cxn>
              <a:cxn ang="0">
                <a:pos x="107" y="103"/>
              </a:cxn>
              <a:cxn ang="0">
                <a:pos x="69" y="200"/>
              </a:cxn>
              <a:cxn ang="0">
                <a:pos x="38" y="235"/>
              </a:cxn>
              <a:cxn ang="0">
                <a:pos x="15" y="332"/>
              </a:cxn>
              <a:cxn ang="0">
                <a:pos x="38" y="447"/>
              </a:cxn>
              <a:cxn ang="0">
                <a:pos x="198" y="587"/>
              </a:cxn>
              <a:cxn ang="0">
                <a:pos x="568" y="655"/>
              </a:cxn>
              <a:cxn ang="0">
                <a:pos x="928" y="699"/>
              </a:cxn>
              <a:cxn ang="0">
                <a:pos x="1751" y="746"/>
              </a:cxn>
              <a:cxn ang="0">
                <a:pos x="2388" y="739"/>
              </a:cxn>
              <a:cxn ang="0">
                <a:pos x="2624" y="761"/>
              </a:cxn>
              <a:cxn ang="0">
                <a:pos x="3030" y="737"/>
              </a:cxn>
              <a:cxn ang="0">
                <a:pos x="3707" y="640"/>
              </a:cxn>
              <a:cxn ang="0">
                <a:pos x="4057" y="579"/>
              </a:cxn>
              <a:cxn ang="0">
                <a:pos x="4225" y="526"/>
              </a:cxn>
              <a:cxn ang="0">
                <a:pos x="4331" y="508"/>
              </a:cxn>
              <a:cxn ang="0">
                <a:pos x="4225" y="491"/>
              </a:cxn>
              <a:cxn ang="0">
                <a:pos x="4346" y="526"/>
              </a:cxn>
              <a:cxn ang="0">
                <a:pos x="4643" y="455"/>
              </a:cxn>
              <a:cxn ang="0">
                <a:pos x="4849" y="341"/>
              </a:cxn>
              <a:cxn ang="0">
                <a:pos x="4674" y="279"/>
              </a:cxn>
              <a:cxn ang="0">
                <a:pos x="4110" y="297"/>
              </a:cxn>
              <a:cxn ang="0">
                <a:pos x="4293" y="297"/>
              </a:cxn>
              <a:cxn ang="0">
                <a:pos x="4651" y="200"/>
              </a:cxn>
              <a:cxn ang="0">
                <a:pos x="4514" y="147"/>
              </a:cxn>
              <a:cxn ang="0">
                <a:pos x="3920" y="174"/>
              </a:cxn>
              <a:cxn ang="0">
                <a:pos x="3966" y="147"/>
              </a:cxn>
              <a:cxn ang="0">
                <a:pos x="3578" y="121"/>
              </a:cxn>
              <a:cxn ang="0">
                <a:pos x="3159" y="165"/>
              </a:cxn>
              <a:cxn ang="0">
                <a:pos x="2260" y="187"/>
              </a:cxn>
              <a:cxn ang="0">
                <a:pos x="1880" y="175"/>
              </a:cxn>
              <a:cxn ang="0">
                <a:pos x="1460" y="175"/>
              </a:cxn>
              <a:cxn ang="0">
                <a:pos x="967" y="130"/>
              </a:cxn>
              <a:cxn ang="0">
                <a:pos x="746" y="59"/>
              </a:cxn>
              <a:cxn ang="0">
                <a:pos x="472" y="6"/>
              </a:cxn>
              <a:cxn ang="0">
                <a:pos x="306" y="4"/>
              </a:cxn>
            </a:cxnLst>
            <a:rect l="0" t="0" r="r" b="b"/>
            <a:pathLst>
              <a:path w="4864" h="769">
                <a:moveTo>
                  <a:pt x="306" y="4"/>
                </a:moveTo>
                <a:cubicBezTo>
                  <a:pt x="265" y="21"/>
                  <a:pt x="307" y="25"/>
                  <a:pt x="266" y="42"/>
                </a:cubicBezTo>
                <a:cubicBezTo>
                  <a:pt x="228" y="27"/>
                  <a:pt x="225" y="21"/>
                  <a:pt x="167" y="42"/>
                </a:cubicBezTo>
                <a:cubicBezTo>
                  <a:pt x="141" y="52"/>
                  <a:pt x="142" y="90"/>
                  <a:pt x="107" y="103"/>
                </a:cubicBezTo>
                <a:cubicBezTo>
                  <a:pt x="84" y="130"/>
                  <a:pt x="69" y="156"/>
                  <a:pt x="46" y="182"/>
                </a:cubicBezTo>
                <a:cubicBezTo>
                  <a:pt x="53" y="188"/>
                  <a:pt x="61" y="196"/>
                  <a:pt x="69" y="200"/>
                </a:cubicBezTo>
                <a:cubicBezTo>
                  <a:pt x="76" y="204"/>
                  <a:pt x="94" y="200"/>
                  <a:pt x="91" y="209"/>
                </a:cubicBezTo>
                <a:cubicBezTo>
                  <a:pt x="89" y="218"/>
                  <a:pt x="47" y="232"/>
                  <a:pt x="38" y="235"/>
                </a:cubicBezTo>
                <a:cubicBezTo>
                  <a:pt x="20" y="298"/>
                  <a:pt x="37" y="278"/>
                  <a:pt x="0" y="306"/>
                </a:cubicBezTo>
                <a:cubicBezTo>
                  <a:pt x="5" y="314"/>
                  <a:pt x="11" y="322"/>
                  <a:pt x="15" y="332"/>
                </a:cubicBezTo>
                <a:cubicBezTo>
                  <a:pt x="27" y="345"/>
                  <a:pt x="65" y="366"/>
                  <a:pt x="69" y="385"/>
                </a:cubicBezTo>
                <a:cubicBezTo>
                  <a:pt x="71" y="398"/>
                  <a:pt x="28" y="428"/>
                  <a:pt x="38" y="447"/>
                </a:cubicBezTo>
                <a:cubicBezTo>
                  <a:pt x="28" y="480"/>
                  <a:pt x="110" y="494"/>
                  <a:pt x="129" y="499"/>
                </a:cubicBezTo>
                <a:cubicBezTo>
                  <a:pt x="157" y="521"/>
                  <a:pt x="162" y="579"/>
                  <a:pt x="198" y="587"/>
                </a:cubicBezTo>
                <a:cubicBezTo>
                  <a:pt x="275" y="607"/>
                  <a:pt x="321" y="631"/>
                  <a:pt x="400" y="635"/>
                </a:cubicBezTo>
                <a:cubicBezTo>
                  <a:pt x="471" y="643"/>
                  <a:pt x="513" y="654"/>
                  <a:pt x="568" y="655"/>
                </a:cubicBezTo>
                <a:cubicBezTo>
                  <a:pt x="628" y="661"/>
                  <a:pt x="700" y="664"/>
                  <a:pt x="760" y="671"/>
                </a:cubicBezTo>
                <a:cubicBezTo>
                  <a:pt x="817" y="693"/>
                  <a:pt x="869" y="677"/>
                  <a:pt x="928" y="699"/>
                </a:cubicBezTo>
                <a:cubicBezTo>
                  <a:pt x="1070" y="753"/>
                  <a:pt x="1355" y="693"/>
                  <a:pt x="1355" y="693"/>
                </a:cubicBezTo>
                <a:cubicBezTo>
                  <a:pt x="1539" y="731"/>
                  <a:pt x="1520" y="737"/>
                  <a:pt x="1751" y="746"/>
                </a:cubicBezTo>
                <a:cubicBezTo>
                  <a:pt x="1912" y="769"/>
                  <a:pt x="1924" y="727"/>
                  <a:pt x="2228" y="743"/>
                </a:cubicBezTo>
                <a:cubicBezTo>
                  <a:pt x="2298" y="752"/>
                  <a:pt x="2337" y="736"/>
                  <a:pt x="2388" y="739"/>
                </a:cubicBezTo>
                <a:cubicBezTo>
                  <a:pt x="2439" y="742"/>
                  <a:pt x="2496" y="758"/>
                  <a:pt x="2535" y="762"/>
                </a:cubicBezTo>
                <a:cubicBezTo>
                  <a:pt x="2574" y="766"/>
                  <a:pt x="2586" y="753"/>
                  <a:pt x="2624" y="761"/>
                </a:cubicBezTo>
                <a:cubicBezTo>
                  <a:pt x="2654" y="767"/>
                  <a:pt x="2674" y="747"/>
                  <a:pt x="2710" y="746"/>
                </a:cubicBezTo>
                <a:cubicBezTo>
                  <a:pt x="2816" y="740"/>
                  <a:pt x="2923" y="740"/>
                  <a:pt x="3030" y="737"/>
                </a:cubicBezTo>
                <a:cubicBezTo>
                  <a:pt x="3165" y="698"/>
                  <a:pt x="3192" y="700"/>
                  <a:pt x="3372" y="693"/>
                </a:cubicBezTo>
                <a:cubicBezTo>
                  <a:pt x="3491" y="677"/>
                  <a:pt x="3585" y="649"/>
                  <a:pt x="3707" y="640"/>
                </a:cubicBezTo>
                <a:cubicBezTo>
                  <a:pt x="3778" y="612"/>
                  <a:pt x="3647" y="661"/>
                  <a:pt x="3814" y="623"/>
                </a:cubicBezTo>
                <a:cubicBezTo>
                  <a:pt x="3939" y="593"/>
                  <a:pt x="3882" y="589"/>
                  <a:pt x="4057" y="579"/>
                </a:cubicBezTo>
                <a:cubicBezTo>
                  <a:pt x="4154" y="551"/>
                  <a:pt x="4197" y="549"/>
                  <a:pt x="4316" y="543"/>
                </a:cubicBezTo>
                <a:cubicBezTo>
                  <a:pt x="4293" y="535"/>
                  <a:pt x="4233" y="529"/>
                  <a:pt x="4225" y="526"/>
                </a:cubicBezTo>
                <a:cubicBezTo>
                  <a:pt x="4217" y="523"/>
                  <a:pt x="4240" y="518"/>
                  <a:pt x="4247" y="517"/>
                </a:cubicBezTo>
                <a:cubicBezTo>
                  <a:pt x="4275" y="513"/>
                  <a:pt x="4303" y="511"/>
                  <a:pt x="4331" y="508"/>
                </a:cubicBezTo>
                <a:cubicBezTo>
                  <a:pt x="4303" y="505"/>
                  <a:pt x="4275" y="504"/>
                  <a:pt x="4247" y="499"/>
                </a:cubicBezTo>
                <a:cubicBezTo>
                  <a:pt x="4240" y="498"/>
                  <a:pt x="4221" y="499"/>
                  <a:pt x="4225" y="491"/>
                </a:cubicBezTo>
                <a:cubicBezTo>
                  <a:pt x="4230" y="480"/>
                  <a:pt x="4245" y="485"/>
                  <a:pt x="4255" y="482"/>
                </a:cubicBezTo>
                <a:cubicBezTo>
                  <a:pt x="4318" y="494"/>
                  <a:pt x="4297" y="507"/>
                  <a:pt x="4346" y="526"/>
                </a:cubicBezTo>
                <a:cubicBezTo>
                  <a:pt x="4398" y="511"/>
                  <a:pt x="4453" y="470"/>
                  <a:pt x="4506" y="464"/>
                </a:cubicBezTo>
                <a:cubicBezTo>
                  <a:pt x="4552" y="460"/>
                  <a:pt x="4598" y="458"/>
                  <a:pt x="4643" y="455"/>
                </a:cubicBezTo>
                <a:cubicBezTo>
                  <a:pt x="4690" y="420"/>
                  <a:pt x="4742" y="423"/>
                  <a:pt x="4795" y="411"/>
                </a:cubicBezTo>
                <a:cubicBezTo>
                  <a:pt x="4834" y="382"/>
                  <a:pt x="4813" y="403"/>
                  <a:pt x="4849" y="341"/>
                </a:cubicBezTo>
                <a:cubicBezTo>
                  <a:pt x="4854" y="332"/>
                  <a:pt x="4864" y="314"/>
                  <a:pt x="4864" y="314"/>
                </a:cubicBezTo>
                <a:cubicBezTo>
                  <a:pt x="4803" y="279"/>
                  <a:pt x="4742" y="285"/>
                  <a:pt x="4674" y="279"/>
                </a:cubicBezTo>
                <a:cubicBezTo>
                  <a:pt x="4490" y="287"/>
                  <a:pt x="4499" y="279"/>
                  <a:pt x="4384" y="306"/>
                </a:cubicBezTo>
                <a:cubicBezTo>
                  <a:pt x="4293" y="303"/>
                  <a:pt x="4202" y="303"/>
                  <a:pt x="4110" y="297"/>
                </a:cubicBezTo>
                <a:cubicBezTo>
                  <a:pt x="4103" y="297"/>
                  <a:pt x="4126" y="288"/>
                  <a:pt x="4133" y="288"/>
                </a:cubicBezTo>
                <a:cubicBezTo>
                  <a:pt x="4187" y="288"/>
                  <a:pt x="4240" y="294"/>
                  <a:pt x="4293" y="297"/>
                </a:cubicBezTo>
                <a:cubicBezTo>
                  <a:pt x="4391" y="282"/>
                  <a:pt x="4444" y="268"/>
                  <a:pt x="4552" y="262"/>
                </a:cubicBezTo>
                <a:cubicBezTo>
                  <a:pt x="4601" y="247"/>
                  <a:pt x="4610" y="232"/>
                  <a:pt x="4651" y="200"/>
                </a:cubicBezTo>
                <a:cubicBezTo>
                  <a:pt x="4609" y="188"/>
                  <a:pt x="4562" y="193"/>
                  <a:pt x="4521" y="174"/>
                </a:cubicBezTo>
                <a:cubicBezTo>
                  <a:pt x="4514" y="171"/>
                  <a:pt x="4516" y="156"/>
                  <a:pt x="4514" y="147"/>
                </a:cubicBezTo>
                <a:cubicBezTo>
                  <a:pt x="4141" y="166"/>
                  <a:pt x="4291" y="156"/>
                  <a:pt x="4065" y="174"/>
                </a:cubicBezTo>
                <a:cubicBezTo>
                  <a:pt x="4015" y="182"/>
                  <a:pt x="3972" y="194"/>
                  <a:pt x="3920" y="174"/>
                </a:cubicBezTo>
                <a:cubicBezTo>
                  <a:pt x="3911" y="171"/>
                  <a:pt x="3935" y="160"/>
                  <a:pt x="3943" y="156"/>
                </a:cubicBezTo>
                <a:cubicBezTo>
                  <a:pt x="3951" y="152"/>
                  <a:pt x="3958" y="150"/>
                  <a:pt x="3966" y="147"/>
                </a:cubicBezTo>
                <a:cubicBezTo>
                  <a:pt x="3918" y="110"/>
                  <a:pt x="3968" y="135"/>
                  <a:pt x="3935" y="77"/>
                </a:cubicBezTo>
                <a:cubicBezTo>
                  <a:pt x="3812" y="86"/>
                  <a:pt x="3702" y="113"/>
                  <a:pt x="3578" y="121"/>
                </a:cubicBezTo>
                <a:cubicBezTo>
                  <a:pt x="3524" y="128"/>
                  <a:pt x="3477" y="135"/>
                  <a:pt x="3425" y="156"/>
                </a:cubicBezTo>
                <a:cubicBezTo>
                  <a:pt x="3342" y="188"/>
                  <a:pt x="3248" y="162"/>
                  <a:pt x="3159" y="165"/>
                </a:cubicBezTo>
                <a:cubicBezTo>
                  <a:pt x="2928" y="254"/>
                  <a:pt x="2813" y="169"/>
                  <a:pt x="2544" y="191"/>
                </a:cubicBezTo>
                <a:cubicBezTo>
                  <a:pt x="2445" y="200"/>
                  <a:pt x="2305" y="198"/>
                  <a:pt x="2260" y="187"/>
                </a:cubicBezTo>
                <a:cubicBezTo>
                  <a:pt x="2172" y="153"/>
                  <a:pt x="2149" y="194"/>
                  <a:pt x="2056" y="195"/>
                </a:cubicBezTo>
                <a:cubicBezTo>
                  <a:pt x="1964" y="187"/>
                  <a:pt x="1913" y="188"/>
                  <a:pt x="1880" y="175"/>
                </a:cubicBezTo>
                <a:cubicBezTo>
                  <a:pt x="1790" y="181"/>
                  <a:pt x="1677" y="212"/>
                  <a:pt x="1591" y="191"/>
                </a:cubicBezTo>
                <a:cubicBezTo>
                  <a:pt x="1548" y="181"/>
                  <a:pt x="1503" y="186"/>
                  <a:pt x="1460" y="175"/>
                </a:cubicBezTo>
                <a:cubicBezTo>
                  <a:pt x="1435" y="185"/>
                  <a:pt x="1426" y="155"/>
                  <a:pt x="1401" y="165"/>
                </a:cubicBezTo>
                <a:cubicBezTo>
                  <a:pt x="1252" y="156"/>
                  <a:pt x="1118" y="135"/>
                  <a:pt x="967" y="130"/>
                </a:cubicBezTo>
                <a:cubicBezTo>
                  <a:pt x="926" y="125"/>
                  <a:pt x="836" y="116"/>
                  <a:pt x="799" y="103"/>
                </a:cubicBezTo>
                <a:cubicBezTo>
                  <a:pt x="798" y="103"/>
                  <a:pt x="754" y="62"/>
                  <a:pt x="746" y="59"/>
                </a:cubicBezTo>
                <a:cubicBezTo>
                  <a:pt x="686" y="39"/>
                  <a:pt x="609" y="39"/>
                  <a:pt x="548" y="33"/>
                </a:cubicBezTo>
                <a:cubicBezTo>
                  <a:pt x="523" y="22"/>
                  <a:pt x="497" y="17"/>
                  <a:pt x="472" y="6"/>
                </a:cubicBezTo>
                <a:cubicBezTo>
                  <a:pt x="441" y="9"/>
                  <a:pt x="411" y="11"/>
                  <a:pt x="381" y="15"/>
                </a:cubicBezTo>
                <a:cubicBezTo>
                  <a:pt x="353" y="15"/>
                  <a:pt x="325" y="0"/>
                  <a:pt x="306" y="4"/>
                </a:cubicBez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tint val="39216"/>
                  <a:invGamma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C6A9180-C06F-4CD8-AF1C-18B6847B3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496F6C-F1FC-415C-8E17-B43283F58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2875"/>
            <a:ext cx="8229600" cy="471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6198" name="Rectangle 6">
            <a:extLst>
              <a:ext uri="{FF2B5EF4-FFF2-40B4-BE49-F238E27FC236}">
                <a16:creationId xmlns:a16="http://schemas.microsoft.com/office/drawing/2014/main" id="{A5A0793C-1FAF-FB43-B05E-B7F68880A6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53188"/>
            <a:ext cx="464343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36199" name="Rectangle 7">
            <a:extLst>
              <a:ext uri="{FF2B5EF4-FFF2-40B4-BE49-F238E27FC236}">
                <a16:creationId xmlns:a16="http://schemas.microsoft.com/office/drawing/2014/main" id="{0CA7D3BD-18DE-9E4D-8F15-8F1866F25B3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400" smtClean="0">
                <a:latin typeface="굴림" panose="020B0600000101010101" pitchFamily="34" charset="-127"/>
                <a:ea typeface="굴림" panose="020B0600000101010101" pitchFamily="34" charset="-127"/>
              </a:defRPr>
            </a:lvl1pPr>
          </a:lstStyle>
          <a:p>
            <a:pPr>
              <a:defRPr/>
            </a:pPr>
            <a:fld id="{6E1000E6-BDE0-4556-B494-67998C7F7C5F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/20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6" r:id="rId1"/>
    <p:sldLayoutId id="2147483975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anose="05020102010507070707" pitchFamily="18" charset="2"/>
        <a:buBlip>
          <a:blip r:embed="rId15"/>
        </a:buBlip>
        <a:defRPr kumimoji="1" sz="2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 2" panose="05020102010507070707" pitchFamily="18" charset="2"/>
        <a:buChar char=""/>
        <a:defRPr kumimoji="1" sz="20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 2" panose="05020102010507070707" pitchFamily="18" charset="2"/>
        <a:buChar char=""/>
        <a:defRPr kumimoji="1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latinLnBrk="1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"/>
        <a:defRPr kumimoji="1" sz="16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anose="05020102010507070707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 2" pitchFamily="18" charset="2"/>
        <a:buChar char="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Recurrent</a:t>
            </a:r>
            <a:r>
              <a:rPr lang="ko-KR" altLang="en-US" dirty="0"/>
              <a:t> </a:t>
            </a:r>
            <a:r>
              <a:rPr lang="en-US" altLang="ko-KR" dirty="0"/>
              <a:t>Neural Networks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E9C12360-97F8-4610-8EBA-29B10C8966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ko-KR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45880-1784-3D4D-9C75-4A96E533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1A99-DCE2-4D49-B261-98DD31A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1D43E-3EDC-4877-9684-A51CDCEDD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 +</a:t>
            </a:r>
            <a:r>
              <a:rPr lang="ko-KR" altLang="en-US" dirty="0"/>
              <a:t> </a:t>
            </a:r>
            <a:r>
              <a:rPr lang="en-US" altLang="ko-KR" dirty="0"/>
              <a:t>FC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3A23FE-B22F-4E02-A925-2DE7782F98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8B909-4573-4FCF-9D92-7673BB93E4FB}"/>
              </a:ext>
            </a:extLst>
          </p:cNvPr>
          <p:cNvSpPr txBox="1"/>
          <p:nvPr/>
        </p:nvSpPr>
        <p:spPr>
          <a:xfrm>
            <a:off x="857846" y="2263487"/>
            <a:ext cx="7571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rnn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torch.nn.RNN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dic_size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hidden_size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batch_first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altLang="ko-KR" sz="16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FC = 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torch.nn.Linear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hidden_size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dic_size</a:t>
            </a:r>
            <a:r>
              <a:rPr lang="en-US" altLang="ko-KR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507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55A98-C397-41E4-B041-45C9F7B0B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Practice2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C8983-8E86-4FBE-A556-1E2E3747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Language Model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30CE28-C07F-44D0-BB74-D781A92FEB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9885C-B855-4FC8-8188-71CF493020AD}"/>
              </a:ext>
            </a:extLst>
          </p:cNvPr>
          <p:cNvSpPr txBox="1"/>
          <p:nvPr/>
        </p:nvSpPr>
        <p:spPr>
          <a:xfrm>
            <a:off x="1115616" y="2011582"/>
            <a:ext cx="6715911" cy="427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0 if you wan -&gt; f you want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 f you want -&gt;  you want 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2  you want  -&gt; you want t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3 you want t -&gt;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ou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want to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4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ou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want to -&gt; u want to 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5 u want to  -&gt;  want to b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6  want to b -&gt; want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</a:t>
            </a:r>
            <a:endParaRPr lang="en-US" altLang="ko-KR" sz="1600" b="1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7 want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-&gt; ant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bui</a:t>
            </a:r>
            <a:endParaRPr lang="en-US" altLang="ko-KR" sz="1600" b="1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8 ant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bui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-&gt;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nt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buil</a:t>
            </a:r>
            <a:endParaRPr lang="en-US" altLang="ko-KR" sz="1600" b="1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9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nt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to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buil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-&gt; t to build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10 t to build -&gt;  to build 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11  to build  -&gt; to build a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12 to build a -&gt; o build a 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13 o build a  -&gt;  build a s</a:t>
            </a: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14  build a s -&gt; build a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sh</a:t>
            </a:r>
            <a:endParaRPr lang="en-US" altLang="ko-KR" sz="1600" b="1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15 build a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sh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-&gt;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uild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a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shi</a:t>
            </a:r>
            <a:endParaRPr lang="en-US" altLang="ko-KR" sz="1600" b="1" dirty="0"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1" dirty="0">
                <a:effectLst/>
                <a:latin typeface="Courier New" panose="02070309020205020404" pitchFamily="49" charset="0"/>
              </a:rPr>
              <a:t>16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uild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a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shi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-&gt; </a:t>
            </a:r>
            <a:r>
              <a:rPr lang="en-US" altLang="ko-KR" sz="1600" b="1" dirty="0" err="1">
                <a:effectLst/>
                <a:latin typeface="Courier New" panose="02070309020205020404" pitchFamily="49" charset="0"/>
              </a:rPr>
              <a:t>ild</a:t>
            </a:r>
            <a:r>
              <a:rPr lang="en-US" altLang="ko-KR" sz="1600" b="1" dirty="0">
                <a:effectLst/>
                <a:latin typeface="Courier New" panose="02070309020205020404" pitchFamily="49" charset="0"/>
              </a:rPr>
              <a:t> a ship</a:t>
            </a:r>
          </a:p>
        </p:txBody>
      </p:sp>
    </p:spTree>
    <p:extLst>
      <p:ext uri="{BB962C8B-B14F-4D97-AF65-F5344CB8AC3E}">
        <p14:creationId xmlns:p14="http://schemas.microsoft.com/office/powerpoint/2010/main" val="4014707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0AD27-1A74-414E-A034-8249189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RNN for MNIST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MNIST Dataset</a:t>
            </a:r>
          </a:p>
          <a:p>
            <a:pPr lvl="1"/>
            <a:r>
              <a:rPr lang="en-US" altLang="ko-KR" dirty="0"/>
              <a:t>Large data of handwritten digits that is commonly used for training various image processing systems and machine learning</a:t>
            </a:r>
          </a:p>
          <a:p>
            <a:pPr lvl="1"/>
            <a:r>
              <a:rPr lang="en-US" altLang="ko-KR" dirty="0"/>
              <a:t>It contains 60,000 training images and 10,000 testing images (28 X 28 pixel)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E1E151-E2EB-4261-8DF5-441FAF51B9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algn="r" rtl="0" eaLnBrk="1" fontAlgn="base" latinLnBrk="1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>
              <a:defRPr/>
            </a:pPr>
            <a:fld id="{569A97AA-E9C0-4E14-BB75-249EFB1D78AF}" type="slidenum">
              <a:rPr lang="en-US" altLang="ko-KR" smtClean="0"/>
              <a:pPr>
                <a:defRPr/>
              </a:pPr>
              <a:t>12</a:t>
            </a:fld>
            <a:r>
              <a:rPr lang="en-US" altLang="ko-KR"/>
              <a:t>/37</a:t>
            </a:r>
            <a:endParaRPr lang="en-US" altLang="ko-KR" dirty="0"/>
          </a:p>
        </p:txBody>
      </p:sp>
      <p:pic>
        <p:nvPicPr>
          <p:cNvPr id="6" name="Picture 2" descr="MNIST sample images.">
            <a:extLst>
              <a:ext uri="{FF2B5EF4-FFF2-40B4-BE49-F238E27FC236}">
                <a16:creationId xmlns:a16="http://schemas.microsoft.com/office/drawing/2014/main" id="{0A5980D0-CB56-428C-8DB9-D7BFCCB20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573016"/>
            <a:ext cx="4000500" cy="243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64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B22FC-8DF5-4AE7-8703-A385BDD2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RNN for MNIST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A8488D-B2A3-4DC7-9A2B-606E773CA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0700D4-CAC3-41B3-AF6C-6C5FBF12B5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  <p:extLst>
      <p:ext uri="{BB962C8B-B14F-4D97-AF65-F5344CB8AC3E}">
        <p14:creationId xmlns:p14="http://schemas.microsoft.com/office/powerpoint/2010/main" val="146859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바닥글 개체 틀 3">
            <a:extLst>
              <a:ext uri="{FF2B5EF4-FFF2-40B4-BE49-F238E27FC236}">
                <a16:creationId xmlns:a16="http://schemas.microsoft.com/office/drawing/2014/main" id="{743C43C0-1572-4AB4-83E5-9C78446D62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pic>
        <p:nvPicPr>
          <p:cNvPr id="15363" name="그림 6">
            <a:extLst>
              <a:ext uri="{FF2B5EF4-FFF2-40B4-BE49-F238E27FC236}">
                <a16:creationId xmlns:a16="http://schemas.microsoft.com/office/drawing/2014/main" id="{1EA0942F-D88F-45F9-B325-B3852F658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247900"/>
            <a:ext cx="4273550" cy="246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그림 7">
            <a:extLst>
              <a:ext uri="{FF2B5EF4-FFF2-40B4-BE49-F238E27FC236}">
                <a16:creationId xmlns:a16="http://schemas.microsoft.com/office/drawing/2014/main" id="{33AD04C1-357E-4F1E-B259-CD6282B35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241550"/>
            <a:ext cx="457200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제목 1">
            <a:extLst>
              <a:ext uri="{FF2B5EF4-FFF2-40B4-BE49-F238E27FC236}">
                <a16:creationId xmlns:a16="http://schemas.microsoft.com/office/drawing/2014/main" id="{CFB02BC6-FB9B-4109-9D5E-8C358E6D86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CC9DB03D-B52B-4F22-9682-5D2E5D2BF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</a:t>
            </a:r>
            <a:endParaRPr lang="ko-KR" altLang="en-US" dirty="0"/>
          </a:p>
        </p:txBody>
      </p:sp>
      <p:sp>
        <p:nvSpPr>
          <p:cNvPr id="16387" name="바닥글 개체 틀 3">
            <a:extLst>
              <a:ext uri="{FF2B5EF4-FFF2-40B4-BE49-F238E27FC236}">
                <a16:creationId xmlns:a16="http://schemas.microsoft.com/office/drawing/2014/main" id="{8D1B6376-B508-44F6-8A7E-C7F6133809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9EE4759-C1E0-481C-A44D-0D1C7610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975" cy="471328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Data Preprocessing (1)</a:t>
            </a:r>
            <a:endParaRPr lang="ko-KR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6389" name="직사각형 6">
            <a:extLst>
              <a:ext uri="{FF2B5EF4-FFF2-40B4-BE49-F238E27FC236}">
                <a16:creationId xmlns:a16="http://schemas.microsoft.com/office/drawing/2014/main" id="{025D0E74-1583-4F0F-8156-1F74058B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76425"/>
            <a:ext cx="7632700" cy="175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339850" indent="-315913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681163" indent="-339725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%matplotlib inline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torch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torch.optim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optim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numpy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np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matplotlib.pyplot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as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plt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ko-KR" altLang="ko-K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89C1D5A4-FCC2-4D97-97E9-5D708EB01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 </a:t>
            </a:r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>
                <a:solidFill>
                  <a:srgbClr val="C00000"/>
                </a:solidFill>
              </a:rPr>
              <a:t>1</a:t>
            </a:r>
            <a:endParaRPr lang="ko-KR" altLang="en-US" dirty="0"/>
          </a:p>
        </p:txBody>
      </p:sp>
      <p:sp>
        <p:nvSpPr>
          <p:cNvPr id="17411" name="바닥글 개체 틀 3">
            <a:extLst>
              <a:ext uri="{FF2B5EF4-FFF2-40B4-BE49-F238E27FC236}">
                <a16:creationId xmlns:a16="http://schemas.microsoft.com/office/drawing/2014/main" id="{A3553CC3-CF3C-458A-AC8D-69C374FE55E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17412" name="내용 개체 틀 2">
            <a:extLst>
              <a:ext uri="{FF2B5EF4-FFF2-40B4-BE49-F238E27FC236}">
                <a16:creationId xmlns:a16="http://schemas.microsoft.com/office/drawing/2014/main" id="{DAC2DAEB-7E7B-4705-BD51-2E1CDCE4A8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/>
              <a:t>Q. Min-max scaler</a:t>
            </a:r>
            <a:r>
              <a:rPr lang="ko-KR" altLang="en-US"/>
              <a:t>를 구현하시오</a:t>
            </a:r>
          </a:p>
        </p:txBody>
      </p:sp>
      <p:sp>
        <p:nvSpPr>
          <p:cNvPr id="17413" name="직사각형 1">
            <a:extLst>
              <a:ext uri="{FF2B5EF4-FFF2-40B4-BE49-F238E27FC236}">
                <a16:creationId xmlns:a16="http://schemas.microsoft.com/office/drawing/2014/main" id="{9304129B-888F-41FA-9BFE-058301025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88" y="1989138"/>
            <a:ext cx="3476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en-US" altLang="ko-KR">
                <a:solidFill>
                  <a:srgbClr val="242729"/>
                </a:solidFill>
                <a:latin typeface="Consolas" panose="020B0609020204030204" pitchFamily="49" charset="0"/>
              </a:rPr>
              <a:t>(x-min(x))/(max(x)-min(x))</a:t>
            </a:r>
            <a:endParaRPr lang="ko-KR" altLang="en-US"/>
          </a:p>
        </p:txBody>
      </p:sp>
      <p:sp>
        <p:nvSpPr>
          <p:cNvPr id="17414" name="TextBox 110">
            <a:extLst>
              <a:ext uri="{FF2B5EF4-FFF2-40B4-BE49-F238E27FC236}">
                <a16:creationId xmlns:a16="http://schemas.microsoft.com/office/drawing/2014/main" id="{D256DCB7-9DC0-454D-8C4F-FFBB5F73F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2663825"/>
            <a:ext cx="8153400" cy="1016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scaling function for input data</a:t>
            </a:r>
            <a:b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minmax_scaler(data):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sz="1200" b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en-US" altLang="ko-KR" sz="1200" b="1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return</a:t>
            </a:r>
            <a:r>
              <a:rPr kumimoji="0" lang="en-US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 ??</a:t>
            </a:r>
            <a:endParaRPr lang="ko-KR" altLang="ko-KR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91127C5B-BCFB-4FF7-8E84-D828F94AF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</a:t>
            </a:r>
            <a:endParaRPr lang="ko-KR" altLang="en-US" dirty="0"/>
          </a:p>
        </p:txBody>
      </p:sp>
      <p:sp>
        <p:nvSpPr>
          <p:cNvPr id="18435" name="바닥글 개체 틀 3">
            <a:extLst>
              <a:ext uri="{FF2B5EF4-FFF2-40B4-BE49-F238E27FC236}">
                <a16:creationId xmlns:a16="http://schemas.microsoft.com/office/drawing/2014/main" id="{E040F4FE-67EB-4174-B2AA-EAEE079F79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EBFA056-AF13-4F85-AA5B-B17D4A01A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975" cy="471328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Data Preprocessing (2)</a:t>
            </a:r>
            <a:endParaRPr lang="ko-KR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8437" name="직사각형 8">
            <a:extLst>
              <a:ext uri="{FF2B5EF4-FFF2-40B4-BE49-F238E27FC236}">
                <a16:creationId xmlns:a16="http://schemas.microsoft.com/office/drawing/2014/main" id="{3D79A240-FC6C-4DF9-83C0-76EAD61EE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76425"/>
            <a:ext cx="7632700" cy="418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339850" indent="-315913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681163" indent="-339725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make dataset to input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def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build_dataset(time_series, seq_length):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dataX = []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dataY = []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kumimoji="0" lang="ko-KR" altLang="ko-KR" sz="14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(time_series) - seq_length):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_x = time_series[i:i + seq_length, :]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_y = time_series[i + seq_length, [-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]]  </a:t>
            </a: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Next close price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        #print(_x, "-&gt;", _y)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       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dataX.append(_x)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    dataY.append(_y)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np.array(dataX), np.array(dataY)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hyper parameters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seq_length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7</a:t>
            </a:r>
            <a:b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data_dim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5</a:t>
            </a:r>
            <a:b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hidden_dim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10</a:t>
            </a:r>
            <a:b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output_dim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b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learning_rate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0.01</a:t>
            </a:r>
            <a:b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iterations =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endParaRPr kumimoji="0" lang="ko-KR" altLang="ko-K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D8477BD1-C9BE-4E40-AFDE-83F66FF4A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Data Preprocessing</a:t>
            </a:r>
            <a:endParaRPr lang="ko-KR" altLang="en-US"/>
          </a:p>
        </p:txBody>
      </p:sp>
      <p:sp>
        <p:nvSpPr>
          <p:cNvPr id="19459" name="바닥글 개체 틀 3">
            <a:extLst>
              <a:ext uri="{FF2B5EF4-FFF2-40B4-BE49-F238E27FC236}">
                <a16:creationId xmlns:a16="http://schemas.microsoft.com/office/drawing/2014/main" id="{88E80769-7C06-49BC-8911-C7B2E5882C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CF01F8A-7659-42B1-A5E6-271B367C6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975" cy="4713288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Data Preprocessing (3)</a:t>
            </a:r>
            <a:endParaRPr lang="ko-KR" altLang="en-US" dirty="0"/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19461" name="직사각형 10">
            <a:extLst>
              <a:ext uri="{FF2B5EF4-FFF2-40B4-BE49-F238E27FC236}">
                <a16:creationId xmlns:a16="http://schemas.microsoft.com/office/drawing/2014/main" id="{64A6B35A-79DB-4EF9-8B97-513E6C1DD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76425"/>
            <a:ext cx="7632700" cy="461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339850" indent="-315913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681163" indent="-339725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load data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xy = np.loadtxt(</a:t>
            </a:r>
            <a:r>
              <a:rPr kumimoji="0" lang="ko-KR" altLang="ko-KR" sz="1400" b="1">
                <a:solidFill>
                  <a:srgbClr val="008080"/>
                </a:solidFill>
                <a:latin typeface="Consolas" panose="020B0609020204030204" pitchFamily="49" charset="0"/>
              </a:rPr>
              <a:t>"stock.csv"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>
                <a:solidFill>
                  <a:srgbClr val="660099"/>
                </a:solidFill>
                <a:latin typeface="Consolas" panose="020B0609020204030204" pitchFamily="49" charset="0"/>
              </a:rPr>
              <a:t>delimiter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>
                <a:solidFill>
                  <a:srgbClr val="008080"/>
                </a:solidFill>
                <a:latin typeface="Consolas" panose="020B0609020204030204" pitchFamily="49" charset="0"/>
              </a:rPr>
              <a:t>","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xy = xy[::-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]  </a:t>
            </a: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reverse order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split train-test set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train_size = </a:t>
            </a:r>
            <a:r>
              <a:rPr kumimoji="0" lang="ko-KR" altLang="ko-KR" sz="1400">
                <a:solidFill>
                  <a:srgbClr val="000080"/>
                </a:solidFill>
                <a:latin typeface="Consolas" panose="020B0609020204030204" pitchFamily="49" charset="0"/>
              </a:rPr>
              <a:t>int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>
                <a:solidFill>
                  <a:srgbClr val="000080"/>
                </a:solidFill>
                <a:latin typeface="Consolas" panose="020B0609020204030204" pitchFamily="49" charset="0"/>
              </a:rPr>
              <a:t>len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(xy) *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0.7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train_set = xy[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:train_size]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test_set = xy[train_size - seq_length:]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scaling data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train_set = minmax_scaler(train_set)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test_set = minmax_scaler(test_set)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 make train-test dataset to input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trainX, trainY = build_dataset(train_set, seq_length)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testX, testY = build_dataset(test_set, seq_length)</a:t>
            </a: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endParaRPr kumimoji="0" lang="en-US" altLang="ko-KR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trainX_tensor = torch.FloatTensor(trainX)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trainY_tensor = torch.FloatTensor(trainY)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testX_tensor = torch.FloatTensor(testX)</a:t>
            </a:r>
          </a:p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testY_tensor = torch.FloatTensor(testY)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AE6AAC8F-3A57-437E-9864-1A15A6883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 </a:t>
            </a:r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>
                <a:solidFill>
                  <a:srgbClr val="C000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0483" name="바닥글 개체 틀 3">
            <a:extLst>
              <a:ext uri="{FF2B5EF4-FFF2-40B4-BE49-F238E27FC236}">
                <a16:creationId xmlns:a16="http://schemas.microsoft.com/office/drawing/2014/main" id="{45137E67-F811-41E3-80C8-AFCFE15BFC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20484" name="내용 개체 틀 2">
            <a:extLst>
              <a:ext uri="{FF2B5EF4-FFF2-40B4-BE49-F238E27FC236}">
                <a16:creationId xmlns:a16="http://schemas.microsoft.com/office/drawing/2014/main" id="{6CD91D7C-3CCB-4D38-8485-2541972C82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/>
              <a:t>Q. LSTM</a:t>
            </a:r>
            <a:r>
              <a:rPr lang="ko-KR" altLang="en-US"/>
              <a:t>과 </a:t>
            </a:r>
            <a:r>
              <a:rPr lang="en-US" altLang="ko-KR"/>
              <a:t>layer</a:t>
            </a:r>
            <a:r>
              <a:rPr lang="ko-KR" altLang="en-US"/>
              <a:t>로 이뤄진 다음 </a:t>
            </a:r>
            <a:r>
              <a:rPr lang="en-US" altLang="ko-KR"/>
              <a:t>Net</a:t>
            </a:r>
            <a:r>
              <a:rPr lang="ko-KR" altLang="en-US"/>
              <a:t>을 구현하시오</a:t>
            </a:r>
          </a:p>
        </p:txBody>
      </p:sp>
      <p:sp>
        <p:nvSpPr>
          <p:cNvPr id="20485" name="직사각형 5">
            <a:extLst>
              <a:ext uri="{FF2B5EF4-FFF2-40B4-BE49-F238E27FC236}">
                <a16:creationId xmlns:a16="http://schemas.microsoft.com/office/drawing/2014/main" id="{C561C262-A7E0-40BC-ABDB-96175F838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876425"/>
            <a:ext cx="7632700" cy="1754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Blip>
                <a:blip r:embed="rId2"/>
              </a:buBlip>
              <a:defRPr kumimoji="1" sz="2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669925" indent="-325438" latinLnBrk="1">
              <a:spcBef>
                <a:spcPct val="20000"/>
              </a:spcBef>
              <a:buClr>
                <a:schemeClr val="accent2"/>
              </a:buClr>
              <a:buSzPct val="60000"/>
              <a:buFont typeface="Wingdings 2" panose="05020102010507070707" pitchFamily="18" charset="2"/>
              <a:buChar char="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022350" indent="-350838" latinLnBrk="1">
              <a:spcBef>
                <a:spcPct val="20000"/>
              </a:spcBef>
              <a:buClr>
                <a:schemeClr val="hlink"/>
              </a:buClr>
              <a:buSzPct val="65000"/>
              <a:buFont typeface="Wingdings 2" panose="05020102010507070707" pitchFamily="18" charset="2"/>
              <a:buChar char=""/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339850" indent="-315913" latinLnBrk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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1681163" indent="-339725" latinLnBrk="1">
              <a:spcBef>
                <a:spcPct val="20000"/>
              </a:spcBef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1383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5955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0527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509963" indent="-3397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 2" panose="05020102010507070707" pitchFamily="18" charset="2"/>
              <a:buChar char=""/>
              <a:defRPr kumimoji="1" sz="16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SzTx/>
              <a:buFontTx/>
              <a:buNone/>
            </a:pPr>
            <a:r>
              <a:rPr kumimoji="0" lang="ko-KR" altLang="ko-KR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Net(torch.nn.Module):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####Implement this code####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  <a:t>    ###########################</a:t>
            </a: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4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net = Net(data_dim, hidden_dim, output_dim, </a:t>
            </a:r>
            <a:r>
              <a:rPr kumimoji="0" lang="ko-KR" altLang="ko-KR" sz="140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kumimoji="0" lang="ko-KR" altLang="ko-KR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kumimoji="0" lang="ko-KR" altLang="ko-KR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7FEF-5D75-4911-A720-C88B499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D28E6-6FCC-415A-A439-EB68D6563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Type of Deep Neural Network</a:t>
            </a:r>
          </a:p>
          <a:p>
            <a:pPr lvl="1"/>
            <a:r>
              <a:rPr lang="en-US" altLang="ko-KR" dirty="0"/>
              <a:t>Dense Network (=Fully-connected Neural Network)</a:t>
            </a:r>
          </a:p>
          <a:p>
            <a:pPr lvl="1"/>
            <a:r>
              <a:rPr lang="en-US" altLang="ko-KR" dirty="0"/>
              <a:t>Convolutional Neural Network</a:t>
            </a:r>
          </a:p>
          <a:p>
            <a:pPr lvl="1"/>
            <a:r>
              <a:rPr lang="en-US" altLang="ko-KR" b="1" dirty="0"/>
              <a:t>Recurrent Neural Network</a:t>
            </a:r>
          </a:p>
          <a:p>
            <a:pPr lvl="1"/>
            <a:r>
              <a:rPr lang="en-US" altLang="ko-KR" dirty="0"/>
              <a:t>…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793DF-FA8E-4292-A1ED-C1B70420E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6" name="Picture 2" descr="https://i.stack.imgur.com/MBlhW.png">
            <a:extLst>
              <a:ext uri="{FF2B5EF4-FFF2-40B4-BE49-F238E27FC236}">
                <a16:creationId xmlns:a16="http://schemas.microsoft.com/office/drawing/2014/main" id="{7C7051DE-D7CF-4E7B-A874-1BB2CC09D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375" y="3935920"/>
            <a:ext cx="2520000" cy="1283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s://upload.wikimedia.org/wikipedia/commons/6/63/Typical_cnn.png">
            <a:extLst>
              <a:ext uri="{FF2B5EF4-FFF2-40B4-BE49-F238E27FC236}">
                <a16:creationId xmlns:a16="http://schemas.microsoft.com/office/drawing/2014/main" id="{7C47C85A-A38D-46DD-8177-456C8CCC9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3160712"/>
            <a:ext cx="3600000" cy="110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current neural network에 대한 이미지 검색결과">
            <a:extLst>
              <a:ext uri="{FF2B5EF4-FFF2-40B4-BE49-F238E27FC236}">
                <a16:creationId xmlns:a16="http://schemas.microsoft.com/office/drawing/2014/main" id="{36BBCA16-33E3-405F-B923-37065FF68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0" y="5032158"/>
            <a:ext cx="3600000" cy="94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80CB26-80F1-4ECA-83CB-FDF66139383D}"/>
              </a:ext>
            </a:extLst>
          </p:cNvPr>
          <p:cNvSpPr txBox="1"/>
          <p:nvPr/>
        </p:nvSpPr>
        <p:spPr>
          <a:xfrm>
            <a:off x="1824725" y="5215641"/>
            <a:ext cx="1325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&lt;Dense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679A0-12A8-4236-9A6B-CF3C9A7D5852}"/>
              </a:ext>
            </a:extLst>
          </p:cNvPr>
          <p:cNvSpPr txBox="1"/>
          <p:nvPr/>
        </p:nvSpPr>
        <p:spPr>
          <a:xfrm>
            <a:off x="5572889" y="4264648"/>
            <a:ext cx="22849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&lt;Convolutional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48E722-1B8E-4966-BBBE-2DEFC3F049B9}"/>
              </a:ext>
            </a:extLst>
          </p:cNvPr>
          <p:cNvSpPr txBox="1"/>
          <p:nvPr/>
        </p:nvSpPr>
        <p:spPr>
          <a:xfrm>
            <a:off x="5706034" y="5974365"/>
            <a:ext cx="2018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2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&lt;Recurrent Neural Network&gt;</a:t>
            </a:r>
            <a:endParaRPr kumimoji="0" lang="ko-KR" altLang="en-US" sz="1200" b="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1543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3C241E15-A37D-49A6-8A26-9B314FFFD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Stock Prediction </a:t>
            </a:r>
            <a:r>
              <a:rPr lang="ko-KR" altLang="en-US" dirty="0">
                <a:solidFill>
                  <a:srgbClr val="C00000"/>
                </a:solidFill>
              </a:rPr>
              <a:t>문제</a:t>
            </a:r>
            <a:r>
              <a:rPr lang="en-US" altLang="ko-KR" dirty="0">
                <a:solidFill>
                  <a:srgbClr val="C00000"/>
                </a:solidFill>
              </a:rPr>
              <a:t>3</a:t>
            </a:r>
            <a:endParaRPr lang="ko-KR" altLang="en-US" dirty="0"/>
          </a:p>
        </p:txBody>
      </p:sp>
      <p:sp>
        <p:nvSpPr>
          <p:cNvPr id="21507" name="바닥글 개체 틀 3">
            <a:extLst>
              <a:ext uri="{FF2B5EF4-FFF2-40B4-BE49-F238E27FC236}">
                <a16:creationId xmlns:a16="http://schemas.microsoft.com/office/drawing/2014/main" id="{1A23EF15-74FA-4B20-9AE8-EEDBEE90AE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en-US" altLang="ko-KR"/>
              <a:t>J.H. Lee, Dept. of Software, Sungkyunkwan Univ.</a:t>
            </a:r>
          </a:p>
        </p:txBody>
      </p:sp>
      <p:sp>
        <p:nvSpPr>
          <p:cNvPr id="21508" name="내용 개체 틀 2">
            <a:extLst>
              <a:ext uri="{FF2B5EF4-FFF2-40B4-BE49-F238E27FC236}">
                <a16:creationId xmlns:a16="http://schemas.microsoft.com/office/drawing/2014/main" id="{6772DEF9-D359-4F89-8D4B-84DD5CB75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r>
              <a:rPr lang="en-US" altLang="ko-KR"/>
              <a:t>Q. </a:t>
            </a:r>
            <a:r>
              <a:rPr lang="ko-KR" altLang="en-US"/>
              <a:t>다음 학습 과정을 구현하시오</a:t>
            </a:r>
            <a:endParaRPr lang="en-US" altLang="ko-KR"/>
          </a:p>
          <a:p>
            <a:pPr marL="0" indent="0">
              <a:buFont typeface="Wingdings 2" panose="05020102010507070707" pitchFamily="18" charset="2"/>
              <a:buNone/>
            </a:pPr>
            <a:endParaRPr lang="en-US" altLang="ko-KR"/>
          </a:p>
        </p:txBody>
      </p:sp>
      <p:sp>
        <p:nvSpPr>
          <p:cNvPr id="21509" name="TextBox 110">
            <a:extLst>
              <a:ext uri="{FF2B5EF4-FFF2-40B4-BE49-F238E27FC236}">
                <a16:creationId xmlns:a16="http://schemas.microsoft.com/office/drawing/2014/main" id="{C0B7E1FF-0A51-4996-BE90-0BDAC3117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62163"/>
            <a:ext cx="8153400" cy="3048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loss &amp; optimizer setting</a:t>
            </a:r>
            <a:b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criterion = torch.nn.MSELoss()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optimizer = optim.Adam(net.parameters(), </a:t>
            </a:r>
            <a:r>
              <a:rPr kumimoji="0" lang="ko-KR" altLang="ko-KR" sz="1200">
                <a:solidFill>
                  <a:srgbClr val="660099"/>
                </a:solidFill>
                <a:latin typeface="Consolas" panose="020B0609020204030204" pitchFamily="49" charset="0"/>
              </a:rPr>
              <a:t>lr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=learning_rate)</a:t>
            </a:r>
            <a:endParaRPr kumimoji="0"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kumimoji="0" lang="en-US" altLang="ko-KR" sz="12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start training</a:t>
            </a:r>
            <a:b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i </a:t>
            </a:r>
            <a:r>
              <a:rPr kumimoji="0" lang="ko-KR" altLang="ko-KR" sz="1200" b="1">
                <a:solidFill>
                  <a:srgbClr val="000080"/>
                </a:solidFill>
                <a:latin typeface="Consolas" panose="020B0609020204030204" pitchFamily="49" charset="0"/>
              </a:rPr>
              <a:t>in </a:t>
            </a:r>
            <a:r>
              <a:rPr kumimoji="0" lang="ko-KR" altLang="ko-KR" sz="1200">
                <a:solidFill>
                  <a:srgbClr val="000080"/>
                </a:solidFill>
                <a:latin typeface="Consolas" panose="020B0609020204030204" pitchFamily="49" charset="0"/>
              </a:rPr>
              <a:t>range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(iterations):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####Implement this code####</a:t>
            </a:r>
            <a:b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b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    ###########################</a:t>
            </a:r>
            <a:endParaRPr kumimoji="0" lang="en-US" altLang="ko-KR" sz="1200" i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endParaRPr kumimoji="0" lang="en-US" altLang="ko-KR" sz="1200" i="1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kumimoji="0" lang="ko-KR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# </a:t>
            </a:r>
            <a:r>
              <a:rPr kumimoji="0" lang="en-US" altLang="ko-KR" sz="1200" i="1">
                <a:solidFill>
                  <a:srgbClr val="808080"/>
                </a:solidFill>
                <a:latin typeface="Consolas" panose="020B0609020204030204" pitchFamily="49" charset="0"/>
              </a:rPr>
              <a:t>Visualization</a:t>
            </a:r>
          </a:p>
          <a:p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plt.plot(testY)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plt.plot(net(testX_tensor).data.numpy())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plt.legend([</a:t>
            </a:r>
            <a:r>
              <a:rPr kumimoji="0"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'original'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200" b="1">
                <a:solidFill>
                  <a:srgbClr val="008080"/>
                </a:solidFill>
                <a:latin typeface="Consolas" panose="020B0609020204030204" pitchFamily="49" charset="0"/>
              </a:rPr>
              <a:t>'prediction'</a:t>
            </a: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kumimoji="0" lang="ko-KR" altLang="ko-KR" sz="1200">
                <a:solidFill>
                  <a:srgbClr val="000000"/>
                </a:solidFill>
                <a:latin typeface="Consolas" panose="020B0609020204030204" pitchFamily="49" charset="0"/>
              </a:rPr>
              <a:t>plt.show()</a:t>
            </a:r>
            <a:endParaRPr kumimoji="0" lang="ko-KR" altLang="ko-KR" sz="2000">
              <a:latin typeface="Arial" panose="020B0604020202020204" pitchFamily="34" charset="0"/>
            </a:endParaRPr>
          </a:p>
          <a:p>
            <a:endParaRPr lang="ko-KR" altLang="ko-KR"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ADA0B-363C-4123-B56F-7398DBBEA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Stock Prediction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11DD96-B468-4A81-BFE7-E6E1A0E53D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5" name="내용 개체 틀 6">
            <a:extLst>
              <a:ext uri="{FF2B5EF4-FFF2-40B4-BE49-F238E27FC236}">
                <a16:creationId xmlns:a16="http://schemas.microsoft.com/office/drawing/2014/main" id="{319F9935-BDA8-4F10-8C69-D0F4D0346ADE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45914" y="1740848"/>
            <a:ext cx="5852172" cy="4389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8988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7BB24-66FA-44F9-BBE0-BBE8250381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Seq2Seq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B45880-1784-3D4D-9C75-4A96E5335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7FEF-5D75-4911-A720-C88B49961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Seq2Seq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0793DF-FA8E-4292-A1ED-C1B70420E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B9B2794-A6D2-4A1E-9D09-6BF1665C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08" y="1916832"/>
            <a:ext cx="8028384" cy="36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70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280" cy="4713288"/>
          </a:xfrm>
        </p:spPr>
        <p:txBody>
          <a:bodyPr/>
          <a:lstStyle/>
          <a:p>
            <a:r>
              <a:rPr lang="en-US" altLang="ko-KR" dirty="0"/>
              <a:t>Torch reference</a:t>
            </a:r>
          </a:p>
          <a:p>
            <a:pPr lvl="1"/>
            <a:r>
              <a:rPr lang="en-US" altLang="ko-KR" dirty="0"/>
              <a:t>https://</a:t>
            </a:r>
            <a:r>
              <a:rPr lang="en-US" altLang="ko-KR" dirty="0" err="1"/>
              <a:t>pytorch.org</a:t>
            </a:r>
            <a:r>
              <a:rPr lang="en-US" altLang="ko-KR" dirty="0"/>
              <a:t>/tutorials/beginner/blitz/</a:t>
            </a:r>
            <a:r>
              <a:rPr lang="en-US" altLang="ko-KR" dirty="0" err="1"/>
              <a:t>neural_networks_tutorial.html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4DF34C-8A82-41D9-BD34-A0FA1CCA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Summary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67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the Recurrent Neural Network?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5336" y="5232445"/>
                <a:ext cx="3578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ABC9CB48-821B-4091-8EB0-8B9FF303D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336" y="5232445"/>
                <a:ext cx="3578095" cy="461665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/>
              <p:nvPr/>
            </p:nvSpPr>
            <p:spPr>
              <a:xfrm>
                <a:off x="3067647" y="5723279"/>
                <a:ext cx="277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Rectangle 6">
                <a:extLst>
                  <a:ext uri="{FF2B5EF4-FFF2-40B4-BE49-F238E27FC236}">
                    <a16:creationId xmlns:a16="http://schemas.microsoft.com/office/drawing/2014/main" id="{E2D4B670-7807-44D5-B632-0CB411EC2E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47" y="5723279"/>
                <a:ext cx="2776337" cy="461665"/>
              </a:xfrm>
              <a:prstGeom prst="rect">
                <a:avLst/>
              </a:prstGeom>
              <a:blipFill>
                <a:blip r:embed="rId3"/>
                <a:stretch>
                  <a:fillRect t="-127632" r="-24123" b="-19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74" name="그림 2073">
            <a:extLst>
              <a:ext uri="{FF2B5EF4-FFF2-40B4-BE49-F238E27FC236}">
                <a16:creationId xmlns:a16="http://schemas.microsoft.com/office/drawing/2014/main" id="{26CDB284-FF64-48E2-93E5-4626ACBB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90" y="1860291"/>
            <a:ext cx="8172400" cy="325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2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9FC1CB-C40C-4650-8EF7-FADFC9F75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0" y="1566241"/>
            <a:ext cx="8551110" cy="43224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DCA79DEA-885D-4808-961E-3FB5E70F42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83505" y="1714030"/>
                <a:ext cx="35780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𝑈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DCA79DEA-885D-4808-961E-3FB5E70F42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505" y="1714030"/>
                <a:ext cx="3578095" cy="461665"/>
              </a:xfrm>
              <a:prstGeom prst="rect">
                <a:avLst/>
              </a:prstGeom>
              <a:blipFill>
                <a:blip r:embed="rId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27523DDA-CEE7-476E-AAA7-6EA787E709E3}"/>
                  </a:ext>
                </a:extLst>
              </p:cNvPr>
              <p:cNvSpPr/>
              <p:nvPr/>
            </p:nvSpPr>
            <p:spPr>
              <a:xfrm>
                <a:off x="2915816" y="2204864"/>
                <a:ext cx="27763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Softmax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27523DDA-CEE7-476E-AAA7-6EA787E70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204864"/>
                <a:ext cx="2776337" cy="461665"/>
              </a:xfrm>
              <a:prstGeom prst="rect">
                <a:avLst/>
              </a:prstGeom>
              <a:blipFill>
                <a:blip r:embed="rId4"/>
                <a:stretch>
                  <a:fillRect t="-129333" r="-24123" b="-20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</a:p>
          <a:p>
            <a:pPr lvl="1"/>
            <a:r>
              <a:rPr lang="en-US" altLang="ko-KR" dirty="0"/>
              <a:t>cell gate, input gate, output gate, forget gate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1026" name="Picture 2" descr="LSTM(Long Short Term Memory networks) : 네이버 블로그">
            <a:extLst>
              <a:ext uri="{FF2B5EF4-FFF2-40B4-BE49-F238E27FC236}">
                <a16:creationId xmlns:a16="http://schemas.microsoft.com/office/drawing/2014/main" id="{9BBC751F-C2AC-4CD6-AEF6-D4AA01F65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87663"/>
            <a:ext cx="6305578" cy="274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5880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355B9B-E48C-47F7-AB62-9175BA2B0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FDF4A-0277-4F8F-9B8A-9D9DFF72C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GRU</a:t>
            </a:r>
          </a:p>
          <a:p>
            <a:pPr lvl="1"/>
            <a:r>
              <a:rPr lang="en-US" altLang="ko-KR" dirty="0"/>
              <a:t>Update &amp; Reset gate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767C0D-1AB1-4600-9963-A7D371E34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E44D9377-ED9F-4162-BD46-54B341ADF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331855"/>
            <a:ext cx="6480720" cy="412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3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280" cy="4713288"/>
          </a:xfrm>
        </p:spPr>
        <p:txBody>
          <a:bodyPr/>
          <a:lstStyle/>
          <a:p>
            <a:r>
              <a:rPr lang="en-US" altLang="ko-KR" dirty="0"/>
              <a:t>Stacked RNN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0E490D-423F-4F98-B328-67594ED64179}"/>
              </a:ext>
            </a:extLst>
          </p:cNvPr>
          <p:cNvSpPr/>
          <p:nvPr/>
        </p:nvSpPr>
        <p:spPr>
          <a:xfrm>
            <a:off x="755776" y="1876374"/>
            <a:ext cx="7632448" cy="307777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torch.nn.RNN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hidden_size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batch_first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num_layers</a:t>
            </a:r>
            <a:r>
              <a:rPr kumimoji="0"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=2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4DF34C-8A82-41D9-BD34-A0FA1CCA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10242" name="Picture 2" descr="49 PM">
            <a:extLst>
              <a:ext uri="{FF2B5EF4-FFF2-40B4-BE49-F238E27FC236}">
                <a16:creationId xmlns:a16="http://schemas.microsoft.com/office/drawing/2014/main" id="{CBA68115-5197-4850-9A7F-C908774DA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776" y="2662806"/>
            <a:ext cx="4486448" cy="326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1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280" cy="4713288"/>
          </a:xfrm>
        </p:spPr>
        <p:txBody>
          <a:bodyPr/>
          <a:lstStyle/>
          <a:p>
            <a:r>
              <a:rPr lang="en-US" altLang="ko-KR" dirty="0"/>
              <a:t>Bidirectional LSTM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4DF34C-8A82-41D9-BD34-A0FA1CCA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/>
              <a:t>Recurrent Neural Network</a:t>
            </a:r>
            <a:endParaRPr lang="ko-KR" alt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519C55D-62DB-4C4B-A5FA-283A5007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2679060"/>
            <a:ext cx="72771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1602C1E-967B-4ED6-B985-54C8AF8C1A6A}"/>
              </a:ext>
            </a:extLst>
          </p:cNvPr>
          <p:cNvSpPr/>
          <p:nvPr/>
        </p:nvSpPr>
        <p:spPr>
          <a:xfrm>
            <a:off x="755776" y="1959368"/>
            <a:ext cx="7632448" cy="523220"/>
          </a:xfrm>
          <a:prstGeom prst="rect">
            <a:avLst/>
          </a:prstGeom>
          <a:ln>
            <a:solidFill>
              <a:sysClr val="windowText" lastClr="000000"/>
            </a:solidFill>
          </a:ln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  <a:cs typeface="+mn-cs"/>
              </a:defRPr>
            </a:lvl9pPr>
          </a:lstStyle>
          <a:p>
            <a:pPr lvl="0"/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torch.nn.RNN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dic_size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hidden_size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kumimoji="0" lang="ko-KR" altLang="ko-KR" sz="1400" dirty="0" err="1">
                <a:solidFill>
                  <a:srgbClr val="660099"/>
                </a:solidFill>
                <a:latin typeface="Consolas" panose="020B0609020204030204" pitchFamily="49" charset="0"/>
              </a:rPr>
              <a:t>batch_first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kumimoji="0" lang="ko-KR" altLang="ko-KR" sz="14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True</a:t>
            </a:r>
            <a:r>
              <a:rPr kumimoji="0"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, </a:t>
            </a:r>
            <a:r>
              <a:rPr kumimoji="0" lang="en-US" altLang="ko-KR" sz="1400" dirty="0">
                <a:solidFill>
                  <a:srgbClr val="660099"/>
                </a:solidFill>
                <a:latin typeface="Consolas" panose="020B0609020204030204" pitchFamily="49" charset="0"/>
              </a:rPr>
              <a:t>bidirectional</a:t>
            </a:r>
            <a:r>
              <a:rPr kumimoji="0" lang="en-US" altLang="ko-KR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=True</a:t>
            </a:r>
            <a:r>
              <a:rPr kumimoji="0" lang="ko-KR" altLang="ko-K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kumimoji="0" lang="ko-KR" altLang="ko-KR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931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EB7C21-AACB-42A1-96FE-BE5FC45A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875"/>
            <a:ext cx="8435280" cy="4713288"/>
          </a:xfrm>
        </p:spPr>
        <p:txBody>
          <a:bodyPr/>
          <a:lstStyle/>
          <a:p>
            <a:r>
              <a:rPr lang="en-US" altLang="ko-KR" dirty="0"/>
              <a:t>RNN +</a:t>
            </a:r>
            <a:r>
              <a:rPr lang="ko-KR" altLang="en-US" dirty="0"/>
              <a:t> </a:t>
            </a:r>
            <a:r>
              <a:rPr lang="en-US" altLang="ko-KR" dirty="0"/>
              <a:t>FC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161EA8-A0F3-4CDB-ACD0-896CE21A8D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J.H. Lee, Dept. of Software, Sungkyunkwan Univ.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84DF34C-8A82-41D9-BD34-A0FA1CCA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ko-KR" dirty="0">
                <a:solidFill>
                  <a:srgbClr val="C00000"/>
                </a:solidFill>
              </a:rPr>
              <a:t>Practice1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1887938-F10E-445C-B834-98B3E6C2B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96" y="2024014"/>
            <a:ext cx="3879008" cy="42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86213"/>
      </p:ext>
    </p:extLst>
  </p:cSld>
  <p:clrMapOvr>
    <a:masterClrMapping/>
  </p:clrMapOvr>
</p:sld>
</file>

<file path=ppt/theme/theme1.xml><?xml version="1.0" encoding="utf-8"?>
<a:theme xmlns:a="http://schemas.openxmlformats.org/drawingml/2006/main" name="수묵 터치">
  <a:themeElements>
    <a:clrScheme name="수묵 터치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91BBB6"/>
      </a:accent1>
      <a:accent2>
        <a:srgbClr val="598779"/>
      </a:accent2>
      <a:accent3>
        <a:srgbClr val="FFFFFF"/>
      </a:accent3>
      <a:accent4>
        <a:srgbClr val="000000"/>
      </a:accent4>
      <a:accent5>
        <a:srgbClr val="C7DAD7"/>
      </a:accent5>
      <a:accent6>
        <a:srgbClr val="507A6D"/>
      </a:accent6>
      <a:hlink>
        <a:srgbClr val="657A56"/>
      </a:hlink>
      <a:folHlink>
        <a:srgbClr val="777777"/>
      </a:folHlink>
    </a:clrScheme>
    <a:fontScheme name="수묵 터치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rnd" cmpd="sng" algn="ctr">
          <a:solidFill>
            <a:schemeClr val="tx1"/>
          </a:solidFill>
          <a:prstDash val="sysDot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수묵 터치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1BBB6"/>
        </a:accent1>
        <a:accent2>
          <a:srgbClr val="598779"/>
        </a:accent2>
        <a:accent3>
          <a:srgbClr val="FFFFFF"/>
        </a:accent3>
        <a:accent4>
          <a:srgbClr val="000000"/>
        </a:accent4>
        <a:accent5>
          <a:srgbClr val="C7DAD7"/>
        </a:accent5>
        <a:accent6>
          <a:srgbClr val="507A6D"/>
        </a:accent6>
        <a:hlink>
          <a:srgbClr val="657A56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8EB2E8"/>
        </a:accent1>
        <a:accent2>
          <a:srgbClr val="80B5BC"/>
        </a:accent2>
        <a:accent3>
          <a:srgbClr val="FFFFFF"/>
        </a:accent3>
        <a:accent4>
          <a:srgbClr val="000000"/>
        </a:accent4>
        <a:accent5>
          <a:srgbClr val="C6D5F2"/>
        </a:accent5>
        <a:accent6>
          <a:srgbClr val="73A4AA"/>
        </a:accent6>
        <a:hlink>
          <a:srgbClr val="498CB9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9B80"/>
        </a:accent1>
        <a:accent2>
          <a:srgbClr val="D9AA5D"/>
        </a:accent2>
        <a:accent3>
          <a:srgbClr val="FFFFFF"/>
        </a:accent3>
        <a:accent4>
          <a:srgbClr val="000000"/>
        </a:accent4>
        <a:accent5>
          <a:srgbClr val="E9CBC0"/>
        </a:accent5>
        <a:accent6>
          <a:srgbClr val="C49A53"/>
        </a:accent6>
        <a:hlink>
          <a:srgbClr val="9A6C2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8B6D0"/>
        </a:accent1>
        <a:accent2>
          <a:srgbClr val="8D83D5"/>
        </a:accent2>
        <a:accent3>
          <a:srgbClr val="FFFFFF"/>
        </a:accent3>
        <a:accent4>
          <a:srgbClr val="000000"/>
        </a:accent4>
        <a:accent5>
          <a:srgbClr val="E9D7E4"/>
        </a:accent5>
        <a:accent6>
          <a:srgbClr val="7F76C1"/>
        </a:accent6>
        <a:hlink>
          <a:srgbClr val="9D59AD"/>
        </a:hlink>
        <a:folHlink>
          <a:srgbClr val="8A8AA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5">
        <a:dk1>
          <a:srgbClr val="4F3903"/>
        </a:dk1>
        <a:lt1>
          <a:srgbClr val="FFFFFF"/>
        </a:lt1>
        <a:dk2>
          <a:srgbClr val="000000"/>
        </a:dk2>
        <a:lt2>
          <a:srgbClr val="C0C0C0"/>
        </a:lt2>
        <a:accent1>
          <a:srgbClr val="AFCA6C"/>
        </a:accent1>
        <a:accent2>
          <a:srgbClr val="929C44"/>
        </a:accent2>
        <a:accent3>
          <a:srgbClr val="FFFFFF"/>
        </a:accent3>
        <a:accent4>
          <a:srgbClr val="422F02"/>
        </a:accent4>
        <a:accent5>
          <a:srgbClr val="D4E1BA"/>
        </a:accent5>
        <a:accent6>
          <a:srgbClr val="848D3D"/>
        </a:accent6>
        <a:hlink>
          <a:srgbClr val="C3782D"/>
        </a:hlink>
        <a:folHlink>
          <a:srgbClr val="857D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수묵 터치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0C0C0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878787"/>
        </a:accent6>
        <a:hlink>
          <a:srgbClr val="80808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수묵 터치</Template>
  <TotalTime>6391</TotalTime>
  <Words>1339</Words>
  <Application>Microsoft Office PowerPoint</Application>
  <PresentationFormat>화면 슬라이드 쇼(4:3)</PresentationFormat>
  <Paragraphs>122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굴림</vt:lpstr>
      <vt:lpstr>Arial</vt:lpstr>
      <vt:lpstr>Calibri</vt:lpstr>
      <vt:lpstr>Cambria Math</vt:lpstr>
      <vt:lpstr>Consolas</vt:lpstr>
      <vt:lpstr>Courier New</vt:lpstr>
      <vt:lpstr>Wingdings 2</vt:lpstr>
      <vt:lpstr>수묵 터치</vt:lpstr>
      <vt:lpstr>Recurrent Neural Networks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Recurrent Neural Network</vt:lpstr>
      <vt:lpstr>Practice1</vt:lpstr>
      <vt:lpstr>Practice1</vt:lpstr>
      <vt:lpstr>Practice2</vt:lpstr>
      <vt:lpstr>RNN for MNIST</vt:lpstr>
      <vt:lpstr>RNN for MNIST</vt:lpstr>
      <vt:lpstr>Stock Prediction</vt:lpstr>
      <vt:lpstr>Stock Prediction</vt:lpstr>
      <vt:lpstr>Stock Prediction 문제1</vt:lpstr>
      <vt:lpstr>Stock Prediction</vt:lpstr>
      <vt:lpstr>Data Preprocessing</vt:lpstr>
      <vt:lpstr>Stock Prediction 문제2</vt:lpstr>
      <vt:lpstr>Stock Prediction 문제3</vt:lpstr>
      <vt:lpstr>Stock Prediction</vt:lpstr>
      <vt:lpstr>Seq2Seq</vt:lpstr>
      <vt:lpstr>Seq2Seq</vt:lpstr>
      <vt:lpstr>Pytorch Summary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Tree,</dc:title>
  <dc:creator>Jeehyong Lee</dc:creator>
  <cp:lastModifiedBy>최윤석</cp:lastModifiedBy>
  <cp:revision>247</cp:revision>
  <dcterms:created xsi:type="dcterms:W3CDTF">2004-03-24T09:34:53Z</dcterms:created>
  <dcterms:modified xsi:type="dcterms:W3CDTF">2021-02-26T01:35:58Z</dcterms:modified>
</cp:coreProperties>
</file>