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3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3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17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3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9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3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7FC8-CA4F-4F01-A5DB-D2A4DABEE0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3C11A32-3247-4164-A6FD-BFD4831CD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TIF" /><Relationship Id="rId1" Type="http://schemas.openxmlformats.org/officeDocument/2006/relationships/slideLayout" Target="../slideLayouts/slideLayout2.xml" /><Relationship Id="rId4" Type="http://schemas.microsoft.com/office/2007/relationships/hdphoto" Target="../media/hdphoto1.wdp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B57F-5BEA-4B35-AEB4-61C1DAD0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C7CE1-9F06-40B1-B02A-FA804C93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125656" cy="4351338"/>
          </a:xfrm>
        </p:spPr>
      </p:pic>
    </p:spTree>
    <p:extLst>
      <p:ext uri="{BB962C8B-B14F-4D97-AF65-F5344CB8AC3E}">
        <p14:creationId xmlns:p14="http://schemas.microsoft.com/office/powerpoint/2010/main" val="228468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0C7C-D09B-4232-998E-87706204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975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20890-D41E-4CFF-8BCA-047219CB2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0077"/>
            <a:ext cx="9125656" cy="4961938"/>
          </a:xfrm>
        </p:spPr>
      </p:pic>
    </p:spTree>
    <p:extLst>
      <p:ext uri="{BB962C8B-B14F-4D97-AF65-F5344CB8AC3E}">
        <p14:creationId xmlns:p14="http://schemas.microsoft.com/office/powerpoint/2010/main" val="385662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0856-D36C-40F2-9340-6B9CF182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605B2-0973-4826-8DE8-C7D9E2F9F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3" y="1825625"/>
            <a:ext cx="8749653" cy="4351338"/>
          </a:xfrm>
        </p:spPr>
      </p:pic>
    </p:spTree>
    <p:extLst>
      <p:ext uri="{BB962C8B-B14F-4D97-AF65-F5344CB8AC3E}">
        <p14:creationId xmlns:p14="http://schemas.microsoft.com/office/powerpoint/2010/main" val="373887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00A3-7E5C-4C56-BE25-B893E690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B90D4-931D-45A8-A3BC-B6528E4EB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1" y="1825625"/>
            <a:ext cx="8944525" cy="4351338"/>
          </a:xfrm>
        </p:spPr>
      </p:pic>
    </p:spTree>
    <p:extLst>
      <p:ext uri="{BB962C8B-B14F-4D97-AF65-F5344CB8AC3E}">
        <p14:creationId xmlns:p14="http://schemas.microsoft.com/office/powerpoint/2010/main" val="281006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5BAD-F193-4A2B-A1A2-6994C8AB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27393-5ADF-47EE-9C53-9B0ABB4A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" y="1690688"/>
            <a:ext cx="9289299" cy="4351338"/>
          </a:xfrm>
        </p:spPr>
      </p:pic>
    </p:spTree>
    <p:extLst>
      <p:ext uri="{BB962C8B-B14F-4D97-AF65-F5344CB8AC3E}">
        <p14:creationId xmlns:p14="http://schemas.microsoft.com/office/powerpoint/2010/main" val="297534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BD2D-37FF-4060-A721-5485A64B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AA9D3-8FA8-429C-8454-ABC9587C7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1746901"/>
            <a:ext cx="9004486" cy="4351338"/>
          </a:xfrm>
        </p:spPr>
      </p:pic>
    </p:spTree>
    <p:extLst>
      <p:ext uri="{BB962C8B-B14F-4D97-AF65-F5344CB8AC3E}">
        <p14:creationId xmlns:p14="http://schemas.microsoft.com/office/powerpoint/2010/main" val="4533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AC0-6E11-4FCE-BE93-446BEC70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BE822-F5B5-4C50-B4F3-7F256EE5A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3" y="1825625"/>
            <a:ext cx="8764643" cy="4351338"/>
          </a:xfrm>
        </p:spPr>
      </p:pic>
    </p:spTree>
    <p:extLst>
      <p:ext uri="{BB962C8B-B14F-4D97-AF65-F5344CB8AC3E}">
        <p14:creationId xmlns:p14="http://schemas.microsoft.com/office/powerpoint/2010/main" val="1384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404F-96EE-4AC8-9942-8C844825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61125-E6B2-41B6-89E0-FB62391F9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25656" cy="4486275"/>
          </a:xfrm>
        </p:spPr>
      </p:pic>
    </p:spTree>
    <p:extLst>
      <p:ext uri="{BB962C8B-B14F-4D97-AF65-F5344CB8AC3E}">
        <p14:creationId xmlns:p14="http://schemas.microsoft.com/office/powerpoint/2010/main" val="80026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1193-8A90-4CB8-996A-D1858810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1CA06-9309-41B5-8FA0-F1001FDD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1701931"/>
            <a:ext cx="9004486" cy="4351338"/>
          </a:xfrm>
        </p:spPr>
      </p:pic>
    </p:spTree>
    <p:extLst>
      <p:ext uri="{BB962C8B-B14F-4D97-AF65-F5344CB8AC3E}">
        <p14:creationId xmlns:p14="http://schemas.microsoft.com/office/powerpoint/2010/main" val="90593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AD5D-7BB5-4B33-BAC1-E11D3DDC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4D3C0-F3A6-4C90-BFF2-92DF3864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1690688"/>
            <a:ext cx="9004486" cy="4351338"/>
          </a:xfrm>
        </p:spPr>
      </p:pic>
    </p:spTree>
    <p:extLst>
      <p:ext uri="{BB962C8B-B14F-4D97-AF65-F5344CB8AC3E}">
        <p14:creationId xmlns:p14="http://schemas.microsoft.com/office/powerpoint/2010/main" val="118458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0D1C-EA9D-421B-9828-BC038F70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551E1-8AC9-407E-AFB6-3F043D26A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3" y="1825625"/>
            <a:ext cx="8749653" cy="4351338"/>
          </a:xfrm>
        </p:spPr>
      </p:pic>
    </p:spTree>
    <p:extLst>
      <p:ext uri="{BB962C8B-B14F-4D97-AF65-F5344CB8AC3E}">
        <p14:creationId xmlns:p14="http://schemas.microsoft.com/office/powerpoint/2010/main" val="166332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8FAF-4DC2-4512-BEEB-4D240F5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44F9D-B453-4321-BAC1-186AA6431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2" y="1690688"/>
            <a:ext cx="8884564" cy="4351338"/>
          </a:xfrm>
        </p:spPr>
      </p:pic>
    </p:spTree>
    <p:extLst>
      <p:ext uri="{BB962C8B-B14F-4D97-AF65-F5344CB8AC3E}">
        <p14:creationId xmlns:p14="http://schemas.microsoft.com/office/powerpoint/2010/main" val="1180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8D5A-4C07-4B73-875E-73125CFA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CD1DF-3260-434B-9A3F-96C74E771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2" y="1825625"/>
            <a:ext cx="8854584" cy="4351338"/>
          </a:xfrm>
        </p:spPr>
      </p:pic>
    </p:spTree>
    <p:extLst>
      <p:ext uri="{BB962C8B-B14F-4D97-AF65-F5344CB8AC3E}">
        <p14:creationId xmlns:p14="http://schemas.microsoft.com/office/powerpoint/2010/main" val="70037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94DE-C891-4281-8EAB-11032608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FE138-3923-4D24-9E9B-FCC0F971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1690688"/>
            <a:ext cx="8704682" cy="4351338"/>
          </a:xfrm>
        </p:spPr>
      </p:pic>
    </p:spTree>
    <p:extLst>
      <p:ext uri="{BB962C8B-B14F-4D97-AF65-F5344CB8AC3E}">
        <p14:creationId xmlns:p14="http://schemas.microsoft.com/office/powerpoint/2010/main" val="215598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1419-89A8-4A92-89D6-C708F0FD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16F67-05C3-4328-A41F-6C28A9705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25656" cy="4351338"/>
          </a:xfrm>
        </p:spPr>
      </p:pic>
    </p:spTree>
    <p:extLst>
      <p:ext uri="{BB962C8B-B14F-4D97-AF65-F5344CB8AC3E}">
        <p14:creationId xmlns:p14="http://schemas.microsoft.com/office/powerpoint/2010/main" val="179996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3A95-546F-4EFB-A031-A684C085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4483D-0B76-421A-AA11-93D32E56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3" y="1690688"/>
            <a:ext cx="8794623" cy="4351338"/>
          </a:xfrm>
        </p:spPr>
      </p:pic>
    </p:spTree>
    <p:extLst>
      <p:ext uri="{BB962C8B-B14F-4D97-AF65-F5344CB8AC3E}">
        <p14:creationId xmlns:p14="http://schemas.microsoft.com/office/powerpoint/2010/main" val="21589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F395-DE13-436C-B938-C838E6D9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4C131-EBFD-40AB-9DAD-95C271802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25656" cy="4351338"/>
          </a:xfrm>
        </p:spPr>
      </p:pic>
    </p:spTree>
    <p:extLst>
      <p:ext uri="{BB962C8B-B14F-4D97-AF65-F5344CB8AC3E}">
        <p14:creationId xmlns:p14="http://schemas.microsoft.com/office/powerpoint/2010/main" val="307919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228C-55DB-49C4-9D00-0757A38B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A5680-FBF9-4E3B-B1D7-AF65B0F4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25656" cy="4351338"/>
          </a:xfrm>
        </p:spPr>
      </p:pic>
    </p:spTree>
    <p:extLst>
      <p:ext uri="{BB962C8B-B14F-4D97-AF65-F5344CB8AC3E}">
        <p14:creationId xmlns:p14="http://schemas.microsoft.com/office/powerpoint/2010/main" val="397522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3D23-3678-4B99-8368-70B54057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2E65A-35BA-4723-880C-EF518A5BE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15" y="804518"/>
            <a:ext cx="8031561" cy="4481159"/>
          </a:xfrm>
        </p:spPr>
      </p:pic>
    </p:spTree>
    <p:extLst>
      <p:ext uri="{BB962C8B-B14F-4D97-AF65-F5344CB8AC3E}">
        <p14:creationId xmlns:p14="http://schemas.microsoft.com/office/powerpoint/2010/main" val="87262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B363-7EC9-46B1-8B1C-D211606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8A570-7F69-46B7-A281-0C1D0FA5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" y="1690688"/>
            <a:ext cx="9379240" cy="4351338"/>
          </a:xfrm>
        </p:spPr>
      </p:pic>
    </p:spTree>
    <p:extLst>
      <p:ext uri="{BB962C8B-B14F-4D97-AF65-F5344CB8AC3E}">
        <p14:creationId xmlns:p14="http://schemas.microsoft.com/office/powerpoint/2010/main" val="106940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E39-2F53-493F-9765-85C1350F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B778F-D8AA-4B97-9D88-4F153057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46" y="1795619"/>
            <a:ext cx="8314938" cy="4351338"/>
          </a:xfrm>
        </p:spPr>
      </p:pic>
    </p:spTree>
    <p:extLst>
      <p:ext uri="{BB962C8B-B14F-4D97-AF65-F5344CB8AC3E}">
        <p14:creationId xmlns:p14="http://schemas.microsoft.com/office/powerpoint/2010/main" val="319622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E163-48AD-4982-A924-E8920BB5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8895F-0C46-4CF8-A03B-ECB68811B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06" y="689130"/>
            <a:ext cx="8564589" cy="4596548"/>
          </a:xfrm>
        </p:spPr>
      </p:pic>
    </p:spTree>
    <p:extLst>
      <p:ext uri="{BB962C8B-B14F-4D97-AF65-F5344CB8AC3E}">
        <p14:creationId xmlns:p14="http://schemas.microsoft.com/office/powerpoint/2010/main" val="33733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60D9-4CD4-402A-B57A-B363485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BF0E4-1EDA-4711-859E-813F8221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1825625"/>
            <a:ext cx="8479830" cy="4351338"/>
          </a:xfrm>
        </p:spPr>
      </p:pic>
    </p:spTree>
    <p:extLst>
      <p:ext uri="{BB962C8B-B14F-4D97-AF65-F5344CB8AC3E}">
        <p14:creationId xmlns:p14="http://schemas.microsoft.com/office/powerpoint/2010/main" val="4141239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666E-B048-4B31-8066-8509DB4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6586-3254-49B5-8D01-D987265C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1004340"/>
            <a:ext cx="10364449" cy="518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Economic, Social and Political Factors Affecting Entrepreneurial Development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a. High taxation levels</a:t>
            </a:r>
            <a:r>
              <a:rPr lang="en-US" dirty="0"/>
              <a:t>. For business and personal incomes which in effect reduce profits earned making it un attractive to engage in</a:t>
            </a:r>
          </a:p>
          <a:p>
            <a:pPr marL="0" indent="0">
              <a:buNone/>
            </a:pPr>
            <a:r>
              <a:rPr lang="en-US" dirty="0"/>
              <a:t>business</a:t>
            </a:r>
          </a:p>
          <a:p>
            <a:pPr>
              <a:buFontTx/>
              <a:buChar char="-"/>
            </a:pPr>
            <a:r>
              <a:rPr lang="en-US" dirty="0"/>
              <a:t>Taxation of raw materials and other inputs raise production costs.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b. Corruption and official harassment: </a:t>
            </a:r>
          </a:p>
          <a:p>
            <a:pPr marL="0" indent="0">
              <a:buNone/>
            </a:pPr>
            <a:r>
              <a:rPr lang="en-US" dirty="0"/>
              <a:t>- Occurs where entrepreneurs are forced to bribe officials in various government departments to allow operation or start up.</a:t>
            </a:r>
          </a:p>
          <a:p>
            <a:pPr marL="0" indent="0">
              <a:buNone/>
            </a:pPr>
            <a:r>
              <a:rPr lang="en-US" dirty="0"/>
              <a:t>- Raids under one pretext or another which tends to be very harassing.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E054-B7D9-486F-A85E-74848852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7562-614B-4FAD-A0BA-B2A3E672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13"/>
            <a:ext cx="10515600" cy="5238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b. Unregulated competition from the outside world due.</a:t>
            </a:r>
          </a:p>
          <a:p>
            <a:pPr marL="0" indent="0">
              <a:buNone/>
            </a:pPr>
            <a:r>
              <a:rPr lang="en-US" dirty="0"/>
              <a:t>- Liberalization which opened importation competing locally produced goods.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c. Declining personal incomes of people due to</a:t>
            </a:r>
          </a:p>
          <a:p>
            <a:pPr marL="571500" indent="-571500">
              <a:buAutoNum type="romanLcPeriod"/>
            </a:pPr>
            <a:r>
              <a:rPr lang="en-US" dirty="0"/>
              <a:t>Over-increasing cost of living</a:t>
            </a:r>
          </a:p>
          <a:p>
            <a:pPr marL="571500" indent="-571500">
              <a:buAutoNum type="romanLcPeriod"/>
            </a:pPr>
            <a:r>
              <a:rPr lang="en-US" dirty="0"/>
              <a:t>Arise in unemployment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d. The high cost of finance</a:t>
            </a:r>
          </a:p>
          <a:p>
            <a:pPr marL="571500" indent="-571500">
              <a:buAutoNum type="romanLcPeriod"/>
            </a:pPr>
            <a:r>
              <a:rPr lang="en-US" dirty="0"/>
              <a:t>The cost of borrowing is high</a:t>
            </a:r>
          </a:p>
          <a:p>
            <a:pPr marL="571500" indent="-571500">
              <a:buAutoNum type="romanLcPeriod"/>
            </a:pPr>
            <a:r>
              <a:rPr lang="en-US" dirty="0"/>
              <a:t>Business collapses because they lack ability to repay loans.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1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97A4-C74F-4685-B2EF-85C70915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891C-D7D3-40B6-BC3F-28B83C35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e. Lack of necessary skills and knowledge due to</a:t>
            </a:r>
          </a:p>
          <a:p>
            <a:pPr marL="0" indent="0">
              <a:buNone/>
            </a:pPr>
            <a:r>
              <a:rPr lang="en-US" dirty="0"/>
              <a:t>- lack of training opportunities</a:t>
            </a:r>
          </a:p>
          <a:p>
            <a:pPr marL="0" indent="0">
              <a:buNone/>
            </a:pPr>
            <a:r>
              <a:rPr lang="en-US" dirty="0"/>
              <a:t>- high education costs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f.  Poor transport and communication network</a:t>
            </a:r>
          </a:p>
          <a:p>
            <a:pPr>
              <a:buFontTx/>
              <a:buChar char="-"/>
            </a:pPr>
            <a:r>
              <a:rPr lang="en-US" dirty="0"/>
              <a:t>making business difficult</a:t>
            </a:r>
          </a:p>
          <a:p>
            <a:pPr>
              <a:buFontTx/>
              <a:buChar char="-"/>
            </a:pPr>
            <a:r>
              <a:rPr lang="en-US" dirty="0"/>
              <a:t>Inconveniencing consumers </a:t>
            </a:r>
          </a:p>
          <a:p>
            <a:pPr>
              <a:buFontTx/>
              <a:buChar char="-"/>
            </a:pPr>
            <a:r>
              <a:rPr lang="en-US" dirty="0"/>
              <a:t>High energy costs</a:t>
            </a:r>
          </a:p>
          <a:p>
            <a:pPr>
              <a:buFontTx/>
              <a:buChar char="-"/>
            </a:pPr>
            <a:r>
              <a:rPr lang="en-US" dirty="0"/>
              <a:t>Lack of entrepreneurial culture</a:t>
            </a:r>
          </a:p>
        </p:txBody>
      </p:sp>
    </p:spTree>
    <p:extLst>
      <p:ext uri="{BB962C8B-B14F-4D97-AF65-F5344CB8AC3E}">
        <p14:creationId xmlns:p14="http://schemas.microsoft.com/office/powerpoint/2010/main" val="48882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1E7C-D2DF-4677-B842-BFBA0AC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The Entrepreneurship Culture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4D2F-351E-4D51-ACB3-6F861A2E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82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Culture Definition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Culture</a:t>
            </a:r>
            <a:r>
              <a:rPr lang="en-US" dirty="0"/>
              <a:t> is defined as asset of values, perceptions wants and </a:t>
            </a:r>
            <a:r>
              <a:rPr lang="en-US" dirty="0" err="1"/>
              <a:t>behaviour</a:t>
            </a:r>
            <a:r>
              <a:rPr lang="en-US" dirty="0"/>
              <a:t> learned by a member of a society from family and other institutions</a:t>
            </a:r>
          </a:p>
          <a:p>
            <a:pPr>
              <a:buFontTx/>
              <a:buChar char="-"/>
            </a:pPr>
            <a:r>
              <a:rPr lang="en-US" b="1" dirty="0"/>
              <a:t>Culture</a:t>
            </a:r>
            <a:r>
              <a:rPr lang="en-US" dirty="0"/>
              <a:t> is a tool of leaned behavior patterns of living. </a:t>
            </a:r>
          </a:p>
          <a:p>
            <a:pPr>
              <a:buFontTx/>
              <a:buChar char="-"/>
            </a:pPr>
            <a:r>
              <a:rPr lang="en-US" dirty="0"/>
              <a:t>It is a powerful human tool for survival constantly changing and easily lost.</a:t>
            </a:r>
          </a:p>
          <a:p>
            <a:pPr marL="0" indent="0">
              <a:buNone/>
            </a:pPr>
            <a:r>
              <a:rPr lang="en-US" b="1" dirty="0"/>
              <a:t>- Weber </a:t>
            </a:r>
            <a:r>
              <a:rPr lang="en-US" dirty="0"/>
              <a:t>argues that “Protestantism encourages a culture which emphasizes</a:t>
            </a:r>
          </a:p>
          <a:p>
            <a:pPr marL="0" indent="0">
              <a:buNone/>
            </a:pPr>
            <a:r>
              <a:rPr lang="en-US" dirty="0"/>
              <a:t>individualism, achievement motivation, legislation of entrepreneurial vocations, rationality and self – reliance.</a:t>
            </a:r>
          </a:p>
          <a:p>
            <a:pPr marL="0" indent="0">
              <a:buNone/>
            </a:pPr>
            <a:r>
              <a:rPr lang="en-US" b="1" dirty="0"/>
              <a:t>Hosted </a:t>
            </a:r>
            <a:r>
              <a:rPr lang="en-US" dirty="0"/>
              <a:t>– defines culture as a collective programming of the mind which distinguishes the member of one group or category of people from another.</a:t>
            </a:r>
          </a:p>
        </p:txBody>
      </p:sp>
    </p:spTree>
    <p:extLst>
      <p:ext uri="{BB962C8B-B14F-4D97-AF65-F5344CB8AC3E}">
        <p14:creationId xmlns:p14="http://schemas.microsoft.com/office/powerpoint/2010/main" val="143032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91EF-B9AC-40F6-9BC4-978E811B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1857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289D-5DF6-41AC-BA07-388572C5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088"/>
            <a:ext cx="10515600" cy="5434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Entrepreneurial Culture</a:t>
            </a:r>
          </a:p>
          <a:p>
            <a:r>
              <a:rPr lang="en-US" dirty="0"/>
              <a:t>Refers to the way of embracing the concept of finding new opportunities in business and gathering the necessary resources to fill the opportunity.</a:t>
            </a:r>
          </a:p>
          <a:p>
            <a:r>
              <a:rPr lang="en-US" dirty="0"/>
              <a:t>Many governments around the world want to promote entrepreneurship because they have recognized the importance of entrepreneurship.</a:t>
            </a:r>
          </a:p>
          <a:p>
            <a:r>
              <a:rPr lang="en-US" dirty="0"/>
              <a:t>In other words entrepreneurial culture is away of people embarrassing life by participating in activities that enable then create new business enterprises.</a:t>
            </a:r>
          </a:p>
        </p:txBody>
      </p:sp>
    </p:spTree>
    <p:extLst>
      <p:ext uri="{BB962C8B-B14F-4D97-AF65-F5344CB8AC3E}">
        <p14:creationId xmlns:p14="http://schemas.microsoft.com/office/powerpoint/2010/main" val="259738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243D-F0CC-4AB3-90D2-CAB59978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0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3864-898D-4A72-94CD-5B40B45F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Policies that encourage entrepreneur culture.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Integration of entrepreneurship training in the overall education </a:t>
            </a:r>
          </a:p>
          <a:p>
            <a:pPr marL="0" indent="0">
              <a:buNone/>
            </a:pPr>
            <a:r>
              <a:rPr lang="en-US" dirty="0"/>
              <a:t>sys </a:t>
            </a:r>
            <a:r>
              <a:rPr lang="en-US" dirty="0" err="1"/>
              <a:t>tem</a:t>
            </a:r>
            <a:r>
              <a:rPr lang="en-US" dirty="0"/>
              <a:t> to tap on youths.</a:t>
            </a:r>
          </a:p>
          <a:p>
            <a:pPr marL="0" indent="0">
              <a:buNone/>
            </a:pPr>
            <a:r>
              <a:rPr lang="en-US" dirty="0"/>
              <a:t>ii. Exposure of entrepreneurship those look potential to actual business</a:t>
            </a:r>
          </a:p>
          <a:p>
            <a:pPr marL="0" indent="0">
              <a:buNone/>
            </a:pPr>
            <a:r>
              <a:rPr lang="en-US" dirty="0"/>
              <a:t>practices and activities through the networks and business contacts of rule models.</a:t>
            </a:r>
          </a:p>
          <a:p>
            <a:pPr marL="0" indent="0">
              <a:buNone/>
            </a:pPr>
            <a:r>
              <a:rPr lang="en-US" dirty="0"/>
              <a:t>iii. Creation of a conducive and enabling that permits new business to</a:t>
            </a:r>
          </a:p>
          <a:p>
            <a:pPr marL="0" indent="0">
              <a:buNone/>
            </a:pPr>
            <a:r>
              <a:rPr lang="en-US" dirty="0"/>
              <a:t> immerge and flourish.</a:t>
            </a:r>
          </a:p>
          <a:p>
            <a:pPr marL="0" indent="0">
              <a:buNone/>
            </a:pPr>
            <a:r>
              <a:rPr lang="en-US" dirty="0"/>
              <a:t>The creation of entrepreneurial culture has to come from deep social convictions based on strong values and systems of the locals.</a:t>
            </a:r>
          </a:p>
          <a:p>
            <a:pPr marL="0" indent="0">
              <a:buNone/>
            </a:pPr>
            <a:r>
              <a:rPr lang="en-US" dirty="0"/>
              <a:t>- It should be created in away that it welcomes entrepreneurship and respects the investor and also reflecting the core values</a:t>
            </a:r>
          </a:p>
        </p:txBody>
      </p:sp>
    </p:spTree>
    <p:extLst>
      <p:ext uri="{BB962C8B-B14F-4D97-AF65-F5344CB8AC3E}">
        <p14:creationId xmlns:p14="http://schemas.microsoft.com/office/powerpoint/2010/main" val="4095400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B6BF-3761-4527-85A9-5F1A721A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3CB7-DD6C-43D6-922E-50DE51DD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Constitutes Entrepreneurial Culture?</a:t>
            </a:r>
          </a:p>
          <a:p>
            <a:r>
              <a:rPr lang="en-US" dirty="0"/>
              <a:t>Growth in concentration of firms networks and linkages.</a:t>
            </a:r>
          </a:p>
          <a:p>
            <a:r>
              <a:rPr lang="en-US" dirty="0"/>
              <a:t>Growth in intermediary organizations to which some tasks are delegated and it’s a different form of entrepreneurship</a:t>
            </a:r>
          </a:p>
          <a:p>
            <a:r>
              <a:rPr lang="en-US" dirty="0"/>
              <a:t>High levels of education skills and learning.</a:t>
            </a:r>
          </a:p>
        </p:txBody>
      </p:sp>
    </p:spTree>
    <p:extLst>
      <p:ext uri="{BB962C8B-B14F-4D97-AF65-F5344CB8AC3E}">
        <p14:creationId xmlns:p14="http://schemas.microsoft.com/office/powerpoint/2010/main" val="1539842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1378-F80E-43C7-B77C-270CF74C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F3C6-65A0-419D-B314-7E7E55E4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3"/>
            <a:ext cx="10515600" cy="49911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Importance of Entrepreneurship Culture</a:t>
            </a:r>
            <a:endParaRPr lang="en-US" dirty="0"/>
          </a:p>
          <a:p>
            <a:pPr marL="571500" indent="-571500">
              <a:buAutoNum type="romanLcPeriod"/>
            </a:pPr>
            <a:r>
              <a:rPr lang="en-US" dirty="0"/>
              <a:t>Enhances economic growth and building of social capital.</a:t>
            </a:r>
          </a:p>
          <a:p>
            <a:pPr marL="571500" indent="-571500">
              <a:buAutoNum type="romanLcPeriod"/>
            </a:pPr>
            <a:r>
              <a:rPr lang="en-US" dirty="0"/>
              <a:t>Enhances job creation.</a:t>
            </a:r>
          </a:p>
          <a:p>
            <a:pPr marL="571500" indent="-571500">
              <a:buAutoNum type="romanLcPeriod"/>
            </a:pPr>
            <a:r>
              <a:rPr lang="en-US" dirty="0"/>
              <a:t>Acts as a primary source of innovation.</a:t>
            </a:r>
          </a:p>
          <a:p>
            <a:pPr marL="571500" indent="-571500">
              <a:buAutoNum type="romanLcPeriod"/>
            </a:pPr>
            <a:r>
              <a:rPr lang="en-US" dirty="0"/>
              <a:t>Helps in the devolution of government power for policy implementation.</a:t>
            </a:r>
          </a:p>
          <a:p>
            <a:pPr marL="571500" indent="-571500">
              <a:buAutoNum type="romanLcPeriod"/>
            </a:pPr>
            <a:r>
              <a:rPr lang="en-US" dirty="0"/>
              <a:t>Direct influence development in tech. H/R capital formation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AAE2-FF4A-45CC-A223-69997B2B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92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08D3-7FD5-465E-B21B-E6F1E164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Cultural habits that promote entrepreneurial development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a) Money orientation</a:t>
            </a:r>
          </a:p>
          <a:p>
            <a:r>
              <a:rPr lang="en-US" dirty="0"/>
              <a:t>Money oriented people know the value of money and has the intention of</a:t>
            </a:r>
          </a:p>
          <a:p>
            <a:pPr marL="0" indent="0">
              <a:buNone/>
            </a:pPr>
            <a:r>
              <a:rPr lang="en-US" dirty="0"/>
              <a:t>     making it.</a:t>
            </a:r>
          </a:p>
          <a:p>
            <a:r>
              <a:rPr lang="en-US" dirty="0"/>
              <a:t>The money oriented people use the need of money as a motivating factor</a:t>
            </a:r>
          </a:p>
          <a:p>
            <a:pPr marL="0" indent="0">
              <a:buNone/>
            </a:pPr>
            <a:r>
              <a:rPr lang="en-US" dirty="0"/>
              <a:t>   pushing then to being entrepreneurs.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b) Future orientation</a:t>
            </a:r>
          </a:p>
          <a:p>
            <a:r>
              <a:rPr lang="en-US" dirty="0"/>
              <a:t>A society that has foresight to know about the future business environment is likely to have more entrepreneurs.</a:t>
            </a:r>
          </a:p>
          <a:p>
            <a:r>
              <a:rPr lang="en-US" dirty="0"/>
              <a:t>This is because they are likely to visualize key changes that are likely to create an opportunity.</a:t>
            </a:r>
          </a:p>
        </p:txBody>
      </p:sp>
    </p:spTree>
    <p:extLst>
      <p:ext uri="{BB962C8B-B14F-4D97-AF65-F5344CB8AC3E}">
        <p14:creationId xmlns:p14="http://schemas.microsoft.com/office/powerpoint/2010/main" val="885355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A051-67BE-41BE-9FFB-55506864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20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E858-CB60-417C-9E63-37B27277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7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c) Time consciousness</a:t>
            </a:r>
          </a:p>
          <a:p>
            <a:r>
              <a:rPr lang="en-US" dirty="0"/>
              <a:t>Knowledge that time exists and its importance</a:t>
            </a:r>
          </a:p>
          <a:p>
            <a:r>
              <a:rPr lang="en-US" dirty="0"/>
              <a:t>Knowing the right time to start an entrepreneurial activity.</a:t>
            </a:r>
          </a:p>
          <a:p>
            <a:r>
              <a:rPr lang="en-US" dirty="0"/>
              <a:t>Utilization of time</a:t>
            </a:r>
          </a:p>
          <a:p>
            <a:r>
              <a:rPr lang="en-US" dirty="0"/>
              <a:t>The correct timing of the market conditions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d) Trust and honesty</a:t>
            </a:r>
          </a:p>
          <a:p>
            <a:r>
              <a:rPr lang="en-US" dirty="0"/>
              <a:t>Through trust consumer demand is gained on the products and services available.</a:t>
            </a:r>
          </a:p>
          <a:p>
            <a:r>
              <a:rPr lang="en-US" dirty="0"/>
              <a:t> Entrepreneurs should reciprocate this by ensuring honesty by providing the</a:t>
            </a:r>
          </a:p>
          <a:p>
            <a:pPr marL="0" indent="0">
              <a:buNone/>
            </a:pPr>
            <a:r>
              <a:rPr lang="en-US" dirty="0"/>
              <a:t>    expected standards.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e) Hard work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/>
              <a:t>.e</a:t>
            </a:r>
            <a:endParaRPr lang="en-US" dirty="0"/>
          </a:p>
          <a:p>
            <a:r>
              <a:rPr lang="en-US" dirty="0"/>
              <a:t>Willingness to work hard distinguishes between successful and unsuccessful</a:t>
            </a:r>
          </a:p>
          <a:p>
            <a:pPr marL="0" indent="0">
              <a:buNone/>
            </a:pPr>
            <a:r>
              <a:rPr lang="en-US" dirty="0"/>
              <a:t>persons.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EF04-06DD-4756-BD28-2456CABB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C52EF-E3A5-49E9-80B3-50F51276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1690688"/>
            <a:ext cx="8734663" cy="4351338"/>
          </a:xfrm>
        </p:spPr>
      </p:pic>
    </p:spTree>
    <p:extLst>
      <p:ext uri="{BB962C8B-B14F-4D97-AF65-F5344CB8AC3E}">
        <p14:creationId xmlns:p14="http://schemas.microsoft.com/office/powerpoint/2010/main" val="333815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0FB2-3FE6-4C63-AAF9-8AC649E8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E2A-EB44-4418-80AA-64D89BDC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191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The cultural factors inhibiting entrepreneurial development.</a:t>
            </a:r>
          </a:p>
          <a:p>
            <a:pPr marL="0" indent="0">
              <a:buNone/>
            </a:pPr>
            <a:r>
              <a:rPr lang="en-US" sz="3200" dirty="0"/>
              <a:t>a) Religion – religious believes may deter entrepreneurial investments in items such as night clubs and pubs.</a:t>
            </a:r>
          </a:p>
          <a:p>
            <a:pPr marL="0" indent="0">
              <a:buNone/>
            </a:pPr>
            <a:r>
              <a:rPr lang="en-US" sz="3200" dirty="0"/>
              <a:t>b) Language – establishing businesses in areas where language barrier may allow poor communication or fear of invitation.</a:t>
            </a:r>
          </a:p>
          <a:p>
            <a:pPr marL="0" indent="0">
              <a:buNone/>
            </a:pPr>
            <a:r>
              <a:rPr lang="en-US" sz="3200" dirty="0"/>
              <a:t>c) Personal relationship – Married people may avoid getting involved in business</a:t>
            </a:r>
          </a:p>
          <a:p>
            <a:pPr marL="0" indent="0">
              <a:buNone/>
            </a:pPr>
            <a:r>
              <a:rPr lang="en-US" sz="3200" dirty="0"/>
              <a:t>activities since no time is spared for the family.</a:t>
            </a:r>
          </a:p>
          <a:p>
            <a:pPr marL="0" indent="0">
              <a:buNone/>
            </a:pPr>
            <a:r>
              <a:rPr lang="en-US" sz="3200" dirty="0"/>
              <a:t>d) Attitude towards innovation</a:t>
            </a:r>
          </a:p>
          <a:p>
            <a:pPr marL="0" indent="0">
              <a:buNone/>
            </a:pPr>
            <a:r>
              <a:rPr lang="en-US" sz="3200" dirty="0"/>
              <a:t>- Especially in cultures which oppose innovation due to fear of change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469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86A2-0962-44F8-BDDE-8D70874C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834D-D74E-4124-8E11-B4708401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e) Networks – poor networking and ability to meet people limit new:</a:t>
            </a:r>
          </a:p>
          <a:p>
            <a:pPr marL="0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Opportunities</a:t>
            </a:r>
          </a:p>
          <a:p>
            <a:pPr marL="0" indent="0">
              <a:buNone/>
            </a:pPr>
            <a:r>
              <a:rPr lang="en-US" sz="2800" dirty="0"/>
              <a:t>ii) New knowledge</a:t>
            </a:r>
          </a:p>
          <a:p>
            <a:pPr marL="0" indent="0">
              <a:buNone/>
            </a:pPr>
            <a:r>
              <a:rPr lang="en-US" sz="2800" dirty="0"/>
              <a:t>iii) New information.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f) Technology – lack of technical skills and knowledge may slow growth and dev. </a:t>
            </a:r>
            <a:r>
              <a:rPr lang="en-US" dirty="0"/>
              <a:t>o</a:t>
            </a:r>
            <a:r>
              <a:rPr lang="en-US" sz="2800" dirty="0"/>
              <a:t>f entrepreneurial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800" dirty="0"/>
              <a:t>Lock one out of being competitive.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93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38C-672E-449C-9851-7F9245E6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9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0B07-8E42-48B2-B19F-97322D71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263"/>
            <a:ext cx="105156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Ways of managing Factors which Inhibits Development of Entrepreneurial Culture.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in related business to gather the necessary skills required before one starts his own business.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policies that ensure that entrepreneurship training is established in the school syllabus.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people to be encouraged to read articles from newspaper, watch television and business contacts to enable them choose products in demand with a bright future.</a:t>
            </a:r>
          </a:p>
        </p:txBody>
      </p:sp>
    </p:spTree>
    <p:extLst>
      <p:ext uri="{BB962C8B-B14F-4D97-AF65-F5344CB8AC3E}">
        <p14:creationId xmlns:p14="http://schemas.microsoft.com/office/powerpoint/2010/main" val="3336555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B579-6B9D-483E-9A7F-DE35AFE2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1857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66A-3979-458D-9648-C53198DD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sz="3200" dirty="0"/>
              <a:t>. Young adults as well as </a:t>
            </a:r>
            <a:r>
              <a:rPr lang="en-US" sz="3200"/>
              <a:t>aspiring youth entrepreneurs </a:t>
            </a:r>
            <a:r>
              <a:rPr lang="en-US" sz="3200" dirty="0"/>
              <a:t>should be encouraged to get better and faster access to</a:t>
            </a:r>
          </a:p>
          <a:p>
            <a:pPr marL="457200" lvl="1" indent="0">
              <a:buNone/>
            </a:pPr>
            <a:r>
              <a:rPr lang="en-US" sz="3200" dirty="0"/>
              <a:t>a. Knowledge</a:t>
            </a:r>
          </a:p>
          <a:p>
            <a:pPr marL="457200" lvl="1" indent="0">
              <a:buNone/>
            </a:pPr>
            <a:r>
              <a:rPr lang="en-US" sz="3200" dirty="0"/>
              <a:t>b. Information or business</a:t>
            </a:r>
          </a:p>
          <a:p>
            <a:pPr marL="457200" lvl="1" indent="0">
              <a:buNone/>
            </a:pPr>
            <a:r>
              <a:rPr lang="en-US" sz="3200" dirty="0"/>
              <a:t>c. Competition</a:t>
            </a:r>
          </a:p>
          <a:p>
            <a:pPr marL="457200" lvl="1" indent="0">
              <a:buNone/>
            </a:pPr>
            <a:r>
              <a:rPr lang="en-US" sz="3200" dirty="0"/>
              <a:t>d. Internet </a:t>
            </a:r>
          </a:p>
          <a:p>
            <a:pPr marL="0" indent="0">
              <a:buNone/>
            </a:pPr>
            <a:r>
              <a:rPr lang="en-US" sz="3200" dirty="0"/>
              <a:t>5. Aspiring entrepreneurs to seek guidance in selection of machines and other facilities.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15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712-5E5E-40D9-8C03-A1262236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6113-A68A-4787-8C7B-5FDB2A974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Entrepreneurial Cultural Practices in Kenya</a:t>
            </a:r>
          </a:p>
          <a:p>
            <a:r>
              <a:rPr lang="en-US" dirty="0"/>
              <a:t>The cultural practices of entrepreneurs varies from country to country depending on the: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The material resources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The industrial climate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The social &amp; political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58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F9C1-DB95-4C95-A460-55215B0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5337-D5FC-43B6-B27D-E5448D39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undeveloped regions especially Kenya due to the policing of funds lacks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Skilled </a:t>
            </a:r>
            <a:r>
              <a:rPr lang="en-US" dirty="0" err="1"/>
              <a:t>labour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Existence of minimum social and economic overheads to curb emergencies of innovative entrepreneurs.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Entrepreneurship does not emerge out of industrial background with developed institutions to support and encourage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37C-3A0B-4B2C-A060-318BF7B3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C908-3C90-4EC8-9B4C-154FFCF8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iv. Kenya has imitators entrepreneurs lacking enough innovators unlike other countries like South Africa.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 Kenya has established institutions that provide assistance to aspiring entrepreneurs in terms of: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Establishing a fund to disburse loans to especially youths in the hope of</a:t>
            </a:r>
          </a:p>
          <a:p>
            <a:pPr marL="0" indent="0">
              <a:buNone/>
            </a:pPr>
            <a:r>
              <a:rPr lang="en-US" dirty="0"/>
              <a:t>         promoting entrepreneurship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Some of the entrepreneurial activities that have emerged in our country include:</a:t>
            </a:r>
          </a:p>
        </p:txBody>
      </p:sp>
    </p:spTree>
    <p:extLst>
      <p:ext uri="{BB962C8B-B14F-4D97-AF65-F5344CB8AC3E}">
        <p14:creationId xmlns:p14="http://schemas.microsoft.com/office/powerpoint/2010/main" val="1414222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8E24-D625-4C88-B739-587524B7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1C8D-8969-4C8D-BF74-43B04B5C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826"/>
            <a:ext cx="10515600" cy="529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Steps towards Promoting Entrepreneurship by the Government.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Increase small scale industrial sector.</a:t>
            </a:r>
          </a:p>
          <a:p>
            <a:pPr marL="0" indent="0">
              <a:buNone/>
            </a:pPr>
            <a:r>
              <a:rPr lang="en-US" dirty="0"/>
              <a:t>a. These are small tiny cottage industries </a:t>
            </a:r>
            <a:r>
              <a:rPr lang="en-US" dirty="0" err="1"/>
              <a:t>e,.g</a:t>
            </a:r>
            <a:r>
              <a:rPr lang="en-US" dirty="0"/>
              <a:t> the </a:t>
            </a:r>
            <a:r>
              <a:rPr lang="en-US" dirty="0" err="1"/>
              <a:t>Tabaka</a:t>
            </a:r>
            <a:r>
              <a:rPr lang="en-US" dirty="0"/>
              <a:t> soap stones</a:t>
            </a:r>
          </a:p>
          <a:p>
            <a:pPr marL="0" indent="0">
              <a:buNone/>
            </a:pPr>
            <a:r>
              <a:rPr lang="en-US" dirty="0"/>
              <a:t>b. They have increased and the governments in developing schemes to help</a:t>
            </a:r>
          </a:p>
          <a:p>
            <a:pPr marL="0" indent="0">
              <a:buNone/>
            </a:pPr>
            <a:r>
              <a:rPr lang="en-US" dirty="0"/>
              <a:t>   entrepreneurs</a:t>
            </a:r>
          </a:p>
          <a:p>
            <a:pPr marL="0" indent="0">
              <a:buNone/>
            </a:pPr>
            <a:r>
              <a:rPr lang="en-US" dirty="0"/>
              <a:t>ii) Increase investments in the service sector by</a:t>
            </a:r>
          </a:p>
          <a:p>
            <a:pPr marL="0" indent="0">
              <a:buNone/>
            </a:pPr>
            <a:r>
              <a:rPr lang="en-US" dirty="0"/>
              <a:t>a. Increased investments in quality services especially in the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Transport sector</a:t>
            </a:r>
          </a:p>
          <a:p>
            <a:pPr marL="0" indent="0">
              <a:buNone/>
            </a:pPr>
            <a:r>
              <a:rPr lang="en-US" dirty="0"/>
              <a:t>ii. Repairs services</a:t>
            </a:r>
          </a:p>
          <a:p>
            <a:pPr marL="0" indent="0">
              <a:buNone/>
            </a:pPr>
            <a:r>
              <a:rPr lang="en-US" dirty="0"/>
              <a:t>iii. Entertainment sector</a:t>
            </a:r>
          </a:p>
          <a:p>
            <a:pPr marL="0" indent="0">
              <a:buNone/>
            </a:pPr>
            <a:r>
              <a:rPr lang="en-US" dirty="0"/>
              <a:t>iv. Hospitality sectors</a:t>
            </a:r>
          </a:p>
        </p:txBody>
      </p:sp>
    </p:spTree>
    <p:extLst>
      <p:ext uri="{BB962C8B-B14F-4D97-AF65-F5344CB8AC3E}">
        <p14:creationId xmlns:p14="http://schemas.microsoft.com/office/powerpoint/2010/main" val="267447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2FB9-F78B-41D2-92E5-0147052D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8"/>
            <a:ext cx="10515600" cy="1714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108E-5EB3-48F7-BDE1-2C811227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164" y="700088"/>
            <a:ext cx="10079636" cy="5476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iii. Increased in rural entrepreneurship dev.</a:t>
            </a:r>
          </a:p>
          <a:p>
            <a:pPr marL="0" indent="0">
              <a:buNone/>
            </a:pPr>
            <a:r>
              <a:rPr lang="en-US" dirty="0"/>
              <a:t>a. Promoting rural entrepreneurship by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Promoting </a:t>
            </a:r>
            <a:r>
              <a:rPr lang="en-US" dirty="0" err="1"/>
              <a:t>Agro</a:t>
            </a:r>
            <a:r>
              <a:rPr lang="en-US" dirty="0"/>
              <a:t> exports </a:t>
            </a:r>
            <a:r>
              <a:rPr lang="en-US" dirty="0" err="1"/>
              <a:t>e.g</a:t>
            </a:r>
            <a:r>
              <a:rPr lang="en-US" dirty="0"/>
              <a:t> eggs , meat e.tc</a:t>
            </a:r>
          </a:p>
          <a:p>
            <a:pPr marL="0" indent="0">
              <a:buNone/>
            </a:pPr>
            <a:r>
              <a:rPr lang="en-US" dirty="0"/>
              <a:t>ii. Development of brick making</a:t>
            </a:r>
          </a:p>
          <a:p>
            <a:pPr marL="0" indent="0">
              <a:buNone/>
            </a:pPr>
            <a:r>
              <a:rPr lang="en-US" dirty="0"/>
              <a:t>iv) Promoting women entrepreneurs in;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. Encoring women to a variety of ventures</a:t>
            </a:r>
          </a:p>
          <a:p>
            <a:r>
              <a:rPr lang="en-US" dirty="0"/>
              <a:t>ii. Education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125828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2D86-C0FE-4C12-AF0D-5F2D1B4C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Other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4E10-7587-4BB4-8DA5-D1C4569D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1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future of entrepreneurship in Kenya is great- we now live in the age of</a:t>
            </a:r>
          </a:p>
          <a:p>
            <a:pPr marL="0" indent="0">
              <a:buNone/>
            </a:pPr>
            <a:r>
              <a:rPr lang="en-US" dirty="0"/>
              <a:t>entrepreneurial development.</a:t>
            </a:r>
          </a:p>
          <a:p>
            <a:r>
              <a:rPr lang="en-US" dirty="0"/>
              <a:t>Through educational development in institutions, government participation would greatly promote entrepreneurship</a:t>
            </a:r>
          </a:p>
          <a:p>
            <a:r>
              <a:rPr lang="en-US" dirty="0"/>
              <a:t>Introduction of the study of entrepreneurships as a core subject in not only</a:t>
            </a:r>
          </a:p>
          <a:p>
            <a:r>
              <a:rPr lang="en-US" dirty="0"/>
              <a:t>universities curriculum but also tertiary institutions.</a:t>
            </a:r>
          </a:p>
          <a:p>
            <a:r>
              <a:rPr lang="en-US" dirty="0"/>
              <a:t>Tax holidays for initial periods of 5 to 10 years of a new venture</a:t>
            </a:r>
          </a:p>
          <a:p>
            <a:r>
              <a:rPr lang="en-US" dirty="0"/>
              <a:t>Help by government organizations which have facilitated building new</a:t>
            </a:r>
          </a:p>
          <a:p>
            <a:pPr marL="0" indent="0">
              <a:buNone/>
            </a:pPr>
            <a:r>
              <a:rPr lang="en-US" dirty="0"/>
              <a:t>     infrastructure </a:t>
            </a:r>
            <a:r>
              <a:rPr lang="en-US" dirty="0" err="1"/>
              <a:t>eg.</a:t>
            </a:r>
            <a:r>
              <a:rPr lang="en-US" dirty="0"/>
              <a:t> roads, loans, training institutions etc.</a:t>
            </a:r>
          </a:p>
          <a:p>
            <a:r>
              <a:rPr lang="en-US" dirty="0"/>
              <a:t>Collaborations and joint ventures between the government and private sector </a:t>
            </a:r>
            <a:r>
              <a:rPr lang="en-US" dirty="0" err="1"/>
              <a:t>eg.</a:t>
            </a:r>
            <a:r>
              <a:rPr lang="en-US" dirty="0"/>
              <a:t> In technology.</a:t>
            </a:r>
          </a:p>
        </p:txBody>
      </p:sp>
    </p:spTree>
    <p:extLst>
      <p:ext uri="{BB962C8B-B14F-4D97-AF65-F5344CB8AC3E}">
        <p14:creationId xmlns:p14="http://schemas.microsoft.com/office/powerpoint/2010/main" val="32165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9C0-F9AC-4CA3-8C4C-A2D5F959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B85C9-3326-4DFE-A339-D27DA44B1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1825625"/>
            <a:ext cx="9244328" cy="4351338"/>
          </a:xfrm>
        </p:spPr>
      </p:pic>
    </p:spTree>
    <p:extLst>
      <p:ext uri="{BB962C8B-B14F-4D97-AF65-F5344CB8AC3E}">
        <p14:creationId xmlns:p14="http://schemas.microsoft.com/office/powerpoint/2010/main" val="42337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48C3-746C-4F5F-A823-BD324012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BA48C-8ACE-494B-84B0-6F526BF8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2" y="1690688"/>
            <a:ext cx="8884564" cy="4351338"/>
          </a:xfrm>
        </p:spPr>
      </p:pic>
    </p:spTree>
    <p:extLst>
      <p:ext uri="{BB962C8B-B14F-4D97-AF65-F5344CB8AC3E}">
        <p14:creationId xmlns:p14="http://schemas.microsoft.com/office/powerpoint/2010/main" val="292407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FFD1-0270-4CF2-A0B7-2470AC1A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BD9FC-B722-4A9D-8C93-CEABAA9DE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25656" cy="4351338"/>
          </a:xfrm>
        </p:spPr>
      </p:pic>
    </p:spTree>
    <p:extLst>
      <p:ext uri="{BB962C8B-B14F-4D97-AF65-F5344CB8AC3E}">
        <p14:creationId xmlns:p14="http://schemas.microsoft.com/office/powerpoint/2010/main" val="97414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001A-142D-480D-A717-2B295CD7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1E850-7B7C-4CDA-919F-566078164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30BD5-E311-4F8F-949F-CD262F64E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8" y="1499016"/>
            <a:ext cx="11502452" cy="53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E4C8-12D5-49B7-912B-1EFA832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6E217-846F-473A-ACD4-1C7B2450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690688"/>
            <a:ext cx="8839594" cy="4351338"/>
          </a:xfrm>
        </p:spPr>
      </p:pic>
    </p:spTree>
    <p:extLst>
      <p:ext uri="{BB962C8B-B14F-4D97-AF65-F5344CB8AC3E}">
        <p14:creationId xmlns:p14="http://schemas.microsoft.com/office/powerpoint/2010/main" val="1974124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24909</TotalTime>
  <Words>1356</Words>
  <Application>Microsoft Office PowerPoint</Application>
  <PresentationFormat>Widescreen</PresentationFormat>
  <Paragraphs>143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Entrepreneurship Culture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Other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mgathatwa@yahoo.com</cp:lastModifiedBy>
  <cp:revision>24</cp:revision>
  <dcterms:created xsi:type="dcterms:W3CDTF">2021-08-01T18:51:25Z</dcterms:created>
  <dcterms:modified xsi:type="dcterms:W3CDTF">2023-10-24T14:11:01Z</dcterms:modified>
</cp:coreProperties>
</file>