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289" r:id="rId4"/>
    <p:sldId id="290" r:id="rId5"/>
    <p:sldId id="291" r:id="rId6"/>
    <p:sldId id="292" r:id="rId7"/>
    <p:sldId id="293" r:id="rId8"/>
    <p:sldId id="294" r:id="rId9"/>
    <p:sldId id="295" r:id="rId10"/>
    <p:sldId id="297" r:id="rId11"/>
    <p:sldId id="299" r:id="rId12"/>
    <p:sldId id="298" r:id="rId13"/>
    <p:sldId id="300" r:id="rId14"/>
    <p:sldId id="301" r:id="rId15"/>
    <p:sldId id="302" r:id="rId16"/>
    <p:sldId id="303"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1"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E6C52-A8A1-4A34-819A-AE58CD613DD0}" type="datetimeFigureOut">
              <a:rPr lang="en-GB" smtClean="0"/>
              <a:t>10/11/2023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74F23-2F43-42CB-96CA-CC5D1CA9019A}" type="slidenum">
              <a:rPr lang="en-GB" smtClean="0"/>
              <a:t>‹#›</a:t>
            </a:fld>
            <a:endParaRPr lang="en-GB"/>
          </a:p>
        </p:txBody>
      </p:sp>
    </p:spTree>
    <p:extLst>
      <p:ext uri="{BB962C8B-B14F-4D97-AF65-F5344CB8AC3E}">
        <p14:creationId xmlns:p14="http://schemas.microsoft.com/office/powerpoint/2010/main" val="98501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3189CF-1E2C-4DF7-916B-2D3D81728E88}" type="datetime1">
              <a:rPr lang="en-GB" smtClean="0"/>
              <a:t>10/11/2023</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994F9DEA-F948-439B-A295-0816586E8602}"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424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BAF66D-EFBF-48D8-8DEA-E21EC47E8A7C}" type="datetime1">
              <a:rPr lang="en-GB" smtClean="0"/>
              <a:t>10/11/2023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4F9DEA-F948-439B-A295-0816586E8602}" type="slidenum">
              <a:rPr lang="en-GB" smtClean="0"/>
              <a:t>‹#›</a:t>
            </a:fld>
            <a:endParaRPr lang="en-GB"/>
          </a:p>
        </p:txBody>
      </p:sp>
    </p:spTree>
    <p:extLst>
      <p:ext uri="{BB962C8B-B14F-4D97-AF65-F5344CB8AC3E}">
        <p14:creationId xmlns:p14="http://schemas.microsoft.com/office/powerpoint/2010/main" val="50845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86001-8EA2-4765-B20B-E28EA998B6D3}" type="datetime1">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4F9DEA-F948-439B-A295-0816586E8602}"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294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3AE856-4CC3-47BC-B910-3AE5BA6638D7}" type="datetime1">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4F9DEA-F948-439B-A295-0816586E8602}"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4748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2C493-8CFD-492A-9FE8-427DCE7E2C02}" type="datetime1">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4F9DEA-F948-439B-A295-0816586E8602}" type="slidenum">
              <a:rPr lang="en-GB" smtClean="0"/>
              <a:t>‹#›</a:t>
            </a:fld>
            <a:endParaRPr lang="en-GB"/>
          </a:p>
        </p:txBody>
      </p:sp>
    </p:spTree>
    <p:extLst>
      <p:ext uri="{BB962C8B-B14F-4D97-AF65-F5344CB8AC3E}">
        <p14:creationId xmlns:p14="http://schemas.microsoft.com/office/powerpoint/2010/main" val="2616839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5566A7-9F3D-4A4E-9A3C-D50CC8DCFF69}" type="datetime1">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4F9DEA-F948-439B-A295-0816586E8602}"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7650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359A6-0388-4FA2-9EAF-6BD53D6BC77D}" type="datetime1">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4F9DEA-F948-439B-A295-0816586E8602}"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9866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159AF-31B3-4CEB-A56B-9E4AC34313B6}" type="datetime1">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4F9DEA-F948-439B-A295-0816586E8602}"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20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3B259C-4E28-42C3-BB82-C479F81834DF}" type="datetime1">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4F9DEA-F948-439B-A295-0816586E8602}"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783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A79C12-55ED-4DC8-AC4C-5467694C3542}" type="datetime1">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4F9DEA-F948-439B-A295-0816586E8602}" type="slidenum">
              <a:rPr lang="en-GB" smtClean="0"/>
              <a:t>‹#›</a:t>
            </a:fld>
            <a:endParaRPr lang="en-GB"/>
          </a:p>
        </p:txBody>
      </p:sp>
    </p:spTree>
    <p:extLst>
      <p:ext uri="{BB962C8B-B14F-4D97-AF65-F5344CB8AC3E}">
        <p14:creationId xmlns:p14="http://schemas.microsoft.com/office/powerpoint/2010/main" val="110401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7064E8-7A26-4AE5-868C-97BE9A658A6C}" type="datetime1">
              <a:rPr lang="en-GB" smtClean="0"/>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4F9DEA-F948-439B-A295-0816586E8602}"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954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24CEB-BD5B-4B24-888B-2F4B2EEB814B}" type="datetime1">
              <a:rPr lang="en-GB" smtClean="0"/>
              <a:t>10/11/2023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4F9DEA-F948-439B-A295-0816586E8602}" type="slidenum">
              <a:rPr lang="en-GB" smtClean="0"/>
              <a:t>‹#›</a:t>
            </a:fld>
            <a:endParaRPr lang="en-GB"/>
          </a:p>
        </p:txBody>
      </p:sp>
    </p:spTree>
    <p:extLst>
      <p:ext uri="{BB962C8B-B14F-4D97-AF65-F5344CB8AC3E}">
        <p14:creationId xmlns:p14="http://schemas.microsoft.com/office/powerpoint/2010/main" val="219277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62C7BC-9F69-40EA-BA61-11207E83750B}" type="datetime1">
              <a:rPr lang="en-GB" smtClean="0"/>
              <a:t>10/11/2023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4F9DEA-F948-439B-A295-0816586E8602}"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268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D13873-252E-45AF-9163-1AA732FA83D2}" type="datetime1">
              <a:rPr lang="en-GB" smtClean="0"/>
              <a:t>10/11/2023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4F9DEA-F948-439B-A295-0816586E8602}"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6234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D2322-27B7-49DB-9015-722777613880}" type="datetime1">
              <a:rPr lang="en-GB" smtClean="0"/>
              <a:t>10/11/2023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4F9DEA-F948-439B-A295-0816586E8602}" type="slidenum">
              <a:rPr lang="en-GB" smtClean="0"/>
              <a:t>‹#›</a:t>
            </a:fld>
            <a:endParaRPr lang="en-GB"/>
          </a:p>
        </p:txBody>
      </p:sp>
    </p:spTree>
    <p:extLst>
      <p:ext uri="{BB962C8B-B14F-4D97-AF65-F5344CB8AC3E}">
        <p14:creationId xmlns:p14="http://schemas.microsoft.com/office/powerpoint/2010/main" val="60823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764825-D062-4222-9AEA-530108FA456F}" type="datetime1">
              <a:rPr lang="en-GB" smtClean="0"/>
              <a:t>10/11/2023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4F9DEA-F948-439B-A295-0816586E8602}"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4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07F515-BFEF-401C-BFD5-EF567D08CDF6}" type="datetime1">
              <a:rPr lang="en-GB" smtClean="0"/>
              <a:t>10/11/2023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4F9DEA-F948-439B-A295-0816586E8602}" type="slidenum">
              <a:rPr lang="en-GB" smtClean="0"/>
              <a:t>‹#›</a:t>
            </a:fld>
            <a:endParaRPr lang="en-GB"/>
          </a:p>
        </p:txBody>
      </p:sp>
    </p:spTree>
    <p:extLst>
      <p:ext uri="{BB962C8B-B14F-4D97-AF65-F5344CB8AC3E}">
        <p14:creationId xmlns:p14="http://schemas.microsoft.com/office/powerpoint/2010/main" val="315838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65144A-818F-4754-AE76-25717C89D60D}" type="datetime1">
              <a:rPr lang="en-GB" smtClean="0"/>
              <a:t>10/11/2023</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4F9DEA-F948-439B-A295-0816586E8602}" type="slidenum">
              <a:rPr lang="en-GB" smtClean="0"/>
              <a:t>‹#›</a:t>
            </a:fld>
            <a:endParaRPr lang="en-GB"/>
          </a:p>
        </p:txBody>
      </p:sp>
    </p:spTree>
    <p:extLst>
      <p:ext uri="{BB962C8B-B14F-4D97-AF65-F5344CB8AC3E}">
        <p14:creationId xmlns:p14="http://schemas.microsoft.com/office/powerpoint/2010/main" val="3815671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6A8E-EAED-4E2A-AAB6-37A12DAAE1B7}"/>
              </a:ext>
            </a:extLst>
          </p:cNvPr>
          <p:cNvSpPr>
            <a:spLocks noGrp="1"/>
          </p:cNvSpPr>
          <p:nvPr>
            <p:ph type="ctrTitle"/>
          </p:nvPr>
        </p:nvSpPr>
        <p:spPr/>
        <p:txBody>
          <a:bodyPr/>
          <a:lstStyle/>
          <a:p>
            <a:r>
              <a:rPr lang="en-GB" sz="2800" dirty="0">
                <a:solidFill>
                  <a:srgbClr val="000000"/>
                </a:solidFill>
                <a:effectLst/>
                <a:ea typeface="Calibri" panose="020F0502020204030204" pitchFamily="34" charset="0"/>
                <a:cs typeface="Times New Roman" panose="02020603050405020304" pitchFamily="18" charset="0"/>
              </a:rPr>
              <a:t>BACHELOR OF FINANCIAL ENGINEERING</a:t>
            </a:r>
            <a:br>
              <a:rPr lang="en-GB" sz="2800" dirty="0">
                <a:effectLst/>
                <a:ea typeface="Calibri" panose="020F0502020204030204" pitchFamily="34" charset="0"/>
                <a:cs typeface="Times New Roman" panose="02020603050405020304" pitchFamily="18" charset="0"/>
              </a:rPr>
            </a:br>
            <a:r>
              <a:rPr lang="en-GB" sz="2800" dirty="0">
                <a:effectLst/>
                <a:ea typeface="Calibri" panose="020F0502020204030204" pitchFamily="34" charset="0"/>
                <a:cs typeface="Times New Roman" panose="02020603050405020304" pitchFamily="18" charset="0"/>
              </a:rPr>
              <a:t>4.1 Jan-Apr 2022</a:t>
            </a:r>
            <a:endParaRPr lang="en-GB" sz="2800" dirty="0"/>
          </a:p>
        </p:txBody>
      </p:sp>
      <p:sp>
        <p:nvSpPr>
          <p:cNvPr id="3" name="Subtitle 2">
            <a:extLst>
              <a:ext uri="{FF2B5EF4-FFF2-40B4-BE49-F238E27FC236}">
                <a16:creationId xmlns:a16="http://schemas.microsoft.com/office/drawing/2014/main" id="{818799C6-E211-4B3D-A7B5-95CC6479FAE7}"/>
              </a:ext>
            </a:extLst>
          </p:cNvPr>
          <p:cNvSpPr>
            <a:spLocks noGrp="1"/>
          </p:cNvSpPr>
          <p:nvPr>
            <p:ph type="subTitle" idx="1"/>
          </p:nvPr>
        </p:nvSpPr>
        <p:spPr/>
        <p:txBody>
          <a:bodyPr/>
          <a:lstStyle/>
          <a:p>
            <a:r>
              <a:rPr lang="en-GB" dirty="0"/>
              <a:t>STA 2421: DERIVATIVE SECURITIES</a:t>
            </a:r>
          </a:p>
        </p:txBody>
      </p:sp>
    </p:spTree>
    <p:extLst>
      <p:ext uri="{BB962C8B-B14F-4D97-AF65-F5344CB8AC3E}">
        <p14:creationId xmlns:p14="http://schemas.microsoft.com/office/powerpoint/2010/main" val="2055798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br>
              <a:rPr lang="en-US" sz="4000" b="0" i="0" u="none" strike="noStrike" baseline="0" dirty="0"/>
            </a:br>
            <a:r>
              <a:rPr lang="en-US" sz="4000" b="0" i="0" u="none" strike="noStrike" baseline="0" dirty="0"/>
              <a:t>Calculating the Price of </a:t>
            </a:r>
            <a:r>
              <a:rPr lang="en-US" sz="4000" dirty="0"/>
              <a:t>a</a:t>
            </a:r>
            <a:r>
              <a:rPr lang="en-US" sz="4000" b="0" i="0" u="none" strike="noStrike" baseline="0" dirty="0"/>
              <a:t> Forward on a Fixed Income Security</a:t>
            </a:r>
            <a:endParaRPr lang="en-GB" sz="40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just">
              <a:buNone/>
            </a:pPr>
            <a:r>
              <a:rPr lang="en-US" b="0" i="0" u="none" strike="noStrike" baseline="0" dirty="0"/>
              <a:t>Example: Calculating the price of a forward on a fixed income security</a:t>
            </a:r>
          </a:p>
          <a:p>
            <a:pPr marL="0" indent="0" algn="just">
              <a:buNone/>
            </a:pPr>
            <a:r>
              <a:rPr lang="en-US" b="0" i="0" u="none" strike="noStrike" baseline="0" dirty="0"/>
              <a:t>Calculate the price of a 250-day forward contract on a 7% U.S. Treasury bond with a spot price of $1,050 (including accrued interest) that has just paid a coupon and will make another coupon payment in 182 days. The annual risk-free rate is 6%.</a:t>
            </a:r>
          </a:p>
          <a:p>
            <a:pPr marL="0" indent="0" algn="just">
              <a:buNone/>
            </a:pPr>
            <a:r>
              <a:rPr lang="en-US" dirty="0"/>
              <a:t>Note: </a:t>
            </a:r>
            <a:r>
              <a:rPr lang="en-US" b="0" i="0" u="none" strike="noStrike" baseline="0" dirty="0"/>
              <a:t>U.S. Treasury bonds make semiannual coupon payments</a:t>
            </a: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10</a:t>
            </a:fld>
            <a:endParaRPr lang="en-GB"/>
          </a:p>
        </p:txBody>
      </p:sp>
    </p:spTree>
    <p:extLst>
      <p:ext uri="{BB962C8B-B14F-4D97-AF65-F5344CB8AC3E}">
        <p14:creationId xmlns:p14="http://schemas.microsoft.com/office/powerpoint/2010/main" val="319213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br>
              <a:rPr lang="en-US" sz="4000" b="0" i="0" u="none" strike="noStrike" baseline="0" dirty="0"/>
            </a:br>
            <a:r>
              <a:rPr lang="en-US" sz="4000" b="0" i="0" u="none" strike="noStrike" baseline="0" dirty="0"/>
              <a:t>Calculating the Price of </a:t>
            </a:r>
            <a:r>
              <a:rPr lang="en-US" sz="4000" dirty="0"/>
              <a:t>a</a:t>
            </a:r>
            <a:r>
              <a:rPr lang="en-US" sz="4000" b="0" i="0" u="none" strike="noStrike" baseline="0" dirty="0"/>
              <a:t> Forward on a Fixed Income Security</a:t>
            </a:r>
            <a:endParaRPr lang="en-GB" sz="40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just">
              <a:buNone/>
            </a:pPr>
            <a:r>
              <a:rPr lang="en-US" b="1" i="0" u="none" strike="noStrike" baseline="0" dirty="0"/>
              <a:t>Example 1: Calculating the price of a forward on a fixed income security</a:t>
            </a:r>
          </a:p>
          <a:p>
            <a:pPr marL="0" indent="0" algn="just">
              <a:buNone/>
            </a:pPr>
            <a:r>
              <a:rPr lang="en-US" b="0" i="0" u="none" strike="noStrike" baseline="0" dirty="0"/>
              <a:t>Calculate the price of a 250-day forward contract on a 7% U.S. Treasury bond with a spot price of $1,050 (including accrued interest) that has just paid a coupon and will make another coupon payment in 182 days. The annual risk-free rate is 6%.</a:t>
            </a:r>
          </a:p>
          <a:p>
            <a:pPr marL="0" indent="0" algn="just">
              <a:buNone/>
            </a:pPr>
            <a:r>
              <a:rPr lang="en-US" dirty="0"/>
              <a:t>Note: </a:t>
            </a:r>
            <a:r>
              <a:rPr lang="en-US" b="0" i="0" u="none" strike="noStrike" baseline="0" dirty="0"/>
              <a:t>U.S. Treasury bonds make semiannual coupon payments</a:t>
            </a: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11</a:t>
            </a:fld>
            <a:endParaRPr lang="en-GB"/>
          </a:p>
        </p:txBody>
      </p:sp>
    </p:spTree>
    <p:extLst>
      <p:ext uri="{BB962C8B-B14F-4D97-AF65-F5344CB8AC3E}">
        <p14:creationId xmlns:p14="http://schemas.microsoft.com/office/powerpoint/2010/main" val="171381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br>
              <a:rPr lang="en-US" sz="4000" b="0" i="0" u="none" strike="noStrike" baseline="0" dirty="0"/>
            </a:br>
            <a:r>
              <a:rPr lang="en-US" sz="4000" b="0" i="0" u="none" strike="noStrike" baseline="0" dirty="0"/>
              <a:t>Calculating the Price of </a:t>
            </a:r>
            <a:r>
              <a:rPr lang="en-US" sz="4000" dirty="0"/>
              <a:t>a</a:t>
            </a:r>
            <a:r>
              <a:rPr lang="en-US" sz="4000" b="0" i="0" u="none" strike="noStrike" baseline="0" dirty="0"/>
              <a:t> Forward on a Fixed Income Security</a:t>
            </a:r>
            <a:endParaRPr lang="en-GB" sz="40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just">
              <a:buNone/>
            </a:pPr>
            <a:r>
              <a:rPr lang="en-US" b="1" i="0" u="none" strike="noStrike" baseline="0" dirty="0"/>
              <a:t>Example 2: Calculating the value of a forward on a fixed income security</a:t>
            </a:r>
          </a:p>
          <a:p>
            <a:pPr marL="0" indent="0" algn="just">
              <a:buNone/>
            </a:pPr>
            <a:r>
              <a:rPr lang="en-US" b="0" i="0" u="none" strike="noStrike" baseline="0" dirty="0"/>
              <a:t>After 100 days, the value of the bond in the previous example is $1,090. Calculate the value of the forward contract on the bond to the long position, assuming the risk-free rate is 6.0%.</a:t>
            </a: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12</a:t>
            </a:fld>
            <a:endParaRPr lang="en-GB"/>
          </a:p>
        </p:txBody>
      </p:sp>
    </p:spTree>
    <p:extLst>
      <p:ext uri="{BB962C8B-B14F-4D97-AF65-F5344CB8AC3E}">
        <p14:creationId xmlns:p14="http://schemas.microsoft.com/office/powerpoint/2010/main" val="70766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br>
              <a:rPr lang="en-US" sz="4000" b="0" i="0" u="none" strike="noStrike" baseline="0" dirty="0">
                <a:latin typeface="+mn-lt"/>
              </a:rPr>
            </a:br>
            <a:r>
              <a:rPr lang="en-US" sz="4000" b="0" i="0" u="none" strike="noStrike" baseline="0" dirty="0">
                <a:latin typeface="+mn-lt"/>
              </a:rPr>
              <a:t>Pricing Currency Forward Contracts</a:t>
            </a:r>
            <a:endParaRPr lang="en-GB" sz="4000" dirty="0">
              <a:latin typeface="+mn-lt"/>
            </a:endParaRPr>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just">
              <a:buNone/>
            </a:pPr>
            <a:r>
              <a:rPr lang="en-US" b="0" i="0" u="none" strike="noStrike" baseline="0" dirty="0"/>
              <a:t>The calculation of the currency forward rate is an application of covered interest parity. Covered interest rate parity gives us the no-arbitrage forward price of a unit of foreign currency in terms of the home currency for a currency forward contract of length </a:t>
            </a:r>
            <a:r>
              <a:rPr lang="en-US" b="0" i="1" u="none" strike="noStrike" baseline="0" dirty="0"/>
              <a:t>T </a:t>
            </a:r>
            <a:r>
              <a:rPr lang="en-US" b="0" i="0" u="none" strike="noStrike" baseline="0" dirty="0"/>
              <a:t>in years:(For foreign currency contracts use a 365-day basis to calculate </a:t>
            </a:r>
            <a:r>
              <a:rPr lang="en-US" b="0" i="1" u="none" strike="noStrike" baseline="0" dirty="0"/>
              <a:t>T </a:t>
            </a:r>
            <a:r>
              <a:rPr lang="en-US" b="0" i="0" u="none" strike="noStrike" baseline="0" dirty="0"/>
              <a:t>if the maturity is given in days.)</a:t>
            </a:r>
          </a:p>
          <a:p>
            <a:pPr marL="0" indent="0" algn="just">
              <a:buNone/>
            </a:pP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13</a:t>
            </a:fld>
            <a:endParaRPr lang="en-GB"/>
          </a:p>
        </p:txBody>
      </p:sp>
      <p:pic>
        <p:nvPicPr>
          <p:cNvPr id="6" name="Picture 5">
            <a:extLst>
              <a:ext uri="{FF2B5EF4-FFF2-40B4-BE49-F238E27FC236}">
                <a16:creationId xmlns:a16="http://schemas.microsoft.com/office/drawing/2014/main" id="{BBEAB3BD-563F-D4DE-D0E8-E9F5A6B68A47}"/>
              </a:ext>
            </a:extLst>
          </p:cNvPr>
          <p:cNvPicPr>
            <a:picLocks noChangeAspect="1"/>
          </p:cNvPicPr>
          <p:nvPr/>
        </p:nvPicPr>
        <p:blipFill>
          <a:blip r:embed="rId2"/>
          <a:stretch>
            <a:fillRect/>
          </a:stretch>
        </p:blipFill>
        <p:spPr>
          <a:xfrm>
            <a:off x="1616765" y="4492486"/>
            <a:ext cx="8737136" cy="1755914"/>
          </a:xfrm>
          <a:prstGeom prst="rect">
            <a:avLst/>
          </a:prstGeom>
        </p:spPr>
      </p:pic>
    </p:spTree>
    <p:extLst>
      <p:ext uri="{BB962C8B-B14F-4D97-AF65-F5344CB8AC3E}">
        <p14:creationId xmlns:p14="http://schemas.microsoft.com/office/powerpoint/2010/main" val="101440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br>
              <a:rPr lang="en-US" sz="4000" b="0" i="0" u="none" strike="noStrike" baseline="0" dirty="0">
                <a:latin typeface="+mn-lt"/>
              </a:rPr>
            </a:br>
            <a:r>
              <a:rPr lang="en-US" sz="4000" b="0" i="0" u="none" strike="noStrike" baseline="0" dirty="0">
                <a:latin typeface="+mn-lt"/>
              </a:rPr>
              <a:t>Pricing Currency Forward Contracts</a:t>
            </a:r>
            <a:endParaRPr lang="en-GB" sz="4000" dirty="0">
              <a:latin typeface="+mn-lt"/>
            </a:endParaRPr>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just">
              <a:buNone/>
            </a:pPr>
            <a:r>
              <a:rPr lang="en-US" b="1" i="0" u="none" strike="noStrike" baseline="0" dirty="0"/>
              <a:t>Example 1: Calculating the price of a currency forward contract</a:t>
            </a:r>
          </a:p>
          <a:p>
            <a:pPr marL="0" indent="0" algn="just">
              <a:buNone/>
            </a:pPr>
            <a:r>
              <a:rPr lang="en-US" b="0" i="0" u="none" strike="noStrike" baseline="0" dirty="0"/>
              <a:t>The risk-free rates are 6% in the United States and 8% in Mexico. The current spot exchange rate is $0.0845 per Mexican peso (MXN). </a:t>
            </a:r>
          </a:p>
          <a:p>
            <a:pPr marL="0" indent="0" algn="just">
              <a:buNone/>
            </a:pPr>
            <a:r>
              <a:rPr lang="en-US" b="0" i="0" u="none" strike="noStrike" baseline="0" dirty="0"/>
              <a:t>Calculate the forward exchange rate for a 180-day forward contract.</a:t>
            </a: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14</a:t>
            </a:fld>
            <a:endParaRPr lang="en-GB"/>
          </a:p>
        </p:txBody>
      </p:sp>
    </p:spTree>
    <p:extLst>
      <p:ext uri="{BB962C8B-B14F-4D97-AF65-F5344CB8AC3E}">
        <p14:creationId xmlns:p14="http://schemas.microsoft.com/office/powerpoint/2010/main" val="420490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br>
              <a:rPr lang="en-US" sz="4000" b="0" i="0" u="none" strike="noStrike" baseline="0" dirty="0">
                <a:latin typeface="+mn-lt"/>
              </a:rPr>
            </a:br>
            <a:r>
              <a:rPr lang="en-US" sz="2400" b="0" i="0" u="none" strike="noStrike" baseline="0" dirty="0"/>
              <a:t>Valuing Currency Forward Contracts</a:t>
            </a:r>
            <a:endParaRPr lang="en-GB" sz="24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just">
              <a:buNone/>
            </a:pPr>
            <a:r>
              <a:rPr lang="en-US" b="0" i="0" u="none" strike="noStrike" baseline="0" dirty="0"/>
              <a:t>At any time prior to maturity, the value of a currency forward contract to the long will depend on the spot rate at time </a:t>
            </a:r>
            <a:r>
              <a:rPr lang="en-US" b="0" i="1" u="none" strike="noStrike" baseline="0" dirty="0"/>
              <a:t>t</a:t>
            </a:r>
            <a:r>
              <a:rPr lang="en-US" b="0" i="0" u="none" strike="noStrike" baseline="0" dirty="0"/>
              <a:t>, </a:t>
            </a:r>
            <a:r>
              <a:rPr lang="en-US" b="0" i="1" u="none" strike="noStrike" baseline="0" dirty="0"/>
              <a:t>S</a:t>
            </a:r>
            <a:r>
              <a:rPr lang="en-US" b="0" i="0" u="none" strike="noStrike" baseline="-30000" dirty="0"/>
              <a:t>t</a:t>
            </a:r>
            <a:r>
              <a:rPr lang="en-US" b="0" i="0" u="none" strike="noStrike" baseline="0" dirty="0"/>
              <a:t>, and can be calculated as:</a:t>
            </a:r>
          </a:p>
          <a:p>
            <a:pPr marL="0" indent="0" algn="just">
              <a:buNone/>
            </a:pP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15</a:t>
            </a:fld>
            <a:endParaRPr lang="en-GB"/>
          </a:p>
        </p:txBody>
      </p:sp>
      <p:pic>
        <p:nvPicPr>
          <p:cNvPr id="6" name="Picture 5">
            <a:extLst>
              <a:ext uri="{FF2B5EF4-FFF2-40B4-BE49-F238E27FC236}">
                <a16:creationId xmlns:a16="http://schemas.microsoft.com/office/drawing/2014/main" id="{2BAE1D63-C68D-5DEE-0CE9-D96D6D1FA2EB}"/>
              </a:ext>
            </a:extLst>
          </p:cNvPr>
          <p:cNvPicPr>
            <a:picLocks noChangeAspect="1"/>
          </p:cNvPicPr>
          <p:nvPr/>
        </p:nvPicPr>
        <p:blipFill>
          <a:blip r:embed="rId2"/>
          <a:stretch>
            <a:fillRect/>
          </a:stretch>
        </p:blipFill>
        <p:spPr>
          <a:xfrm>
            <a:off x="2345635" y="3657600"/>
            <a:ext cx="7381461" cy="1828800"/>
          </a:xfrm>
          <a:prstGeom prst="rect">
            <a:avLst/>
          </a:prstGeom>
        </p:spPr>
      </p:pic>
    </p:spTree>
    <p:extLst>
      <p:ext uri="{BB962C8B-B14F-4D97-AF65-F5344CB8AC3E}">
        <p14:creationId xmlns:p14="http://schemas.microsoft.com/office/powerpoint/2010/main" val="412354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br>
              <a:rPr lang="en-US" sz="4000" b="0" i="0" u="none" strike="noStrike" baseline="0" dirty="0">
                <a:latin typeface="+mn-lt"/>
              </a:rPr>
            </a:br>
            <a:r>
              <a:rPr lang="en-US" sz="2400" b="0" i="0" u="none" strike="noStrike" baseline="0" dirty="0"/>
              <a:t>Valuing Currency Forward Contracts</a:t>
            </a:r>
            <a:endParaRPr lang="en-GB" sz="24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l">
              <a:buNone/>
            </a:pPr>
            <a:r>
              <a:rPr lang="en-US" b="1" i="0" u="none" strike="noStrike" baseline="0" dirty="0"/>
              <a:t>Example: Calculating the value of a currency forward contract </a:t>
            </a:r>
          </a:p>
          <a:p>
            <a:pPr marL="0" indent="0" algn="l">
              <a:buNone/>
            </a:pPr>
            <a:r>
              <a:rPr lang="en-US" b="0" i="0" u="none" strike="noStrike" baseline="0" dirty="0"/>
              <a:t>Calculate the value of the forward contract in the previous example if, after 15 days, the spot rate is $0.0980 per MXN.</a:t>
            </a: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16</a:t>
            </a:fld>
            <a:endParaRPr lang="en-GB"/>
          </a:p>
        </p:txBody>
      </p:sp>
    </p:spTree>
    <p:extLst>
      <p:ext uri="{BB962C8B-B14F-4D97-AF65-F5344CB8AC3E}">
        <p14:creationId xmlns:p14="http://schemas.microsoft.com/office/powerpoint/2010/main" val="1556678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br>
              <a:rPr lang="en-US" sz="4000" b="0" i="0" u="none" strike="noStrike" baseline="0" dirty="0">
                <a:latin typeface="+mn-lt"/>
              </a:rPr>
            </a:br>
            <a:r>
              <a:rPr lang="en-US" sz="4000" b="0" i="0" u="none" strike="noStrike" baseline="0" dirty="0"/>
              <a:t>Valuing Currency Forward Contracts</a:t>
            </a:r>
            <a:endParaRPr lang="en-GB" sz="40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l">
              <a:buNone/>
            </a:pPr>
            <a:r>
              <a:rPr lang="en-US" b="0" i="0" u="none" strike="noStrike" baseline="0" dirty="0"/>
              <a:t>The continuous time price and value formulas for currency forward contracts are: </a:t>
            </a:r>
          </a:p>
          <a:p>
            <a:pPr marL="0" indent="0" algn="just">
              <a:buNone/>
            </a:pPr>
            <a:endParaRPr lang="en-US" sz="1800" b="0" i="1" u="none" strike="noStrike" baseline="0" dirty="0"/>
          </a:p>
          <a:p>
            <a:pPr marL="0" indent="0" algn="just">
              <a:buNone/>
            </a:pPr>
            <a:endParaRPr lang="en-US" sz="1800" i="1" dirty="0"/>
          </a:p>
          <a:p>
            <a:pPr marL="0" indent="0" algn="just">
              <a:buNone/>
            </a:pPr>
            <a:endParaRPr lang="en-US" sz="1800" b="0" i="1" u="none" strike="noStrike" baseline="0" dirty="0"/>
          </a:p>
          <a:p>
            <a:pPr marL="0" indent="0" algn="just">
              <a:buNone/>
            </a:pPr>
            <a:endParaRPr lang="en-US" sz="1800" i="1" dirty="0"/>
          </a:p>
          <a:p>
            <a:pPr marL="0" indent="0" algn="just">
              <a:buNone/>
            </a:pPr>
            <a:r>
              <a:rPr lang="en-US" sz="1800" b="0" i="1" u="none" strike="noStrike" baseline="0" dirty="0"/>
              <a:t>V</a:t>
            </a:r>
            <a:r>
              <a:rPr lang="en-US" sz="1800" b="0" i="0" u="none" strike="noStrike" baseline="-25000" dirty="0"/>
              <a:t>t</a:t>
            </a:r>
            <a:r>
              <a:rPr lang="en-US" sz="1800" b="0" i="0" u="none" strike="noStrike" baseline="0" dirty="0"/>
              <a:t> in both cases is the value in domestic currency units for a contract covering one unit of the foreign currency. For the settlement payment in the home currency on a contract, simply multiply this amount by the notional amount of the foreign currency covered in the contract.</a:t>
            </a:r>
          </a:p>
          <a:p>
            <a:pPr marL="0" indent="0" algn="l">
              <a:buNone/>
            </a:pP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17</a:t>
            </a:fld>
            <a:endParaRPr lang="en-GB"/>
          </a:p>
        </p:txBody>
      </p:sp>
      <p:pic>
        <p:nvPicPr>
          <p:cNvPr id="6" name="Picture 5">
            <a:extLst>
              <a:ext uri="{FF2B5EF4-FFF2-40B4-BE49-F238E27FC236}">
                <a16:creationId xmlns:a16="http://schemas.microsoft.com/office/drawing/2014/main" id="{7742141B-BE22-77D7-386D-E1467FEFF5BD}"/>
              </a:ext>
            </a:extLst>
          </p:cNvPr>
          <p:cNvPicPr>
            <a:picLocks noChangeAspect="1"/>
          </p:cNvPicPr>
          <p:nvPr/>
        </p:nvPicPr>
        <p:blipFill>
          <a:blip r:embed="rId2"/>
          <a:stretch>
            <a:fillRect/>
          </a:stretch>
        </p:blipFill>
        <p:spPr>
          <a:xfrm>
            <a:off x="1998083" y="3074504"/>
            <a:ext cx="8627166" cy="1593574"/>
          </a:xfrm>
          <a:prstGeom prst="rect">
            <a:avLst/>
          </a:prstGeom>
        </p:spPr>
      </p:pic>
    </p:spTree>
    <p:extLst>
      <p:ext uri="{BB962C8B-B14F-4D97-AF65-F5344CB8AC3E}">
        <p14:creationId xmlns:p14="http://schemas.microsoft.com/office/powerpoint/2010/main" val="194063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r>
              <a:rPr lang="en-US" sz="4000" b="0" i="0" u="none" strike="noStrike" baseline="0" dirty="0"/>
              <a:t>Equity Forward Contracts </a:t>
            </a:r>
            <a:br>
              <a:rPr lang="en-US" sz="4000" b="0" i="0" u="none" strike="noStrike" baseline="0" dirty="0"/>
            </a:br>
            <a:r>
              <a:rPr lang="en-US" sz="4000" b="0" i="0" u="none" strike="noStrike" baseline="0" dirty="0"/>
              <a:t>With Continuous Dividends</a:t>
            </a:r>
            <a:endParaRPr lang="en-GB" sz="40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just">
              <a:buNone/>
            </a:pPr>
            <a:r>
              <a:rPr lang="en-US" b="0" i="0" u="none" strike="noStrike" baseline="0" dirty="0"/>
              <a:t>To calculate the price of an equity index forward contract, rather than take the present value of each dividend on (possibly) hundreds of stocks, we can make the times) at the dividend yield rate on the index. Using continuous time discounting, we can calculate the no arbitrage forward price as:</a:t>
            </a: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2</a:t>
            </a:fld>
            <a:endParaRPr lang="en-GB"/>
          </a:p>
        </p:txBody>
      </p:sp>
    </p:spTree>
    <p:extLst>
      <p:ext uri="{BB962C8B-B14F-4D97-AF65-F5344CB8AC3E}">
        <p14:creationId xmlns:p14="http://schemas.microsoft.com/office/powerpoint/2010/main" val="207978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r>
              <a:rPr lang="en-US" sz="4000" b="0" i="0" u="none" strike="noStrike" baseline="0" dirty="0"/>
              <a:t>Equity Forward Contracts </a:t>
            </a:r>
            <a:br>
              <a:rPr lang="en-US" sz="4000" b="0" i="0" u="none" strike="noStrike" baseline="0" dirty="0"/>
            </a:br>
            <a:r>
              <a:rPr lang="en-US" sz="4000" b="0" i="0" u="none" strike="noStrike" baseline="0" dirty="0"/>
              <a:t>With Continuous Dividends</a:t>
            </a:r>
            <a:endParaRPr lang="en-GB" sz="40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l">
              <a:buNone/>
            </a:pPr>
            <a:endParaRPr lang="en-US" sz="1800" b="0" i="1" u="none" strike="noStrike" baseline="0" dirty="0">
              <a:latin typeface="AGaramond-Italic"/>
            </a:endParaRPr>
          </a:p>
          <a:p>
            <a:pPr marL="0" indent="0" algn="l">
              <a:buNone/>
            </a:pPr>
            <a:endParaRPr lang="en-US" sz="1800" i="1" dirty="0">
              <a:latin typeface="AGaramond-Italic"/>
            </a:endParaRPr>
          </a:p>
          <a:p>
            <a:pPr marL="0" indent="0" algn="l">
              <a:buNone/>
            </a:pPr>
            <a:endParaRPr lang="en-US" sz="1800" b="0" i="1" u="none" strike="noStrike" baseline="0" dirty="0">
              <a:latin typeface="AGaramond-Italic"/>
            </a:endParaRPr>
          </a:p>
          <a:p>
            <a:pPr marL="0" indent="0" algn="l">
              <a:buNone/>
            </a:pPr>
            <a:endParaRPr lang="en-US" sz="1800" i="1" dirty="0">
              <a:latin typeface="AGaramond-Italic"/>
            </a:endParaRPr>
          </a:p>
          <a:p>
            <a:pPr marL="0" indent="0" algn="l">
              <a:buNone/>
            </a:pPr>
            <a:endParaRPr lang="en-US" sz="1800" b="0" i="1" u="none" strike="noStrike" baseline="0" dirty="0">
              <a:latin typeface="AGaramond-Italic"/>
            </a:endParaRPr>
          </a:p>
          <a:p>
            <a:pPr marL="0" indent="0" algn="just">
              <a:buNone/>
            </a:pPr>
            <a:r>
              <a:rPr lang="en-US" sz="1800" b="0" i="1" u="none" strike="noStrike" baseline="0" dirty="0"/>
              <a:t>The relationship between the discrete risk-free rate Rf and the continuously compounded rate Rf c is R ln 1+ R f c </a:t>
            </a:r>
            <a:r>
              <a:rPr lang="en-US" sz="1800" b="0" i="0" u="none" strike="noStrike" baseline="0" dirty="0"/>
              <a:t>= ( </a:t>
            </a:r>
            <a:r>
              <a:rPr lang="en-US" sz="1800" b="0" i="1" u="none" strike="noStrike" baseline="0" dirty="0"/>
              <a:t>f </a:t>
            </a:r>
            <a:r>
              <a:rPr lang="en-US" sz="1800" b="0" i="0" u="none" strike="noStrike" baseline="0" dirty="0"/>
              <a:t>). </a:t>
            </a:r>
            <a:r>
              <a:rPr lang="en-US" sz="1800" b="0" i="1" u="none" strike="noStrike" baseline="0" dirty="0"/>
              <a:t>For example, 5% compounded annually is equal to ln(1.05) = 0.04879 = 4.879% compounded continuously. The 2-year 5% future value factor can then be calculated as either 1.052 = 1.1025 or e</a:t>
            </a:r>
            <a:r>
              <a:rPr lang="en-US" sz="1800" b="0" i="1" u="none" strike="noStrike" baseline="30000" dirty="0"/>
              <a:t>0.04879×2</a:t>
            </a:r>
            <a:r>
              <a:rPr lang="en-US" sz="1800" b="0" i="1" u="none" strike="noStrike" baseline="0" dirty="0"/>
              <a:t> = 1.1025.</a:t>
            </a: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3</a:t>
            </a:fld>
            <a:endParaRPr lang="en-GB"/>
          </a:p>
        </p:txBody>
      </p:sp>
      <p:pic>
        <p:nvPicPr>
          <p:cNvPr id="6" name="Picture 5">
            <a:extLst>
              <a:ext uri="{FF2B5EF4-FFF2-40B4-BE49-F238E27FC236}">
                <a16:creationId xmlns:a16="http://schemas.microsoft.com/office/drawing/2014/main" id="{A5662375-3FB2-5DC8-87AC-7B72E1F7F741}"/>
              </a:ext>
            </a:extLst>
          </p:cNvPr>
          <p:cNvPicPr>
            <a:picLocks noChangeAspect="1"/>
          </p:cNvPicPr>
          <p:nvPr/>
        </p:nvPicPr>
        <p:blipFill>
          <a:blip r:embed="rId2"/>
          <a:stretch>
            <a:fillRect/>
          </a:stretch>
        </p:blipFill>
        <p:spPr>
          <a:xfrm>
            <a:off x="1295401" y="2300895"/>
            <a:ext cx="9601196" cy="2183597"/>
          </a:xfrm>
          <a:prstGeom prst="rect">
            <a:avLst/>
          </a:prstGeom>
        </p:spPr>
      </p:pic>
    </p:spTree>
    <p:extLst>
      <p:ext uri="{BB962C8B-B14F-4D97-AF65-F5344CB8AC3E}">
        <p14:creationId xmlns:p14="http://schemas.microsoft.com/office/powerpoint/2010/main" val="396423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r>
              <a:rPr lang="en-US" sz="4000" b="0" i="0" u="none" strike="noStrike" baseline="0" dirty="0"/>
              <a:t>Equity Forward Contracts </a:t>
            </a:r>
            <a:br>
              <a:rPr lang="en-US" sz="4000" b="0" i="0" u="none" strike="noStrike" baseline="0" dirty="0"/>
            </a:br>
            <a:r>
              <a:rPr lang="en-US" sz="4000" b="0" i="0" u="none" strike="noStrike" baseline="0" dirty="0"/>
              <a:t>With Continuous Dividends</a:t>
            </a:r>
            <a:endParaRPr lang="en-GB" sz="40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just">
              <a:buNone/>
            </a:pPr>
            <a:r>
              <a:rPr lang="en-US" b="0" i="0" u="none" strike="noStrike" baseline="0" dirty="0"/>
              <a:t>Example: </a:t>
            </a:r>
          </a:p>
          <a:p>
            <a:pPr marL="0" indent="0" algn="just">
              <a:buNone/>
            </a:pPr>
            <a:r>
              <a:rPr lang="en-US" b="0" i="0" u="none" strike="noStrike" baseline="0" dirty="0"/>
              <a:t>Calculating the price of a forward contract on an equity index The value of the S&amp;P 500 index is 1,140. The continuously compounded risk-free rate is 4.6% and the continuous dividend yield is 2.1%. </a:t>
            </a:r>
          </a:p>
          <a:p>
            <a:pPr marL="0" indent="0" algn="just">
              <a:buNone/>
            </a:pPr>
            <a:r>
              <a:rPr lang="en-US" b="0" i="0" u="none" strike="noStrike" baseline="0" dirty="0"/>
              <a:t>Calculate the no-arbitrage price of a 140-day forward contract on the index.</a:t>
            </a: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4</a:t>
            </a:fld>
            <a:endParaRPr lang="en-GB"/>
          </a:p>
        </p:txBody>
      </p:sp>
    </p:spTree>
    <p:extLst>
      <p:ext uri="{BB962C8B-B14F-4D97-AF65-F5344CB8AC3E}">
        <p14:creationId xmlns:p14="http://schemas.microsoft.com/office/powerpoint/2010/main" val="389278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r>
              <a:rPr lang="en-US" sz="4000" b="0" i="0" u="none" strike="noStrike" baseline="0" dirty="0"/>
              <a:t>Equity Forward Contracts </a:t>
            </a:r>
            <a:br>
              <a:rPr lang="en-US" sz="4000" b="0" i="0" u="none" strike="noStrike" baseline="0" dirty="0"/>
            </a:br>
            <a:r>
              <a:rPr lang="en-US" sz="4000" b="0" i="0" u="none" strike="noStrike" baseline="0" dirty="0"/>
              <a:t>With Continuous Dividends</a:t>
            </a:r>
            <a:endParaRPr lang="en-GB" sz="40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l">
              <a:buNone/>
            </a:pPr>
            <a:r>
              <a:rPr lang="en-US" b="0" i="0" u="none" strike="noStrike" baseline="0" dirty="0"/>
              <a:t>For the continuous time case, the value of the forward contract on an equity index is calculated as follows:</a:t>
            </a:r>
          </a:p>
          <a:p>
            <a:pPr marL="0" indent="0" algn="l">
              <a:buNone/>
            </a:pP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5</a:t>
            </a:fld>
            <a:endParaRPr lang="en-GB"/>
          </a:p>
        </p:txBody>
      </p:sp>
      <p:pic>
        <p:nvPicPr>
          <p:cNvPr id="6" name="Picture 5">
            <a:extLst>
              <a:ext uri="{FF2B5EF4-FFF2-40B4-BE49-F238E27FC236}">
                <a16:creationId xmlns:a16="http://schemas.microsoft.com/office/drawing/2014/main" id="{A4C03B13-FA25-1983-FF56-04A7E20866A4}"/>
              </a:ext>
            </a:extLst>
          </p:cNvPr>
          <p:cNvPicPr>
            <a:picLocks noChangeAspect="1"/>
          </p:cNvPicPr>
          <p:nvPr/>
        </p:nvPicPr>
        <p:blipFill>
          <a:blip r:embed="rId2"/>
          <a:stretch>
            <a:fillRect/>
          </a:stretch>
        </p:blipFill>
        <p:spPr>
          <a:xfrm>
            <a:off x="1885071" y="3727938"/>
            <a:ext cx="7526215" cy="1589649"/>
          </a:xfrm>
          <a:prstGeom prst="rect">
            <a:avLst/>
          </a:prstGeom>
        </p:spPr>
      </p:pic>
    </p:spTree>
    <p:extLst>
      <p:ext uri="{BB962C8B-B14F-4D97-AF65-F5344CB8AC3E}">
        <p14:creationId xmlns:p14="http://schemas.microsoft.com/office/powerpoint/2010/main" val="350913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r>
              <a:rPr lang="en-US" sz="4000" b="0" i="0" u="none" strike="noStrike" baseline="0" dirty="0"/>
              <a:t>Equity Forward Contracts </a:t>
            </a:r>
            <a:br>
              <a:rPr lang="en-US" sz="4000" b="0" i="0" u="none" strike="noStrike" baseline="0" dirty="0"/>
            </a:br>
            <a:r>
              <a:rPr lang="en-US" sz="4000" b="0" i="0" u="none" strike="noStrike" baseline="0" dirty="0"/>
              <a:t>With Continuous Dividends</a:t>
            </a:r>
            <a:endParaRPr lang="en-GB" sz="40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just">
              <a:buNone/>
            </a:pPr>
            <a:r>
              <a:rPr lang="en-US" b="0" i="0" u="none" strike="noStrike" baseline="0" dirty="0"/>
              <a:t>Example: Calculating the value of a forward contract on an equity index</a:t>
            </a:r>
          </a:p>
          <a:p>
            <a:pPr marL="0" indent="0" algn="just">
              <a:buNone/>
            </a:pPr>
            <a:r>
              <a:rPr lang="en-US" b="0" i="0" u="none" strike="noStrike" baseline="0" dirty="0"/>
              <a:t>After 95 days, the value of the index in the previous example is 1,025. </a:t>
            </a:r>
          </a:p>
          <a:p>
            <a:pPr marL="0" indent="0" algn="just">
              <a:buNone/>
            </a:pPr>
            <a:r>
              <a:rPr lang="en-US" b="0" i="0" u="none" strike="noStrike" baseline="0" dirty="0"/>
              <a:t>Calculate the value to the long position of the forward contract on the index, assuming the continuously compounded risk-free rate is 4.6% and the continuous dividend yield is 2.1%.</a:t>
            </a: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6</a:t>
            </a:fld>
            <a:endParaRPr lang="en-GB"/>
          </a:p>
        </p:txBody>
      </p:sp>
    </p:spTree>
    <p:extLst>
      <p:ext uri="{BB962C8B-B14F-4D97-AF65-F5344CB8AC3E}">
        <p14:creationId xmlns:p14="http://schemas.microsoft.com/office/powerpoint/2010/main" val="322039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r>
              <a:rPr lang="en-US" sz="4000" b="0" i="0" u="none" strike="noStrike" baseline="0" dirty="0"/>
              <a:t>Equity Forward Contracts </a:t>
            </a:r>
            <a:br>
              <a:rPr lang="en-US" sz="4000" b="0" i="0" u="none" strike="noStrike" baseline="0" dirty="0"/>
            </a:br>
            <a:endParaRPr lang="en-GB" sz="40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l">
              <a:buNone/>
            </a:pPr>
            <a:r>
              <a:rPr lang="en-US" b="0" i="0" u="none" strike="noStrike" baseline="0" dirty="0"/>
              <a:t>Calculate and interpret the price and the value of </a:t>
            </a:r>
          </a:p>
          <a:p>
            <a:pPr marL="342900" indent="-342900" algn="l">
              <a:buAutoNum type="arabicParenR"/>
            </a:pPr>
            <a:r>
              <a:rPr lang="en-US" b="0" i="0" u="none" strike="noStrike" baseline="0" dirty="0"/>
              <a:t>a forward contract on a fixed-income security, </a:t>
            </a:r>
          </a:p>
          <a:p>
            <a:pPr marL="342900" indent="-342900" algn="l">
              <a:buAutoNum type="arabicParenR"/>
            </a:pPr>
            <a:r>
              <a:rPr lang="en-US" b="0" i="0" u="none" strike="noStrike" baseline="0" dirty="0"/>
              <a:t>a forward rate agreement (FRA), and </a:t>
            </a:r>
          </a:p>
          <a:p>
            <a:pPr marL="342900" indent="-342900" algn="l">
              <a:buAutoNum type="arabicParenR"/>
            </a:pPr>
            <a:r>
              <a:rPr lang="en-US" b="0" i="0" u="none" strike="noStrike" baseline="0" dirty="0"/>
              <a:t>a forward contract on a currency.</a:t>
            </a:r>
            <a:endParaRPr lang="en-GB"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7</a:t>
            </a:fld>
            <a:endParaRPr lang="en-GB"/>
          </a:p>
        </p:txBody>
      </p:sp>
    </p:spTree>
    <p:extLst>
      <p:ext uri="{BB962C8B-B14F-4D97-AF65-F5344CB8AC3E}">
        <p14:creationId xmlns:p14="http://schemas.microsoft.com/office/powerpoint/2010/main" val="2880782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br>
              <a:rPr lang="en-US" sz="4000" b="0" i="0" u="none" strike="noStrike" baseline="0" dirty="0"/>
            </a:br>
            <a:r>
              <a:rPr lang="en-US" sz="4000" b="0" i="0" u="none" strike="noStrike" baseline="0" dirty="0"/>
              <a:t>Calculating the Price of </a:t>
            </a:r>
            <a:r>
              <a:rPr lang="en-US" sz="4000" dirty="0"/>
              <a:t>a</a:t>
            </a:r>
            <a:r>
              <a:rPr lang="en-US" sz="4000" b="0" i="0" u="none" strike="noStrike" baseline="0" dirty="0"/>
              <a:t> Forward on a Fixed Income Security</a:t>
            </a:r>
            <a:br>
              <a:rPr lang="en-US" sz="4000" b="0" i="0" u="none" strike="noStrike" baseline="0" dirty="0"/>
            </a:br>
            <a:endParaRPr lang="en-GB" sz="40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just">
              <a:buNone/>
            </a:pPr>
            <a:r>
              <a:rPr lang="en-US" sz="2200" b="0" i="0" u="none" strike="noStrike" baseline="0" dirty="0"/>
              <a:t>In order to calculate the no-arbitrage forward price on a coupon-paying bond, we can use the same formula as we used for a dividend-paying stock or portfolio, simply substituting the present value of the expected coupon payments (PVC ) </a:t>
            </a:r>
            <a:r>
              <a:rPr lang="en-US" sz="2200" b="0" i="1" u="none" strike="noStrike" baseline="0" dirty="0"/>
              <a:t>over the life of the contract </a:t>
            </a:r>
            <a:r>
              <a:rPr lang="en-US" sz="2200" b="0" i="0" u="none" strike="noStrike" baseline="0" dirty="0"/>
              <a:t>for PVD, or the future value of the coupon payments (FVC ) for FVD, to get the following formulas: {NEXT SLIDE}</a:t>
            </a:r>
          </a:p>
          <a:p>
            <a:pPr marL="0" indent="0" algn="just">
              <a:buNone/>
            </a:pPr>
            <a:r>
              <a:rPr lang="en-US" sz="2200" b="0" i="0" u="none" strike="noStrike" baseline="0" dirty="0"/>
              <a:t>In our examples, we assume that the spot price on the underlying coupon-paying bond includes accrued interest. For fixed income contracts, use a 365-day basis to calculate </a:t>
            </a:r>
            <a:r>
              <a:rPr lang="en-US" sz="2200" b="0" i="1" u="none" strike="noStrike" baseline="0" dirty="0"/>
              <a:t>T </a:t>
            </a:r>
            <a:r>
              <a:rPr lang="en-US" sz="2200" b="0" i="0" u="none" strike="noStrike" baseline="0" dirty="0"/>
              <a:t>if the contract maturity is given in days.</a:t>
            </a:r>
            <a:endParaRPr lang="en-GB" sz="2200" dirty="0"/>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8</a:t>
            </a:fld>
            <a:endParaRPr lang="en-GB"/>
          </a:p>
        </p:txBody>
      </p:sp>
    </p:spTree>
    <p:extLst>
      <p:ext uri="{BB962C8B-B14F-4D97-AF65-F5344CB8AC3E}">
        <p14:creationId xmlns:p14="http://schemas.microsoft.com/office/powerpoint/2010/main" val="225536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809-D069-4C49-A088-12C8006AA91E}"/>
              </a:ext>
            </a:extLst>
          </p:cNvPr>
          <p:cNvSpPr>
            <a:spLocks noGrp="1"/>
          </p:cNvSpPr>
          <p:nvPr>
            <p:ph type="title"/>
          </p:nvPr>
        </p:nvSpPr>
        <p:spPr/>
        <p:txBody>
          <a:bodyPr>
            <a:noAutofit/>
          </a:bodyPr>
          <a:lstStyle/>
          <a:p>
            <a:br>
              <a:rPr lang="en-US" sz="4000" b="0" i="0" u="none" strike="noStrike" baseline="0" dirty="0"/>
            </a:br>
            <a:r>
              <a:rPr lang="en-US" sz="4000" b="0" i="0" u="none" strike="noStrike" baseline="0" dirty="0"/>
              <a:t>Calculating the Price of </a:t>
            </a:r>
            <a:r>
              <a:rPr lang="en-US" sz="4000" dirty="0"/>
              <a:t>a</a:t>
            </a:r>
            <a:r>
              <a:rPr lang="en-US" sz="4000" b="0" i="0" u="none" strike="noStrike" baseline="0" dirty="0"/>
              <a:t> Forward on a Fixed Income Security</a:t>
            </a:r>
            <a:endParaRPr lang="en-GB" sz="4000" dirty="0"/>
          </a:p>
        </p:txBody>
      </p:sp>
      <p:sp>
        <p:nvSpPr>
          <p:cNvPr id="3" name="Content Placeholder 2">
            <a:extLst>
              <a:ext uri="{FF2B5EF4-FFF2-40B4-BE49-F238E27FC236}">
                <a16:creationId xmlns:a16="http://schemas.microsoft.com/office/drawing/2014/main" id="{5AF18422-8A1C-4401-A2DA-C597DEA3290D}"/>
              </a:ext>
            </a:extLst>
          </p:cNvPr>
          <p:cNvSpPr>
            <a:spLocks noGrp="1"/>
          </p:cNvSpPr>
          <p:nvPr>
            <p:ph idx="1"/>
          </p:nvPr>
        </p:nvSpPr>
        <p:spPr/>
        <p:txBody>
          <a:bodyPr>
            <a:noAutofit/>
          </a:bodyPr>
          <a:lstStyle/>
          <a:p>
            <a:pPr marL="0" indent="0" algn="just">
              <a:buNone/>
            </a:pPr>
            <a:r>
              <a:rPr lang="en-GB" sz="2200" dirty="0"/>
              <a:t>. </a:t>
            </a:r>
          </a:p>
        </p:txBody>
      </p:sp>
      <p:sp>
        <p:nvSpPr>
          <p:cNvPr id="4" name="Slide Number Placeholder 3">
            <a:extLst>
              <a:ext uri="{FF2B5EF4-FFF2-40B4-BE49-F238E27FC236}">
                <a16:creationId xmlns:a16="http://schemas.microsoft.com/office/drawing/2014/main" id="{5AAE7649-AB8A-47DB-8820-CB03EF7A1FC4}"/>
              </a:ext>
            </a:extLst>
          </p:cNvPr>
          <p:cNvSpPr>
            <a:spLocks noGrp="1"/>
          </p:cNvSpPr>
          <p:nvPr>
            <p:ph type="sldNum" sz="quarter" idx="12"/>
          </p:nvPr>
        </p:nvSpPr>
        <p:spPr/>
        <p:txBody>
          <a:bodyPr/>
          <a:lstStyle/>
          <a:p>
            <a:fld id="{994F9DEA-F948-439B-A295-0816586E8602}" type="slidenum">
              <a:rPr lang="en-GB" smtClean="0"/>
              <a:t>9</a:t>
            </a:fld>
            <a:endParaRPr lang="en-GB"/>
          </a:p>
        </p:txBody>
      </p:sp>
      <p:pic>
        <p:nvPicPr>
          <p:cNvPr id="6" name="Picture 5">
            <a:extLst>
              <a:ext uri="{FF2B5EF4-FFF2-40B4-BE49-F238E27FC236}">
                <a16:creationId xmlns:a16="http://schemas.microsoft.com/office/drawing/2014/main" id="{EC49254B-985D-1E7D-887E-5A0F5465BDA4}"/>
              </a:ext>
            </a:extLst>
          </p:cNvPr>
          <p:cNvPicPr>
            <a:picLocks noChangeAspect="1"/>
          </p:cNvPicPr>
          <p:nvPr/>
        </p:nvPicPr>
        <p:blipFill>
          <a:blip r:embed="rId2"/>
          <a:stretch>
            <a:fillRect/>
          </a:stretch>
        </p:blipFill>
        <p:spPr>
          <a:xfrm>
            <a:off x="1656523" y="2519362"/>
            <a:ext cx="8697378" cy="2503212"/>
          </a:xfrm>
          <a:prstGeom prst="rect">
            <a:avLst/>
          </a:prstGeom>
        </p:spPr>
      </p:pic>
    </p:spTree>
    <p:extLst>
      <p:ext uri="{BB962C8B-B14F-4D97-AF65-F5344CB8AC3E}">
        <p14:creationId xmlns:p14="http://schemas.microsoft.com/office/powerpoint/2010/main" val="10600161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223</TotalTime>
  <Words>1030</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AGaramond-Italic</vt:lpstr>
      <vt:lpstr>Arial</vt:lpstr>
      <vt:lpstr>Calibri</vt:lpstr>
      <vt:lpstr>Garamond</vt:lpstr>
      <vt:lpstr>Organic</vt:lpstr>
      <vt:lpstr>BACHELOR OF FINANCIAL ENGINEERING 4.1 Jan-Apr 2022</vt:lpstr>
      <vt:lpstr>Equity Forward Contracts  With Continuous Dividends</vt:lpstr>
      <vt:lpstr>Equity Forward Contracts  With Continuous Dividends</vt:lpstr>
      <vt:lpstr>Equity Forward Contracts  With Continuous Dividends</vt:lpstr>
      <vt:lpstr>Equity Forward Contracts  With Continuous Dividends</vt:lpstr>
      <vt:lpstr>Equity Forward Contracts  With Continuous Dividends</vt:lpstr>
      <vt:lpstr>Equity Forward Contracts  </vt:lpstr>
      <vt:lpstr> Calculating the Price of a Forward on a Fixed Income Security </vt:lpstr>
      <vt:lpstr> Calculating the Price of a Forward on a Fixed Income Security</vt:lpstr>
      <vt:lpstr> Calculating the Price of a Forward on a Fixed Income Security</vt:lpstr>
      <vt:lpstr> Calculating the Price of a Forward on a Fixed Income Security</vt:lpstr>
      <vt:lpstr> Calculating the Price of a Forward on a Fixed Income Security</vt:lpstr>
      <vt:lpstr> Pricing Currency Forward Contracts</vt:lpstr>
      <vt:lpstr> Pricing Currency Forward Contracts</vt:lpstr>
      <vt:lpstr> Valuing Currency Forward Contracts</vt:lpstr>
      <vt:lpstr> Valuing Currency Forward Contracts</vt:lpstr>
      <vt:lpstr> Valuing Currency Forward Contracts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MUYA Kihumba</dc:creator>
  <cp:lastModifiedBy>User 1</cp:lastModifiedBy>
  <cp:revision>9</cp:revision>
  <dcterms:created xsi:type="dcterms:W3CDTF">2022-01-24T11:22:29Z</dcterms:created>
  <dcterms:modified xsi:type="dcterms:W3CDTF">2023-11-10T05:04:28Z</dcterms:modified>
</cp:coreProperties>
</file>