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65CD4C-BE10-486E-BA96-CDECBCB66BDE}" v="22" dt="2022-11-23T18:42:58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736B107D-4FA9-4568-A033-F0128EEAEE55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11/23/2022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B4E72F2-BA9F-4717-A818-F9A07C0820E2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3A89AED-9017-4C54-977E-9CE30D420C93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11/23/2022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E9360E2-0010-449F-9CF4-4051CCBE95FE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8B8B8B"/>
                </a:solidFill>
                <a:latin typeface="Calibri"/>
              </a:rPr>
              <a:t>Edit Master text styles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9449068-12C2-4D0F-9FA0-8FDF2180C7D2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11/23/2022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1F59427-504F-4F41-A4ED-BF3F2FD308A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22.png"/><Relationship Id="rId17" Type="http://schemas.openxmlformats.org/officeDocument/2006/relationships/image" Target="../media/image30.png"/><Relationship Id="rId2" Type="http://schemas.openxmlformats.org/officeDocument/2006/relationships/image" Target="../media/image1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openxmlformats.org/officeDocument/2006/relationships/image" Target="../media/image21.png"/><Relationship Id="rId5" Type="http://schemas.openxmlformats.org/officeDocument/2006/relationships/image" Target="../media/image3.png"/><Relationship Id="rId15" Type="http://schemas.openxmlformats.org/officeDocument/2006/relationships/image" Target="../media/image28.png"/><Relationship Id="rId10" Type="http://schemas.openxmlformats.org/officeDocument/2006/relationships/image" Target="../media/image8.png"/><Relationship Id="rId4" Type="http://schemas.openxmlformats.org/officeDocument/2006/relationships/image" Target="../media/image19.png"/><Relationship Id="rId9" Type="http://schemas.openxmlformats.org/officeDocument/2006/relationships/image" Target="../media/image7.png"/><Relationship Id="rId1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4.png"/><Relationship Id="rId1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22.png"/><Relationship Id="rId17" Type="http://schemas.openxmlformats.org/officeDocument/2006/relationships/image" Target="../media/image31.png"/><Relationship Id="rId2" Type="http://schemas.openxmlformats.org/officeDocument/2006/relationships/image" Target="../media/image1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openxmlformats.org/officeDocument/2006/relationships/image" Target="../media/image21.png"/><Relationship Id="rId5" Type="http://schemas.openxmlformats.org/officeDocument/2006/relationships/image" Target="../media/image3.png"/><Relationship Id="rId15" Type="http://schemas.openxmlformats.org/officeDocument/2006/relationships/image" Target="../media/image28.png"/><Relationship Id="rId10" Type="http://schemas.openxmlformats.org/officeDocument/2006/relationships/image" Target="../media/image8.png"/><Relationship Id="rId4" Type="http://schemas.openxmlformats.org/officeDocument/2006/relationships/image" Target="../media/image19.png"/><Relationship Id="rId9" Type="http://schemas.openxmlformats.org/officeDocument/2006/relationships/image" Target="../media/image7.png"/><Relationship Id="rId1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4.png"/><Relationship Id="rId18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22.png"/><Relationship Id="rId17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30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openxmlformats.org/officeDocument/2006/relationships/image" Target="../media/image21.png"/><Relationship Id="rId5" Type="http://schemas.openxmlformats.org/officeDocument/2006/relationships/image" Target="../media/image3.png"/><Relationship Id="rId15" Type="http://schemas.openxmlformats.org/officeDocument/2006/relationships/image" Target="../media/image28.png"/><Relationship Id="rId10" Type="http://schemas.openxmlformats.org/officeDocument/2006/relationships/image" Target="../media/image8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7.png"/><Relationship Id="rId1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4.png"/><Relationship Id="rId18" Type="http://schemas.openxmlformats.org/officeDocument/2006/relationships/image" Target="../media/image34.png"/><Relationship Id="rId3" Type="http://schemas.openxmlformats.org/officeDocument/2006/relationships/image" Target="../media/image2.png"/><Relationship Id="rId21" Type="http://schemas.openxmlformats.org/officeDocument/2006/relationships/image" Target="../media/image37.png"/><Relationship Id="rId7" Type="http://schemas.openxmlformats.org/officeDocument/2006/relationships/image" Target="../media/image5.png"/><Relationship Id="rId12" Type="http://schemas.openxmlformats.org/officeDocument/2006/relationships/image" Target="../media/image22.png"/><Relationship Id="rId17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30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openxmlformats.org/officeDocument/2006/relationships/image" Target="../media/image21.png"/><Relationship Id="rId5" Type="http://schemas.openxmlformats.org/officeDocument/2006/relationships/image" Target="../media/image3.png"/><Relationship Id="rId15" Type="http://schemas.openxmlformats.org/officeDocument/2006/relationships/image" Target="../media/image28.png"/><Relationship Id="rId10" Type="http://schemas.openxmlformats.org/officeDocument/2006/relationships/image" Target="../media/image8.png"/><Relationship Id="rId19" Type="http://schemas.openxmlformats.org/officeDocument/2006/relationships/image" Target="../media/image35.png"/><Relationship Id="rId4" Type="http://schemas.openxmlformats.org/officeDocument/2006/relationships/image" Target="../media/image19.png"/><Relationship Id="rId9" Type="http://schemas.openxmlformats.org/officeDocument/2006/relationships/image" Target="../media/image7.png"/><Relationship Id="rId1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4.png"/><Relationship Id="rId18" Type="http://schemas.openxmlformats.org/officeDocument/2006/relationships/image" Target="../media/image34.png"/><Relationship Id="rId3" Type="http://schemas.openxmlformats.org/officeDocument/2006/relationships/image" Target="../media/image2.png"/><Relationship Id="rId21" Type="http://schemas.openxmlformats.org/officeDocument/2006/relationships/image" Target="../media/image38.png"/><Relationship Id="rId7" Type="http://schemas.openxmlformats.org/officeDocument/2006/relationships/image" Target="../media/image5.png"/><Relationship Id="rId12" Type="http://schemas.openxmlformats.org/officeDocument/2006/relationships/image" Target="../media/image22.png"/><Relationship Id="rId17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30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openxmlformats.org/officeDocument/2006/relationships/image" Target="../media/image21.png"/><Relationship Id="rId5" Type="http://schemas.openxmlformats.org/officeDocument/2006/relationships/image" Target="../media/image3.png"/><Relationship Id="rId15" Type="http://schemas.openxmlformats.org/officeDocument/2006/relationships/image" Target="../media/image28.png"/><Relationship Id="rId10" Type="http://schemas.openxmlformats.org/officeDocument/2006/relationships/image" Target="../media/image8.png"/><Relationship Id="rId19" Type="http://schemas.openxmlformats.org/officeDocument/2006/relationships/image" Target="../media/image35.png"/><Relationship Id="rId4" Type="http://schemas.openxmlformats.org/officeDocument/2006/relationships/image" Target="../media/image19.png"/><Relationship Id="rId9" Type="http://schemas.openxmlformats.org/officeDocument/2006/relationships/image" Target="../media/image7.png"/><Relationship Id="rId14" Type="http://schemas.openxmlformats.org/officeDocument/2006/relationships/image" Target="../media/image26.png"/><Relationship Id="rId22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4.png"/><Relationship Id="rId18" Type="http://schemas.openxmlformats.org/officeDocument/2006/relationships/image" Target="../media/image34.png"/><Relationship Id="rId3" Type="http://schemas.openxmlformats.org/officeDocument/2006/relationships/image" Target="../media/image2.png"/><Relationship Id="rId21" Type="http://schemas.openxmlformats.org/officeDocument/2006/relationships/image" Target="../media/image39.png"/><Relationship Id="rId7" Type="http://schemas.openxmlformats.org/officeDocument/2006/relationships/image" Target="../media/image5.png"/><Relationship Id="rId12" Type="http://schemas.openxmlformats.org/officeDocument/2006/relationships/image" Target="../media/image22.png"/><Relationship Id="rId17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30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openxmlformats.org/officeDocument/2006/relationships/image" Target="../media/image21.png"/><Relationship Id="rId24" Type="http://schemas.openxmlformats.org/officeDocument/2006/relationships/image" Target="../media/image42.png"/><Relationship Id="rId5" Type="http://schemas.openxmlformats.org/officeDocument/2006/relationships/image" Target="../media/image3.png"/><Relationship Id="rId15" Type="http://schemas.openxmlformats.org/officeDocument/2006/relationships/image" Target="../media/image28.png"/><Relationship Id="rId23" Type="http://schemas.openxmlformats.org/officeDocument/2006/relationships/image" Target="../media/image41.png"/><Relationship Id="rId10" Type="http://schemas.openxmlformats.org/officeDocument/2006/relationships/image" Target="../media/image8.png"/><Relationship Id="rId19" Type="http://schemas.openxmlformats.org/officeDocument/2006/relationships/image" Target="../media/image35.png"/><Relationship Id="rId4" Type="http://schemas.openxmlformats.org/officeDocument/2006/relationships/image" Target="../media/image19.png"/><Relationship Id="rId9" Type="http://schemas.openxmlformats.org/officeDocument/2006/relationships/image" Target="../media/image7.png"/><Relationship Id="rId14" Type="http://schemas.openxmlformats.org/officeDocument/2006/relationships/image" Target="../media/image26.png"/><Relationship Id="rId22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6.png"/><Relationship Id="rId18" Type="http://schemas.openxmlformats.org/officeDocument/2006/relationships/image" Target="../media/image35.png"/><Relationship Id="rId3" Type="http://schemas.openxmlformats.org/officeDocument/2006/relationships/image" Target="../media/image2.png"/><Relationship Id="rId21" Type="http://schemas.openxmlformats.org/officeDocument/2006/relationships/image" Target="../media/image41.png"/><Relationship Id="rId7" Type="http://schemas.openxmlformats.org/officeDocument/2006/relationships/image" Target="../media/image5.png"/><Relationship Id="rId12" Type="http://schemas.openxmlformats.org/officeDocument/2006/relationships/image" Target="../media/image24.png"/><Relationship Id="rId17" Type="http://schemas.openxmlformats.org/officeDocument/2006/relationships/image" Target="../media/image34.png"/><Relationship Id="rId2" Type="http://schemas.openxmlformats.org/officeDocument/2006/relationships/image" Target="../media/image1.png"/><Relationship Id="rId16" Type="http://schemas.openxmlformats.org/officeDocument/2006/relationships/image" Target="../media/image32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30.png"/><Relationship Id="rId23" Type="http://schemas.openxmlformats.org/officeDocument/2006/relationships/image" Target="../media/image43.png"/><Relationship Id="rId10" Type="http://schemas.openxmlformats.org/officeDocument/2006/relationships/image" Target="../media/image21.png"/><Relationship Id="rId19" Type="http://schemas.openxmlformats.org/officeDocument/2006/relationships/image" Target="../media/image37.png"/><Relationship Id="rId4" Type="http://schemas.openxmlformats.org/officeDocument/2006/relationships/image" Target="../media/image19.png"/><Relationship Id="rId9" Type="http://schemas.openxmlformats.org/officeDocument/2006/relationships/image" Target="../media/image8.png"/><Relationship Id="rId14" Type="http://schemas.openxmlformats.org/officeDocument/2006/relationships/image" Target="../media/image28.png"/><Relationship Id="rId22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6.png"/><Relationship Id="rId18" Type="http://schemas.openxmlformats.org/officeDocument/2006/relationships/image" Target="../media/image35.png"/><Relationship Id="rId3" Type="http://schemas.openxmlformats.org/officeDocument/2006/relationships/image" Target="../media/image2.png"/><Relationship Id="rId21" Type="http://schemas.openxmlformats.org/officeDocument/2006/relationships/image" Target="../media/image41.png"/><Relationship Id="rId7" Type="http://schemas.openxmlformats.org/officeDocument/2006/relationships/image" Target="../media/image5.png"/><Relationship Id="rId12" Type="http://schemas.openxmlformats.org/officeDocument/2006/relationships/image" Target="../media/image24.png"/><Relationship Id="rId17" Type="http://schemas.openxmlformats.org/officeDocument/2006/relationships/image" Target="../media/image34.png"/><Relationship Id="rId2" Type="http://schemas.openxmlformats.org/officeDocument/2006/relationships/image" Target="../media/image1.png"/><Relationship Id="rId16" Type="http://schemas.openxmlformats.org/officeDocument/2006/relationships/image" Target="../media/image32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30.png"/><Relationship Id="rId23" Type="http://schemas.openxmlformats.org/officeDocument/2006/relationships/image" Target="../media/image44.png"/><Relationship Id="rId10" Type="http://schemas.openxmlformats.org/officeDocument/2006/relationships/image" Target="../media/image21.png"/><Relationship Id="rId19" Type="http://schemas.openxmlformats.org/officeDocument/2006/relationships/image" Target="../media/image37.png"/><Relationship Id="rId4" Type="http://schemas.openxmlformats.org/officeDocument/2006/relationships/image" Target="../media/image19.png"/><Relationship Id="rId9" Type="http://schemas.openxmlformats.org/officeDocument/2006/relationships/image" Target="../media/image8.png"/><Relationship Id="rId14" Type="http://schemas.openxmlformats.org/officeDocument/2006/relationships/image" Target="../media/image28.png"/><Relationship Id="rId22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45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print.iacr.org/2016/086.pdf" TargetMode="External"/><Relationship Id="rId2" Type="http://schemas.openxmlformats.org/officeDocument/2006/relationships/hyperlink" Target="http://ieeexplore.ieee.org/abstract/document/7349629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usenix.org/system/files/conference/fast14/fast14-paper_vucinic.pdf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18.png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openxmlformats.org/officeDocument/2006/relationships/image" Target="../media/image21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19.png"/><Relationship Id="rId9" Type="http://schemas.openxmlformats.org/officeDocument/2006/relationships/image" Target="../media/image7.pn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openxmlformats.org/officeDocument/2006/relationships/image" Target="../media/image21.png"/><Relationship Id="rId5" Type="http://schemas.openxmlformats.org/officeDocument/2006/relationships/image" Target="../media/image3.png"/><Relationship Id="rId15" Type="http://schemas.openxmlformats.org/officeDocument/2006/relationships/image" Target="../media/image26.png"/><Relationship Id="rId10" Type="http://schemas.openxmlformats.org/officeDocument/2006/relationships/image" Target="../media/image8.png"/><Relationship Id="rId4" Type="http://schemas.openxmlformats.org/officeDocument/2006/relationships/image" Target="../media/image19.png"/><Relationship Id="rId9" Type="http://schemas.openxmlformats.org/officeDocument/2006/relationships/image" Target="../media/image7.png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openxmlformats.org/officeDocument/2006/relationships/image" Target="../media/image21.png"/><Relationship Id="rId5" Type="http://schemas.openxmlformats.org/officeDocument/2006/relationships/image" Target="../media/image3.png"/><Relationship Id="rId15" Type="http://schemas.openxmlformats.org/officeDocument/2006/relationships/image" Target="../media/image27.png"/><Relationship Id="rId10" Type="http://schemas.openxmlformats.org/officeDocument/2006/relationships/image" Target="../media/image8.png"/><Relationship Id="rId4" Type="http://schemas.openxmlformats.org/officeDocument/2006/relationships/image" Target="../media/image19.png"/><Relationship Id="rId9" Type="http://schemas.openxmlformats.org/officeDocument/2006/relationships/image" Target="../media/image7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Intel Memory Hierarchy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Picture 28"/>
          <p:cNvPicPr/>
          <p:nvPr/>
        </p:nvPicPr>
        <p:blipFill>
          <a:blip r:embed="rId2"/>
          <a:stretch/>
        </p:blipFill>
        <p:spPr>
          <a:xfrm>
            <a:off x="1667520" y="2040120"/>
            <a:ext cx="4070160" cy="3145680"/>
          </a:xfrm>
          <a:prstGeom prst="rect">
            <a:avLst/>
          </a:prstGeom>
          <a:ln>
            <a:noFill/>
          </a:ln>
        </p:spPr>
      </p:pic>
      <p:pic>
        <p:nvPicPr>
          <p:cNvPr id="269" name="Picture 32"/>
          <p:cNvPicPr/>
          <p:nvPr/>
        </p:nvPicPr>
        <p:blipFill>
          <a:blip r:embed="rId3"/>
          <a:stretch/>
        </p:blipFill>
        <p:spPr>
          <a:xfrm>
            <a:off x="132480" y="4633920"/>
            <a:ext cx="2440440" cy="503280"/>
          </a:xfrm>
          <a:prstGeom prst="rect">
            <a:avLst/>
          </a:prstGeom>
          <a:ln>
            <a:noFill/>
          </a:ln>
        </p:spPr>
      </p:pic>
      <p:sp>
        <p:nvSpPr>
          <p:cNvPr id="27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Latencies: load from same die core’s L1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71" name="Picture 29"/>
          <p:cNvPicPr/>
          <p:nvPr/>
        </p:nvPicPr>
        <p:blipFill>
          <a:blip r:embed="rId4"/>
          <a:stretch/>
        </p:blipFill>
        <p:spPr>
          <a:xfrm>
            <a:off x="4650480" y="2040120"/>
            <a:ext cx="7439400" cy="4413600"/>
          </a:xfrm>
          <a:prstGeom prst="rect">
            <a:avLst/>
          </a:prstGeom>
          <a:ln>
            <a:noFill/>
          </a:ln>
        </p:spPr>
      </p:pic>
      <p:pic>
        <p:nvPicPr>
          <p:cNvPr id="272" name="Picture 30"/>
          <p:cNvPicPr/>
          <p:nvPr/>
        </p:nvPicPr>
        <p:blipFill>
          <a:blip r:embed="rId5"/>
          <a:stretch/>
        </p:blipFill>
        <p:spPr>
          <a:xfrm>
            <a:off x="2346120" y="3849120"/>
            <a:ext cx="2647440" cy="1200240"/>
          </a:xfrm>
          <a:prstGeom prst="rect">
            <a:avLst/>
          </a:prstGeom>
          <a:ln>
            <a:noFill/>
          </a:ln>
        </p:spPr>
      </p:pic>
      <p:pic>
        <p:nvPicPr>
          <p:cNvPr id="273" name="Picture 33"/>
          <p:cNvPicPr/>
          <p:nvPr/>
        </p:nvPicPr>
        <p:blipFill>
          <a:blip r:embed="rId6"/>
          <a:stretch/>
        </p:blipFill>
        <p:spPr>
          <a:xfrm>
            <a:off x="3206880" y="5020920"/>
            <a:ext cx="987840" cy="1367280"/>
          </a:xfrm>
          <a:prstGeom prst="rect">
            <a:avLst/>
          </a:prstGeom>
          <a:ln>
            <a:noFill/>
          </a:ln>
        </p:spPr>
      </p:pic>
      <p:pic>
        <p:nvPicPr>
          <p:cNvPr id="274" name="Picture 26"/>
          <p:cNvPicPr/>
          <p:nvPr/>
        </p:nvPicPr>
        <p:blipFill>
          <a:blip r:embed="rId7"/>
          <a:stretch/>
        </p:blipFill>
        <p:spPr>
          <a:xfrm>
            <a:off x="178704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275" name="Picture 27"/>
          <p:cNvPicPr/>
          <p:nvPr/>
        </p:nvPicPr>
        <p:blipFill>
          <a:blip r:embed="rId8"/>
          <a:stretch/>
        </p:blipFill>
        <p:spPr>
          <a:xfrm>
            <a:off x="377820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276" name="Picture 31"/>
          <p:cNvPicPr/>
          <p:nvPr/>
        </p:nvPicPr>
        <p:blipFill>
          <a:blip r:embed="rId9"/>
          <a:stretch/>
        </p:blipFill>
        <p:spPr>
          <a:xfrm>
            <a:off x="3876120" y="2766600"/>
            <a:ext cx="675720" cy="97920"/>
          </a:xfrm>
          <a:prstGeom prst="rect">
            <a:avLst/>
          </a:prstGeom>
          <a:ln>
            <a:noFill/>
          </a:ln>
        </p:spPr>
      </p:pic>
      <p:pic>
        <p:nvPicPr>
          <p:cNvPr id="277" name="Content Placeholder 3"/>
          <p:cNvPicPr/>
          <p:nvPr/>
        </p:nvPicPr>
        <p:blipFill>
          <a:blip r:embed="rId10"/>
          <a:stretch/>
        </p:blipFill>
        <p:spPr>
          <a:xfrm>
            <a:off x="5779800" y="2753280"/>
            <a:ext cx="456840" cy="110880"/>
          </a:xfrm>
          <a:prstGeom prst="rect">
            <a:avLst/>
          </a:prstGeom>
          <a:ln>
            <a:noFill/>
          </a:ln>
        </p:spPr>
      </p:pic>
      <p:pic>
        <p:nvPicPr>
          <p:cNvPr id="278" name="Picture 25"/>
          <p:cNvPicPr/>
          <p:nvPr/>
        </p:nvPicPr>
        <p:blipFill>
          <a:blip r:embed="rId11"/>
          <a:stretch/>
        </p:blipFill>
        <p:spPr>
          <a:xfrm>
            <a:off x="5779800" y="3073320"/>
            <a:ext cx="501840" cy="234000"/>
          </a:xfrm>
          <a:prstGeom prst="rect">
            <a:avLst/>
          </a:prstGeom>
          <a:ln>
            <a:noFill/>
          </a:ln>
        </p:spPr>
      </p:pic>
      <p:pic>
        <p:nvPicPr>
          <p:cNvPr id="279" name="Picture 14"/>
          <p:cNvPicPr/>
          <p:nvPr/>
        </p:nvPicPr>
        <p:blipFill>
          <a:blip r:embed="rId12"/>
          <a:stretch/>
        </p:blipFill>
        <p:spPr>
          <a:xfrm>
            <a:off x="5775840" y="3570120"/>
            <a:ext cx="524880" cy="234000"/>
          </a:xfrm>
          <a:prstGeom prst="rect">
            <a:avLst/>
          </a:prstGeom>
          <a:ln>
            <a:noFill/>
          </a:ln>
        </p:spPr>
      </p:pic>
      <p:pic>
        <p:nvPicPr>
          <p:cNvPr id="280" name="Picture 16"/>
          <p:cNvPicPr/>
          <p:nvPr/>
        </p:nvPicPr>
        <p:blipFill>
          <a:blip r:embed="rId13"/>
          <a:stretch/>
        </p:blipFill>
        <p:spPr>
          <a:xfrm>
            <a:off x="5765760" y="4223520"/>
            <a:ext cx="529200" cy="234000"/>
          </a:xfrm>
          <a:prstGeom prst="rect">
            <a:avLst/>
          </a:prstGeom>
          <a:ln>
            <a:noFill/>
          </a:ln>
        </p:spPr>
      </p:pic>
      <p:pic>
        <p:nvPicPr>
          <p:cNvPr id="281" name="Picture 18"/>
          <p:cNvPicPr/>
          <p:nvPr/>
        </p:nvPicPr>
        <p:blipFill>
          <a:blip r:embed="rId14"/>
          <a:stretch/>
        </p:blipFill>
        <p:spPr>
          <a:xfrm>
            <a:off x="183960" y="5317920"/>
            <a:ext cx="1425960" cy="536400"/>
          </a:xfrm>
          <a:prstGeom prst="rect">
            <a:avLst/>
          </a:prstGeom>
          <a:ln>
            <a:noFill/>
          </a:ln>
        </p:spPr>
      </p:pic>
      <p:pic>
        <p:nvPicPr>
          <p:cNvPr id="282" name="Picture 20"/>
          <p:cNvPicPr/>
          <p:nvPr/>
        </p:nvPicPr>
        <p:blipFill>
          <a:blip r:embed="rId15"/>
          <a:stretch/>
        </p:blipFill>
        <p:spPr>
          <a:xfrm>
            <a:off x="840960" y="3687120"/>
            <a:ext cx="598680" cy="110880"/>
          </a:xfrm>
          <a:prstGeom prst="rect">
            <a:avLst/>
          </a:prstGeom>
          <a:ln>
            <a:noFill/>
          </a:ln>
        </p:spPr>
      </p:pic>
      <p:pic>
        <p:nvPicPr>
          <p:cNvPr id="283" name="Picture 17"/>
          <p:cNvPicPr/>
          <p:nvPr/>
        </p:nvPicPr>
        <p:blipFill>
          <a:blip r:embed="rId16"/>
          <a:stretch/>
        </p:blipFill>
        <p:spPr>
          <a:xfrm>
            <a:off x="2358360" y="2963880"/>
            <a:ext cx="2012040" cy="1485360"/>
          </a:xfrm>
          <a:prstGeom prst="rect">
            <a:avLst/>
          </a:prstGeom>
          <a:ln>
            <a:noFill/>
          </a:ln>
        </p:spPr>
      </p:pic>
      <p:pic>
        <p:nvPicPr>
          <p:cNvPr id="284" name="Picture 21"/>
          <p:cNvPicPr/>
          <p:nvPr/>
        </p:nvPicPr>
        <p:blipFill>
          <a:blip r:embed="rId17"/>
          <a:stretch/>
        </p:blipFill>
        <p:spPr>
          <a:xfrm>
            <a:off x="840960" y="3134880"/>
            <a:ext cx="598680" cy="110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Picture 28"/>
          <p:cNvPicPr/>
          <p:nvPr/>
        </p:nvPicPr>
        <p:blipFill>
          <a:blip r:embed="rId2"/>
          <a:stretch/>
        </p:blipFill>
        <p:spPr>
          <a:xfrm>
            <a:off x="1667520" y="2040120"/>
            <a:ext cx="4070160" cy="3145680"/>
          </a:xfrm>
          <a:prstGeom prst="rect">
            <a:avLst/>
          </a:prstGeom>
          <a:ln>
            <a:noFill/>
          </a:ln>
        </p:spPr>
      </p:pic>
      <p:pic>
        <p:nvPicPr>
          <p:cNvPr id="286" name="Picture 32"/>
          <p:cNvPicPr/>
          <p:nvPr/>
        </p:nvPicPr>
        <p:blipFill>
          <a:blip r:embed="rId3"/>
          <a:stretch/>
        </p:blipFill>
        <p:spPr>
          <a:xfrm>
            <a:off x="132480" y="4633920"/>
            <a:ext cx="2440440" cy="503280"/>
          </a:xfrm>
          <a:prstGeom prst="rect">
            <a:avLst/>
          </a:prstGeom>
          <a:ln>
            <a:noFill/>
          </a:ln>
        </p:spPr>
      </p:pic>
      <p:sp>
        <p:nvSpPr>
          <p:cNvPr id="2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Latencies: load from remote L3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88" name="Picture 29"/>
          <p:cNvPicPr/>
          <p:nvPr/>
        </p:nvPicPr>
        <p:blipFill>
          <a:blip r:embed="rId4"/>
          <a:stretch/>
        </p:blipFill>
        <p:spPr>
          <a:xfrm>
            <a:off x="4650480" y="2040120"/>
            <a:ext cx="7439400" cy="4413600"/>
          </a:xfrm>
          <a:prstGeom prst="rect">
            <a:avLst/>
          </a:prstGeom>
          <a:ln>
            <a:noFill/>
          </a:ln>
        </p:spPr>
      </p:pic>
      <p:pic>
        <p:nvPicPr>
          <p:cNvPr id="289" name="Picture 30"/>
          <p:cNvPicPr/>
          <p:nvPr/>
        </p:nvPicPr>
        <p:blipFill>
          <a:blip r:embed="rId5"/>
          <a:stretch/>
        </p:blipFill>
        <p:spPr>
          <a:xfrm>
            <a:off x="2346120" y="3849120"/>
            <a:ext cx="2647440" cy="1200240"/>
          </a:xfrm>
          <a:prstGeom prst="rect">
            <a:avLst/>
          </a:prstGeom>
          <a:ln>
            <a:noFill/>
          </a:ln>
        </p:spPr>
      </p:pic>
      <p:pic>
        <p:nvPicPr>
          <p:cNvPr id="290" name="Picture 33"/>
          <p:cNvPicPr/>
          <p:nvPr/>
        </p:nvPicPr>
        <p:blipFill>
          <a:blip r:embed="rId6"/>
          <a:stretch/>
        </p:blipFill>
        <p:spPr>
          <a:xfrm>
            <a:off x="3206880" y="5020920"/>
            <a:ext cx="987840" cy="1367280"/>
          </a:xfrm>
          <a:prstGeom prst="rect">
            <a:avLst/>
          </a:prstGeom>
          <a:ln>
            <a:noFill/>
          </a:ln>
        </p:spPr>
      </p:pic>
      <p:pic>
        <p:nvPicPr>
          <p:cNvPr id="291" name="Picture 26"/>
          <p:cNvPicPr/>
          <p:nvPr/>
        </p:nvPicPr>
        <p:blipFill>
          <a:blip r:embed="rId7"/>
          <a:stretch/>
        </p:blipFill>
        <p:spPr>
          <a:xfrm>
            <a:off x="178704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292" name="Picture 27"/>
          <p:cNvPicPr/>
          <p:nvPr/>
        </p:nvPicPr>
        <p:blipFill>
          <a:blip r:embed="rId8"/>
          <a:stretch/>
        </p:blipFill>
        <p:spPr>
          <a:xfrm>
            <a:off x="377820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293" name="Picture 31"/>
          <p:cNvPicPr/>
          <p:nvPr/>
        </p:nvPicPr>
        <p:blipFill>
          <a:blip r:embed="rId9"/>
          <a:stretch/>
        </p:blipFill>
        <p:spPr>
          <a:xfrm>
            <a:off x="3876120" y="2766600"/>
            <a:ext cx="675720" cy="97920"/>
          </a:xfrm>
          <a:prstGeom prst="rect">
            <a:avLst/>
          </a:prstGeom>
          <a:ln>
            <a:noFill/>
          </a:ln>
        </p:spPr>
      </p:pic>
      <p:pic>
        <p:nvPicPr>
          <p:cNvPr id="294" name="Content Placeholder 3"/>
          <p:cNvPicPr/>
          <p:nvPr/>
        </p:nvPicPr>
        <p:blipFill>
          <a:blip r:embed="rId10"/>
          <a:stretch/>
        </p:blipFill>
        <p:spPr>
          <a:xfrm>
            <a:off x="5779800" y="2753280"/>
            <a:ext cx="456840" cy="110880"/>
          </a:xfrm>
          <a:prstGeom prst="rect">
            <a:avLst/>
          </a:prstGeom>
          <a:ln>
            <a:noFill/>
          </a:ln>
        </p:spPr>
      </p:pic>
      <p:pic>
        <p:nvPicPr>
          <p:cNvPr id="295" name="Picture 25"/>
          <p:cNvPicPr/>
          <p:nvPr/>
        </p:nvPicPr>
        <p:blipFill>
          <a:blip r:embed="rId11"/>
          <a:stretch/>
        </p:blipFill>
        <p:spPr>
          <a:xfrm>
            <a:off x="5779800" y="3073320"/>
            <a:ext cx="501840" cy="234000"/>
          </a:xfrm>
          <a:prstGeom prst="rect">
            <a:avLst/>
          </a:prstGeom>
          <a:ln>
            <a:noFill/>
          </a:ln>
        </p:spPr>
      </p:pic>
      <p:pic>
        <p:nvPicPr>
          <p:cNvPr id="296" name="Picture 14"/>
          <p:cNvPicPr/>
          <p:nvPr/>
        </p:nvPicPr>
        <p:blipFill>
          <a:blip r:embed="rId12"/>
          <a:stretch/>
        </p:blipFill>
        <p:spPr>
          <a:xfrm>
            <a:off x="5775840" y="3570120"/>
            <a:ext cx="524880" cy="234000"/>
          </a:xfrm>
          <a:prstGeom prst="rect">
            <a:avLst/>
          </a:prstGeom>
          <a:ln>
            <a:noFill/>
          </a:ln>
        </p:spPr>
      </p:pic>
      <p:pic>
        <p:nvPicPr>
          <p:cNvPr id="297" name="Picture 16"/>
          <p:cNvPicPr/>
          <p:nvPr/>
        </p:nvPicPr>
        <p:blipFill>
          <a:blip r:embed="rId13"/>
          <a:stretch/>
        </p:blipFill>
        <p:spPr>
          <a:xfrm>
            <a:off x="5765760" y="4223520"/>
            <a:ext cx="529200" cy="234000"/>
          </a:xfrm>
          <a:prstGeom prst="rect">
            <a:avLst/>
          </a:prstGeom>
          <a:ln>
            <a:noFill/>
          </a:ln>
        </p:spPr>
      </p:pic>
      <p:pic>
        <p:nvPicPr>
          <p:cNvPr id="298" name="Picture 18"/>
          <p:cNvPicPr/>
          <p:nvPr/>
        </p:nvPicPr>
        <p:blipFill>
          <a:blip r:embed="rId14"/>
          <a:stretch/>
        </p:blipFill>
        <p:spPr>
          <a:xfrm>
            <a:off x="183960" y="5317920"/>
            <a:ext cx="1425960" cy="536400"/>
          </a:xfrm>
          <a:prstGeom prst="rect">
            <a:avLst/>
          </a:prstGeom>
          <a:ln>
            <a:noFill/>
          </a:ln>
        </p:spPr>
      </p:pic>
      <p:pic>
        <p:nvPicPr>
          <p:cNvPr id="299" name="Picture 20"/>
          <p:cNvPicPr/>
          <p:nvPr/>
        </p:nvPicPr>
        <p:blipFill>
          <a:blip r:embed="rId15"/>
          <a:stretch/>
        </p:blipFill>
        <p:spPr>
          <a:xfrm>
            <a:off x="840960" y="3687120"/>
            <a:ext cx="598680" cy="110880"/>
          </a:xfrm>
          <a:prstGeom prst="rect">
            <a:avLst/>
          </a:prstGeom>
          <a:ln>
            <a:noFill/>
          </a:ln>
        </p:spPr>
      </p:pic>
      <p:pic>
        <p:nvPicPr>
          <p:cNvPr id="300" name="Picture 21"/>
          <p:cNvPicPr/>
          <p:nvPr/>
        </p:nvPicPr>
        <p:blipFill>
          <a:blip r:embed="rId16"/>
          <a:stretch/>
        </p:blipFill>
        <p:spPr>
          <a:xfrm>
            <a:off x="840960" y="3134880"/>
            <a:ext cx="598680" cy="110880"/>
          </a:xfrm>
          <a:prstGeom prst="rect">
            <a:avLst/>
          </a:prstGeom>
          <a:ln>
            <a:noFill/>
          </a:ln>
        </p:spPr>
      </p:pic>
      <p:pic>
        <p:nvPicPr>
          <p:cNvPr id="301" name="Picture 19"/>
          <p:cNvPicPr/>
          <p:nvPr/>
        </p:nvPicPr>
        <p:blipFill>
          <a:blip r:embed="rId17"/>
          <a:stretch/>
        </p:blipFill>
        <p:spPr>
          <a:xfrm>
            <a:off x="4120920" y="2978640"/>
            <a:ext cx="3624480" cy="1893960"/>
          </a:xfrm>
          <a:prstGeom prst="rect">
            <a:avLst/>
          </a:prstGeom>
          <a:ln>
            <a:noFill/>
          </a:ln>
        </p:spPr>
      </p:pic>
      <p:pic>
        <p:nvPicPr>
          <p:cNvPr id="302" name="Picture 22"/>
          <p:cNvPicPr/>
          <p:nvPr/>
        </p:nvPicPr>
        <p:blipFill>
          <a:blip r:embed="rId18"/>
          <a:stretch/>
        </p:blipFill>
        <p:spPr>
          <a:xfrm>
            <a:off x="10728720" y="4285080"/>
            <a:ext cx="603000" cy="110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Picture 28"/>
          <p:cNvPicPr/>
          <p:nvPr/>
        </p:nvPicPr>
        <p:blipFill>
          <a:blip r:embed="rId2"/>
          <a:stretch/>
        </p:blipFill>
        <p:spPr>
          <a:xfrm>
            <a:off x="1667520" y="2040120"/>
            <a:ext cx="4070160" cy="3145680"/>
          </a:xfrm>
          <a:prstGeom prst="rect">
            <a:avLst/>
          </a:prstGeom>
          <a:ln>
            <a:noFill/>
          </a:ln>
        </p:spPr>
      </p:pic>
      <p:pic>
        <p:nvPicPr>
          <p:cNvPr id="304" name="Picture 32"/>
          <p:cNvPicPr/>
          <p:nvPr/>
        </p:nvPicPr>
        <p:blipFill>
          <a:blip r:embed="rId3"/>
          <a:stretch/>
        </p:blipFill>
        <p:spPr>
          <a:xfrm>
            <a:off x="132480" y="4633920"/>
            <a:ext cx="2440440" cy="503280"/>
          </a:xfrm>
          <a:prstGeom prst="rect">
            <a:avLst/>
          </a:prstGeom>
          <a:ln>
            <a:noFill/>
          </a:ln>
        </p:spPr>
      </p:pic>
      <p:sp>
        <p:nvSpPr>
          <p:cNvPr id="30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Latencies: load from remote memory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6" name="Picture 29"/>
          <p:cNvPicPr/>
          <p:nvPr/>
        </p:nvPicPr>
        <p:blipFill>
          <a:blip r:embed="rId4"/>
          <a:stretch/>
        </p:blipFill>
        <p:spPr>
          <a:xfrm>
            <a:off x="4650480" y="2040120"/>
            <a:ext cx="7439400" cy="4413600"/>
          </a:xfrm>
          <a:prstGeom prst="rect">
            <a:avLst/>
          </a:prstGeom>
          <a:ln>
            <a:noFill/>
          </a:ln>
        </p:spPr>
      </p:pic>
      <p:pic>
        <p:nvPicPr>
          <p:cNvPr id="307" name="Picture 30"/>
          <p:cNvPicPr/>
          <p:nvPr/>
        </p:nvPicPr>
        <p:blipFill>
          <a:blip r:embed="rId5"/>
          <a:stretch/>
        </p:blipFill>
        <p:spPr>
          <a:xfrm>
            <a:off x="2346120" y="3849120"/>
            <a:ext cx="2647440" cy="1200240"/>
          </a:xfrm>
          <a:prstGeom prst="rect">
            <a:avLst/>
          </a:prstGeom>
          <a:ln>
            <a:noFill/>
          </a:ln>
        </p:spPr>
      </p:pic>
      <p:pic>
        <p:nvPicPr>
          <p:cNvPr id="308" name="Picture 33"/>
          <p:cNvPicPr/>
          <p:nvPr/>
        </p:nvPicPr>
        <p:blipFill>
          <a:blip r:embed="rId6"/>
          <a:stretch/>
        </p:blipFill>
        <p:spPr>
          <a:xfrm>
            <a:off x="3206880" y="5020920"/>
            <a:ext cx="987840" cy="1367280"/>
          </a:xfrm>
          <a:prstGeom prst="rect">
            <a:avLst/>
          </a:prstGeom>
          <a:ln>
            <a:noFill/>
          </a:ln>
        </p:spPr>
      </p:pic>
      <p:pic>
        <p:nvPicPr>
          <p:cNvPr id="309" name="Picture 26"/>
          <p:cNvPicPr/>
          <p:nvPr/>
        </p:nvPicPr>
        <p:blipFill>
          <a:blip r:embed="rId7"/>
          <a:stretch/>
        </p:blipFill>
        <p:spPr>
          <a:xfrm>
            <a:off x="178704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310" name="Picture 27"/>
          <p:cNvPicPr/>
          <p:nvPr/>
        </p:nvPicPr>
        <p:blipFill>
          <a:blip r:embed="rId8"/>
          <a:stretch/>
        </p:blipFill>
        <p:spPr>
          <a:xfrm>
            <a:off x="377820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311" name="Picture 31"/>
          <p:cNvPicPr/>
          <p:nvPr/>
        </p:nvPicPr>
        <p:blipFill>
          <a:blip r:embed="rId9"/>
          <a:stretch/>
        </p:blipFill>
        <p:spPr>
          <a:xfrm>
            <a:off x="3876120" y="2766600"/>
            <a:ext cx="675720" cy="97920"/>
          </a:xfrm>
          <a:prstGeom prst="rect">
            <a:avLst/>
          </a:prstGeom>
          <a:ln>
            <a:noFill/>
          </a:ln>
        </p:spPr>
      </p:pic>
      <p:pic>
        <p:nvPicPr>
          <p:cNvPr id="312" name="Content Placeholder 3"/>
          <p:cNvPicPr/>
          <p:nvPr/>
        </p:nvPicPr>
        <p:blipFill>
          <a:blip r:embed="rId10"/>
          <a:stretch/>
        </p:blipFill>
        <p:spPr>
          <a:xfrm>
            <a:off x="5779800" y="2753280"/>
            <a:ext cx="456840" cy="110880"/>
          </a:xfrm>
          <a:prstGeom prst="rect">
            <a:avLst/>
          </a:prstGeom>
          <a:ln>
            <a:noFill/>
          </a:ln>
        </p:spPr>
      </p:pic>
      <p:pic>
        <p:nvPicPr>
          <p:cNvPr id="313" name="Picture 25"/>
          <p:cNvPicPr/>
          <p:nvPr/>
        </p:nvPicPr>
        <p:blipFill>
          <a:blip r:embed="rId11"/>
          <a:stretch/>
        </p:blipFill>
        <p:spPr>
          <a:xfrm>
            <a:off x="5779800" y="3073320"/>
            <a:ext cx="501840" cy="234000"/>
          </a:xfrm>
          <a:prstGeom prst="rect">
            <a:avLst/>
          </a:prstGeom>
          <a:ln>
            <a:noFill/>
          </a:ln>
        </p:spPr>
      </p:pic>
      <p:pic>
        <p:nvPicPr>
          <p:cNvPr id="314" name="Picture 14"/>
          <p:cNvPicPr/>
          <p:nvPr/>
        </p:nvPicPr>
        <p:blipFill>
          <a:blip r:embed="rId12"/>
          <a:stretch/>
        </p:blipFill>
        <p:spPr>
          <a:xfrm>
            <a:off x="5775840" y="3570120"/>
            <a:ext cx="524880" cy="234000"/>
          </a:xfrm>
          <a:prstGeom prst="rect">
            <a:avLst/>
          </a:prstGeom>
          <a:ln>
            <a:noFill/>
          </a:ln>
        </p:spPr>
      </p:pic>
      <p:pic>
        <p:nvPicPr>
          <p:cNvPr id="315" name="Picture 16"/>
          <p:cNvPicPr/>
          <p:nvPr/>
        </p:nvPicPr>
        <p:blipFill>
          <a:blip r:embed="rId13"/>
          <a:stretch/>
        </p:blipFill>
        <p:spPr>
          <a:xfrm>
            <a:off x="5765760" y="4223520"/>
            <a:ext cx="529200" cy="234000"/>
          </a:xfrm>
          <a:prstGeom prst="rect">
            <a:avLst/>
          </a:prstGeom>
          <a:ln>
            <a:noFill/>
          </a:ln>
        </p:spPr>
      </p:pic>
      <p:pic>
        <p:nvPicPr>
          <p:cNvPr id="316" name="Picture 18"/>
          <p:cNvPicPr/>
          <p:nvPr/>
        </p:nvPicPr>
        <p:blipFill>
          <a:blip r:embed="rId14"/>
          <a:stretch/>
        </p:blipFill>
        <p:spPr>
          <a:xfrm>
            <a:off x="183960" y="5317920"/>
            <a:ext cx="1425960" cy="536400"/>
          </a:xfrm>
          <a:prstGeom prst="rect">
            <a:avLst/>
          </a:prstGeom>
          <a:ln>
            <a:noFill/>
          </a:ln>
        </p:spPr>
      </p:pic>
      <p:pic>
        <p:nvPicPr>
          <p:cNvPr id="317" name="Picture 20"/>
          <p:cNvPicPr/>
          <p:nvPr/>
        </p:nvPicPr>
        <p:blipFill>
          <a:blip r:embed="rId15"/>
          <a:stretch/>
        </p:blipFill>
        <p:spPr>
          <a:xfrm>
            <a:off x="840960" y="3687120"/>
            <a:ext cx="598680" cy="110880"/>
          </a:xfrm>
          <a:prstGeom prst="rect">
            <a:avLst/>
          </a:prstGeom>
          <a:ln>
            <a:noFill/>
          </a:ln>
        </p:spPr>
      </p:pic>
      <p:pic>
        <p:nvPicPr>
          <p:cNvPr id="318" name="Picture 21"/>
          <p:cNvPicPr/>
          <p:nvPr/>
        </p:nvPicPr>
        <p:blipFill>
          <a:blip r:embed="rId16"/>
          <a:stretch/>
        </p:blipFill>
        <p:spPr>
          <a:xfrm>
            <a:off x="840960" y="3134880"/>
            <a:ext cx="598680" cy="110880"/>
          </a:xfrm>
          <a:prstGeom prst="rect">
            <a:avLst/>
          </a:prstGeom>
          <a:ln>
            <a:noFill/>
          </a:ln>
        </p:spPr>
      </p:pic>
      <p:pic>
        <p:nvPicPr>
          <p:cNvPr id="319" name="Picture 22"/>
          <p:cNvPicPr/>
          <p:nvPr/>
        </p:nvPicPr>
        <p:blipFill>
          <a:blip r:embed="rId17"/>
          <a:stretch/>
        </p:blipFill>
        <p:spPr>
          <a:xfrm>
            <a:off x="10728720" y="4285080"/>
            <a:ext cx="603000" cy="110880"/>
          </a:xfrm>
          <a:prstGeom prst="rect">
            <a:avLst/>
          </a:prstGeom>
          <a:ln>
            <a:noFill/>
          </a:ln>
        </p:spPr>
      </p:pic>
      <p:pic>
        <p:nvPicPr>
          <p:cNvPr id="320" name="Picture 23"/>
          <p:cNvPicPr/>
          <p:nvPr/>
        </p:nvPicPr>
        <p:blipFill>
          <a:blip r:embed="rId18"/>
          <a:stretch/>
        </p:blipFill>
        <p:spPr>
          <a:xfrm>
            <a:off x="4252320" y="2950920"/>
            <a:ext cx="6397200" cy="1994760"/>
          </a:xfrm>
          <a:prstGeom prst="rect">
            <a:avLst/>
          </a:prstGeom>
          <a:ln>
            <a:noFill/>
          </a:ln>
        </p:spPr>
      </p:pic>
      <p:pic>
        <p:nvPicPr>
          <p:cNvPr id="321" name="Picture 24"/>
          <p:cNvPicPr/>
          <p:nvPr/>
        </p:nvPicPr>
        <p:blipFill>
          <a:blip r:embed="rId19"/>
          <a:stretch/>
        </p:blipFill>
        <p:spPr>
          <a:xfrm>
            <a:off x="10897560" y="5308200"/>
            <a:ext cx="603000" cy="234000"/>
          </a:xfrm>
          <a:prstGeom prst="rect">
            <a:avLst/>
          </a:prstGeom>
          <a:ln>
            <a:noFill/>
          </a:ln>
        </p:spPr>
      </p:pic>
      <p:pic>
        <p:nvPicPr>
          <p:cNvPr id="322" name="Picture 34"/>
          <p:cNvPicPr/>
          <p:nvPr/>
        </p:nvPicPr>
        <p:blipFill>
          <a:blip r:embed="rId20"/>
          <a:stretch/>
        </p:blipFill>
        <p:spPr>
          <a:xfrm>
            <a:off x="5660280" y="5373720"/>
            <a:ext cx="695520" cy="110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Picture 28"/>
          <p:cNvPicPr/>
          <p:nvPr/>
        </p:nvPicPr>
        <p:blipFill>
          <a:blip r:embed="rId2"/>
          <a:stretch/>
        </p:blipFill>
        <p:spPr>
          <a:xfrm>
            <a:off x="1667520" y="2040120"/>
            <a:ext cx="4070160" cy="3145680"/>
          </a:xfrm>
          <a:prstGeom prst="rect">
            <a:avLst/>
          </a:prstGeom>
          <a:ln>
            <a:noFill/>
          </a:ln>
        </p:spPr>
      </p:pic>
      <p:pic>
        <p:nvPicPr>
          <p:cNvPr id="324" name="Picture 32"/>
          <p:cNvPicPr/>
          <p:nvPr/>
        </p:nvPicPr>
        <p:blipFill>
          <a:blip r:embed="rId3"/>
          <a:stretch/>
        </p:blipFill>
        <p:spPr>
          <a:xfrm>
            <a:off x="132480" y="4633920"/>
            <a:ext cx="2440440" cy="503280"/>
          </a:xfrm>
          <a:prstGeom prst="rect">
            <a:avLst/>
          </a:prstGeom>
          <a:ln>
            <a:noFill/>
          </a:ln>
        </p:spPr>
      </p:pic>
      <p:sp>
        <p:nvSpPr>
          <p:cNvPr id="3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Latencies: load from remote L2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26" name="Picture 29"/>
          <p:cNvPicPr/>
          <p:nvPr/>
        </p:nvPicPr>
        <p:blipFill>
          <a:blip r:embed="rId4"/>
          <a:stretch/>
        </p:blipFill>
        <p:spPr>
          <a:xfrm>
            <a:off x="4650480" y="2040120"/>
            <a:ext cx="7439400" cy="4413600"/>
          </a:xfrm>
          <a:prstGeom prst="rect">
            <a:avLst/>
          </a:prstGeom>
          <a:ln>
            <a:noFill/>
          </a:ln>
        </p:spPr>
      </p:pic>
      <p:pic>
        <p:nvPicPr>
          <p:cNvPr id="327" name="Picture 30"/>
          <p:cNvPicPr/>
          <p:nvPr/>
        </p:nvPicPr>
        <p:blipFill>
          <a:blip r:embed="rId5"/>
          <a:stretch/>
        </p:blipFill>
        <p:spPr>
          <a:xfrm>
            <a:off x="2346120" y="3849120"/>
            <a:ext cx="2647440" cy="1200240"/>
          </a:xfrm>
          <a:prstGeom prst="rect">
            <a:avLst/>
          </a:prstGeom>
          <a:ln>
            <a:noFill/>
          </a:ln>
        </p:spPr>
      </p:pic>
      <p:pic>
        <p:nvPicPr>
          <p:cNvPr id="328" name="Picture 33"/>
          <p:cNvPicPr/>
          <p:nvPr/>
        </p:nvPicPr>
        <p:blipFill>
          <a:blip r:embed="rId6"/>
          <a:stretch/>
        </p:blipFill>
        <p:spPr>
          <a:xfrm>
            <a:off x="3206880" y="5020920"/>
            <a:ext cx="987840" cy="1367280"/>
          </a:xfrm>
          <a:prstGeom prst="rect">
            <a:avLst/>
          </a:prstGeom>
          <a:ln>
            <a:noFill/>
          </a:ln>
        </p:spPr>
      </p:pic>
      <p:pic>
        <p:nvPicPr>
          <p:cNvPr id="329" name="Picture 26"/>
          <p:cNvPicPr/>
          <p:nvPr/>
        </p:nvPicPr>
        <p:blipFill>
          <a:blip r:embed="rId7"/>
          <a:stretch/>
        </p:blipFill>
        <p:spPr>
          <a:xfrm>
            <a:off x="178704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330" name="Picture 27"/>
          <p:cNvPicPr/>
          <p:nvPr/>
        </p:nvPicPr>
        <p:blipFill>
          <a:blip r:embed="rId8"/>
          <a:stretch/>
        </p:blipFill>
        <p:spPr>
          <a:xfrm>
            <a:off x="377820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331" name="Picture 31"/>
          <p:cNvPicPr/>
          <p:nvPr/>
        </p:nvPicPr>
        <p:blipFill>
          <a:blip r:embed="rId9"/>
          <a:stretch/>
        </p:blipFill>
        <p:spPr>
          <a:xfrm>
            <a:off x="3876120" y="2766600"/>
            <a:ext cx="675720" cy="97920"/>
          </a:xfrm>
          <a:prstGeom prst="rect">
            <a:avLst/>
          </a:prstGeom>
          <a:ln>
            <a:noFill/>
          </a:ln>
        </p:spPr>
      </p:pic>
      <p:pic>
        <p:nvPicPr>
          <p:cNvPr id="332" name="Content Placeholder 3"/>
          <p:cNvPicPr/>
          <p:nvPr/>
        </p:nvPicPr>
        <p:blipFill>
          <a:blip r:embed="rId10"/>
          <a:stretch/>
        </p:blipFill>
        <p:spPr>
          <a:xfrm>
            <a:off x="5779800" y="2753280"/>
            <a:ext cx="456840" cy="110880"/>
          </a:xfrm>
          <a:prstGeom prst="rect">
            <a:avLst/>
          </a:prstGeom>
          <a:ln>
            <a:noFill/>
          </a:ln>
        </p:spPr>
      </p:pic>
      <p:pic>
        <p:nvPicPr>
          <p:cNvPr id="333" name="Picture 25"/>
          <p:cNvPicPr/>
          <p:nvPr/>
        </p:nvPicPr>
        <p:blipFill>
          <a:blip r:embed="rId11"/>
          <a:stretch/>
        </p:blipFill>
        <p:spPr>
          <a:xfrm>
            <a:off x="5779800" y="3073320"/>
            <a:ext cx="501840" cy="234000"/>
          </a:xfrm>
          <a:prstGeom prst="rect">
            <a:avLst/>
          </a:prstGeom>
          <a:ln>
            <a:noFill/>
          </a:ln>
        </p:spPr>
      </p:pic>
      <p:pic>
        <p:nvPicPr>
          <p:cNvPr id="334" name="Picture 14"/>
          <p:cNvPicPr/>
          <p:nvPr/>
        </p:nvPicPr>
        <p:blipFill>
          <a:blip r:embed="rId12"/>
          <a:stretch/>
        </p:blipFill>
        <p:spPr>
          <a:xfrm>
            <a:off x="5775840" y="3570120"/>
            <a:ext cx="524880" cy="234000"/>
          </a:xfrm>
          <a:prstGeom prst="rect">
            <a:avLst/>
          </a:prstGeom>
          <a:ln>
            <a:noFill/>
          </a:ln>
        </p:spPr>
      </p:pic>
      <p:pic>
        <p:nvPicPr>
          <p:cNvPr id="335" name="Picture 16"/>
          <p:cNvPicPr/>
          <p:nvPr/>
        </p:nvPicPr>
        <p:blipFill>
          <a:blip r:embed="rId13"/>
          <a:stretch/>
        </p:blipFill>
        <p:spPr>
          <a:xfrm>
            <a:off x="5765760" y="4223520"/>
            <a:ext cx="529200" cy="234000"/>
          </a:xfrm>
          <a:prstGeom prst="rect">
            <a:avLst/>
          </a:prstGeom>
          <a:ln>
            <a:noFill/>
          </a:ln>
        </p:spPr>
      </p:pic>
      <p:pic>
        <p:nvPicPr>
          <p:cNvPr id="336" name="Picture 18"/>
          <p:cNvPicPr/>
          <p:nvPr/>
        </p:nvPicPr>
        <p:blipFill>
          <a:blip r:embed="rId14"/>
          <a:stretch/>
        </p:blipFill>
        <p:spPr>
          <a:xfrm>
            <a:off x="183960" y="5317920"/>
            <a:ext cx="1425960" cy="536400"/>
          </a:xfrm>
          <a:prstGeom prst="rect">
            <a:avLst/>
          </a:prstGeom>
          <a:ln>
            <a:noFill/>
          </a:ln>
        </p:spPr>
      </p:pic>
      <p:pic>
        <p:nvPicPr>
          <p:cNvPr id="337" name="Picture 20"/>
          <p:cNvPicPr/>
          <p:nvPr/>
        </p:nvPicPr>
        <p:blipFill>
          <a:blip r:embed="rId15"/>
          <a:stretch/>
        </p:blipFill>
        <p:spPr>
          <a:xfrm>
            <a:off x="840960" y="3687120"/>
            <a:ext cx="598680" cy="110880"/>
          </a:xfrm>
          <a:prstGeom prst="rect">
            <a:avLst/>
          </a:prstGeom>
          <a:ln>
            <a:noFill/>
          </a:ln>
        </p:spPr>
      </p:pic>
      <p:pic>
        <p:nvPicPr>
          <p:cNvPr id="338" name="Picture 21"/>
          <p:cNvPicPr/>
          <p:nvPr/>
        </p:nvPicPr>
        <p:blipFill>
          <a:blip r:embed="rId16"/>
          <a:stretch/>
        </p:blipFill>
        <p:spPr>
          <a:xfrm>
            <a:off x="840960" y="3134880"/>
            <a:ext cx="598680" cy="110880"/>
          </a:xfrm>
          <a:prstGeom prst="rect">
            <a:avLst/>
          </a:prstGeom>
          <a:ln>
            <a:noFill/>
          </a:ln>
        </p:spPr>
      </p:pic>
      <p:pic>
        <p:nvPicPr>
          <p:cNvPr id="339" name="Picture 22"/>
          <p:cNvPicPr/>
          <p:nvPr/>
        </p:nvPicPr>
        <p:blipFill>
          <a:blip r:embed="rId17"/>
          <a:stretch/>
        </p:blipFill>
        <p:spPr>
          <a:xfrm>
            <a:off x="10728720" y="4285080"/>
            <a:ext cx="603000" cy="110880"/>
          </a:xfrm>
          <a:prstGeom prst="rect">
            <a:avLst/>
          </a:prstGeom>
          <a:ln>
            <a:noFill/>
          </a:ln>
        </p:spPr>
      </p:pic>
      <p:pic>
        <p:nvPicPr>
          <p:cNvPr id="340" name="Picture 24"/>
          <p:cNvPicPr/>
          <p:nvPr/>
        </p:nvPicPr>
        <p:blipFill>
          <a:blip r:embed="rId18"/>
          <a:stretch/>
        </p:blipFill>
        <p:spPr>
          <a:xfrm>
            <a:off x="10897560" y="5308200"/>
            <a:ext cx="603000" cy="234000"/>
          </a:xfrm>
          <a:prstGeom prst="rect">
            <a:avLst/>
          </a:prstGeom>
          <a:ln>
            <a:noFill/>
          </a:ln>
        </p:spPr>
      </p:pic>
      <p:pic>
        <p:nvPicPr>
          <p:cNvPr id="341" name="Picture 34"/>
          <p:cNvPicPr/>
          <p:nvPr/>
        </p:nvPicPr>
        <p:blipFill>
          <a:blip r:embed="rId19"/>
          <a:stretch/>
        </p:blipFill>
        <p:spPr>
          <a:xfrm>
            <a:off x="5660280" y="5373720"/>
            <a:ext cx="695520" cy="110880"/>
          </a:xfrm>
          <a:prstGeom prst="rect">
            <a:avLst/>
          </a:prstGeom>
          <a:ln>
            <a:noFill/>
          </a:ln>
        </p:spPr>
      </p:pic>
      <p:pic>
        <p:nvPicPr>
          <p:cNvPr id="342" name="Picture 35"/>
          <p:cNvPicPr/>
          <p:nvPr/>
        </p:nvPicPr>
        <p:blipFill>
          <a:blip r:embed="rId20"/>
          <a:stretch/>
        </p:blipFill>
        <p:spPr>
          <a:xfrm>
            <a:off x="4164120" y="2962800"/>
            <a:ext cx="4892400" cy="1969920"/>
          </a:xfrm>
          <a:prstGeom prst="rect">
            <a:avLst/>
          </a:prstGeom>
          <a:ln>
            <a:noFill/>
          </a:ln>
        </p:spPr>
      </p:pic>
      <p:pic>
        <p:nvPicPr>
          <p:cNvPr id="343" name="Picture 2"/>
          <p:cNvPicPr/>
          <p:nvPr/>
        </p:nvPicPr>
        <p:blipFill>
          <a:blip r:embed="rId21"/>
          <a:stretch/>
        </p:blipFill>
        <p:spPr>
          <a:xfrm>
            <a:off x="10728720" y="3589560"/>
            <a:ext cx="635040" cy="117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Picture 28"/>
          <p:cNvPicPr/>
          <p:nvPr/>
        </p:nvPicPr>
        <p:blipFill>
          <a:blip r:embed="rId2"/>
          <a:stretch/>
        </p:blipFill>
        <p:spPr>
          <a:xfrm>
            <a:off x="1667520" y="2040120"/>
            <a:ext cx="4070160" cy="3145680"/>
          </a:xfrm>
          <a:prstGeom prst="rect">
            <a:avLst/>
          </a:prstGeom>
          <a:ln>
            <a:noFill/>
          </a:ln>
        </p:spPr>
      </p:pic>
      <p:pic>
        <p:nvPicPr>
          <p:cNvPr id="345" name="Picture 32"/>
          <p:cNvPicPr/>
          <p:nvPr/>
        </p:nvPicPr>
        <p:blipFill>
          <a:blip r:embed="rId3"/>
          <a:stretch/>
        </p:blipFill>
        <p:spPr>
          <a:xfrm>
            <a:off x="132480" y="4633920"/>
            <a:ext cx="2440440" cy="503280"/>
          </a:xfrm>
          <a:prstGeom prst="rect">
            <a:avLst/>
          </a:prstGeom>
          <a:ln>
            <a:noFill/>
          </a:ln>
        </p:spPr>
      </p:pic>
      <p:sp>
        <p:nvSpPr>
          <p:cNvPr id="34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Latencies: load from remote L2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47" name="Picture 29"/>
          <p:cNvPicPr/>
          <p:nvPr/>
        </p:nvPicPr>
        <p:blipFill>
          <a:blip r:embed="rId4"/>
          <a:stretch/>
        </p:blipFill>
        <p:spPr>
          <a:xfrm>
            <a:off x="4650480" y="2040120"/>
            <a:ext cx="7439400" cy="4413600"/>
          </a:xfrm>
          <a:prstGeom prst="rect">
            <a:avLst/>
          </a:prstGeom>
          <a:ln>
            <a:noFill/>
          </a:ln>
        </p:spPr>
      </p:pic>
      <p:pic>
        <p:nvPicPr>
          <p:cNvPr id="348" name="Picture 30"/>
          <p:cNvPicPr/>
          <p:nvPr/>
        </p:nvPicPr>
        <p:blipFill>
          <a:blip r:embed="rId5"/>
          <a:stretch/>
        </p:blipFill>
        <p:spPr>
          <a:xfrm>
            <a:off x="2346120" y="3849120"/>
            <a:ext cx="2647440" cy="1200240"/>
          </a:xfrm>
          <a:prstGeom prst="rect">
            <a:avLst/>
          </a:prstGeom>
          <a:ln>
            <a:noFill/>
          </a:ln>
        </p:spPr>
      </p:pic>
      <p:pic>
        <p:nvPicPr>
          <p:cNvPr id="349" name="Picture 33"/>
          <p:cNvPicPr/>
          <p:nvPr/>
        </p:nvPicPr>
        <p:blipFill>
          <a:blip r:embed="rId6"/>
          <a:stretch/>
        </p:blipFill>
        <p:spPr>
          <a:xfrm>
            <a:off x="3206880" y="5020920"/>
            <a:ext cx="987840" cy="1367280"/>
          </a:xfrm>
          <a:prstGeom prst="rect">
            <a:avLst/>
          </a:prstGeom>
          <a:ln>
            <a:noFill/>
          </a:ln>
        </p:spPr>
      </p:pic>
      <p:pic>
        <p:nvPicPr>
          <p:cNvPr id="350" name="Picture 26"/>
          <p:cNvPicPr/>
          <p:nvPr/>
        </p:nvPicPr>
        <p:blipFill>
          <a:blip r:embed="rId7"/>
          <a:stretch/>
        </p:blipFill>
        <p:spPr>
          <a:xfrm>
            <a:off x="178704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351" name="Picture 27"/>
          <p:cNvPicPr/>
          <p:nvPr/>
        </p:nvPicPr>
        <p:blipFill>
          <a:blip r:embed="rId8"/>
          <a:stretch/>
        </p:blipFill>
        <p:spPr>
          <a:xfrm>
            <a:off x="377820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352" name="Picture 31"/>
          <p:cNvPicPr/>
          <p:nvPr/>
        </p:nvPicPr>
        <p:blipFill>
          <a:blip r:embed="rId9"/>
          <a:stretch/>
        </p:blipFill>
        <p:spPr>
          <a:xfrm>
            <a:off x="3876120" y="2766600"/>
            <a:ext cx="675720" cy="97920"/>
          </a:xfrm>
          <a:prstGeom prst="rect">
            <a:avLst/>
          </a:prstGeom>
          <a:ln>
            <a:noFill/>
          </a:ln>
        </p:spPr>
      </p:pic>
      <p:pic>
        <p:nvPicPr>
          <p:cNvPr id="353" name="Content Placeholder 3"/>
          <p:cNvPicPr/>
          <p:nvPr/>
        </p:nvPicPr>
        <p:blipFill>
          <a:blip r:embed="rId10"/>
          <a:stretch/>
        </p:blipFill>
        <p:spPr>
          <a:xfrm>
            <a:off x="5779800" y="2753280"/>
            <a:ext cx="456840" cy="110880"/>
          </a:xfrm>
          <a:prstGeom prst="rect">
            <a:avLst/>
          </a:prstGeom>
          <a:ln>
            <a:noFill/>
          </a:ln>
        </p:spPr>
      </p:pic>
      <p:pic>
        <p:nvPicPr>
          <p:cNvPr id="354" name="Picture 25"/>
          <p:cNvPicPr/>
          <p:nvPr/>
        </p:nvPicPr>
        <p:blipFill>
          <a:blip r:embed="rId11"/>
          <a:stretch/>
        </p:blipFill>
        <p:spPr>
          <a:xfrm>
            <a:off x="5779800" y="3073320"/>
            <a:ext cx="501840" cy="234000"/>
          </a:xfrm>
          <a:prstGeom prst="rect">
            <a:avLst/>
          </a:prstGeom>
          <a:ln>
            <a:noFill/>
          </a:ln>
        </p:spPr>
      </p:pic>
      <p:pic>
        <p:nvPicPr>
          <p:cNvPr id="355" name="Picture 14"/>
          <p:cNvPicPr/>
          <p:nvPr/>
        </p:nvPicPr>
        <p:blipFill>
          <a:blip r:embed="rId12"/>
          <a:stretch/>
        </p:blipFill>
        <p:spPr>
          <a:xfrm>
            <a:off x="5775840" y="3570120"/>
            <a:ext cx="524880" cy="234000"/>
          </a:xfrm>
          <a:prstGeom prst="rect">
            <a:avLst/>
          </a:prstGeom>
          <a:ln>
            <a:noFill/>
          </a:ln>
        </p:spPr>
      </p:pic>
      <p:pic>
        <p:nvPicPr>
          <p:cNvPr id="356" name="Picture 16"/>
          <p:cNvPicPr/>
          <p:nvPr/>
        </p:nvPicPr>
        <p:blipFill>
          <a:blip r:embed="rId13"/>
          <a:stretch/>
        </p:blipFill>
        <p:spPr>
          <a:xfrm>
            <a:off x="5765760" y="4223520"/>
            <a:ext cx="529200" cy="234000"/>
          </a:xfrm>
          <a:prstGeom prst="rect">
            <a:avLst/>
          </a:prstGeom>
          <a:ln>
            <a:noFill/>
          </a:ln>
        </p:spPr>
      </p:pic>
      <p:pic>
        <p:nvPicPr>
          <p:cNvPr id="357" name="Picture 18"/>
          <p:cNvPicPr/>
          <p:nvPr/>
        </p:nvPicPr>
        <p:blipFill>
          <a:blip r:embed="rId14"/>
          <a:stretch/>
        </p:blipFill>
        <p:spPr>
          <a:xfrm>
            <a:off x="183960" y="5317920"/>
            <a:ext cx="1425960" cy="536400"/>
          </a:xfrm>
          <a:prstGeom prst="rect">
            <a:avLst/>
          </a:prstGeom>
          <a:ln>
            <a:noFill/>
          </a:ln>
        </p:spPr>
      </p:pic>
      <p:pic>
        <p:nvPicPr>
          <p:cNvPr id="358" name="Picture 20"/>
          <p:cNvPicPr/>
          <p:nvPr/>
        </p:nvPicPr>
        <p:blipFill>
          <a:blip r:embed="rId15"/>
          <a:stretch/>
        </p:blipFill>
        <p:spPr>
          <a:xfrm>
            <a:off x="840960" y="3687120"/>
            <a:ext cx="598680" cy="110880"/>
          </a:xfrm>
          <a:prstGeom prst="rect">
            <a:avLst/>
          </a:prstGeom>
          <a:ln>
            <a:noFill/>
          </a:ln>
        </p:spPr>
      </p:pic>
      <p:pic>
        <p:nvPicPr>
          <p:cNvPr id="359" name="Picture 21"/>
          <p:cNvPicPr/>
          <p:nvPr/>
        </p:nvPicPr>
        <p:blipFill>
          <a:blip r:embed="rId16"/>
          <a:stretch/>
        </p:blipFill>
        <p:spPr>
          <a:xfrm>
            <a:off x="840960" y="3134880"/>
            <a:ext cx="598680" cy="110880"/>
          </a:xfrm>
          <a:prstGeom prst="rect">
            <a:avLst/>
          </a:prstGeom>
          <a:ln>
            <a:noFill/>
          </a:ln>
        </p:spPr>
      </p:pic>
      <p:pic>
        <p:nvPicPr>
          <p:cNvPr id="360" name="Picture 22"/>
          <p:cNvPicPr/>
          <p:nvPr/>
        </p:nvPicPr>
        <p:blipFill>
          <a:blip r:embed="rId17"/>
          <a:stretch/>
        </p:blipFill>
        <p:spPr>
          <a:xfrm>
            <a:off x="10728720" y="4285080"/>
            <a:ext cx="603000" cy="110880"/>
          </a:xfrm>
          <a:prstGeom prst="rect">
            <a:avLst/>
          </a:prstGeom>
          <a:ln>
            <a:noFill/>
          </a:ln>
        </p:spPr>
      </p:pic>
      <p:pic>
        <p:nvPicPr>
          <p:cNvPr id="361" name="Picture 24"/>
          <p:cNvPicPr/>
          <p:nvPr/>
        </p:nvPicPr>
        <p:blipFill>
          <a:blip r:embed="rId18"/>
          <a:stretch/>
        </p:blipFill>
        <p:spPr>
          <a:xfrm>
            <a:off x="10897560" y="5308200"/>
            <a:ext cx="603000" cy="234000"/>
          </a:xfrm>
          <a:prstGeom prst="rect">
            <a:avLst/>
          </a:prstGeom>
          <a:ln>
            <a:noFill/>
          </a:ln>
        </p:spPr>
      </p:pic>
      <p:pic>
        <p:nvPicPr>
          <p:cNvPr id="362" name="Picture 34"/>
          <p:cNvPicPr/>
          <p:nvPr/>
        </p:nvPicPr>
        <p:blipFill>
          <a:blip r:embed="rId19"/>
          <a:stretch/>
        </p:blipFill>
        <p:spPr>
          <a:xfrm>
            <a:off x="5660280" y="5373720"/>
            <a:ext cx="695520" cy="110880"/>
          </a:xfrm>
          <a:prstGeom prst="rect">
            <a:avLst/>
          </a:prstGeom>
          <a:ln>
            <a:noFill/>
          </a:ln>
        </p:spPr>
      </p:pic>
      <p:pic>
        <p:nvPicPr>
          <p:cNvPr id="363" name="Picture 2"/>
          <p:cNvPicPr/>
          <p:nvPr/>
        </p:nvPicPr>
        <p:blipFill>
          <a:blip r:embed="rId20"/>
          <a:stretch/>
        </p:blipFill>
        <p:spPr>
          <a:xfrm>
            <a:off x="10728720" y="3589560"/>
            <a:ext cx="635040" cy="117000"/>
          </a:xfrm>
          <a:prstGeom prst="rect">
            <a:avLst/>
          </a:prstGeom>
          <a:ln>
            <a:noFill/>
          </a:ln>
        </p:spPr>
      </p:pic>
      <p:pic>
        <p:nvPicPr>
          <p:cNvPr id="364" name="Picture 23"/>
          <p:cNvPicPr/>
          <p:nvPr/>
        </p:nvPicPr>
        <p:blipFill>
          <a:blip r:embed="rId21"/>
          <a:stretch/>
        </p:blipFill>
        <p:spPr>
          <a:xfrm>
            <a:off x="4232520" y="2952000"/>
            <a:ext cx="4897440" cy="1963440"/>
          </a:xfrm>
          <a:prstGeom prst="rect">
            <a:avLst/>
          </a:prstGeom>
          <a:ln>
            <a:noFill/>
          </a:ln>
        </p:spPr>
      </p:pic>
      <p:pic>
        <p:nvPicPr>
          <p:cNvPr id="365" name="Picture 36"/>
          <p:cNvPicPr/>
          <p:nvPr/>
        </p:nvPicPr>
        <p:blipFill>
          <a:blip r:embed="rId22"/>
          <a:stretch/>
        </p:blipFill>
        <p:spPr>
          <a:xfrm>
            <a:off x="10715040" y="3134880"/>
            <a:ext cx="603000" cy="110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Picture 28"/>
          <p:cNvPicPr/>
          <p:nvPr/>
        </p:nvPicPr>
        <p:blipFill>
          <a:blip r:embed="rId2"/>
          <a:stretch/>
        </p:blipFill>
        <p:spPr>
          <a:xfrm>
            <a:off x="1667520" y="2040120"/>
            <a:ext cx="4070160" cy="3145680"/>
          </a:xfrm>
          <a:prstGeom prst="rect">
            <a:avLst/>
          </a:prstGeom>
          <a:ln>
            <a:noFill/>
          </a:ln>
        </p:spPr>
      </p:pic>
      <p:pic>
        <p:nvPicPr>
          <p:cNvPr id="367" name="Picture 32"/>
          <p:cNvPicPr/>
          <p:nvPr/>
        </p:nvPicPr>
        <p:blipFill>
          <a:blip r:embed="rId3"/>
          <a:stretch/>
        </p:blipFill>
        <p:spPr>
          <a:xfrm>
            <a:off x="132480" y="4633920"/>
            <a:ext cx="2440440" cy="503280"/>
          </a:xfrm>
          <a:prstGeom prst="rect">
            <a:avLst/>
          </a:prstGeom>
          <a:ln>
            <a:noFill/>
          </a:ln>
        </p:spPr>
      </p:pic>
      <p:sp>
        <p:nvSpPr>
          <p:cNvPr id="36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Latencies: PCIe round-trip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69" name="Picture 29"/>
          <p:cNvPicPr/>
          <p:nvPr/>
        </p:nvPicPr>
        <p:blipFill>
          <a:blip r:embed="rId4"/>
          <a:stretch/>
        </p:blipFill>
        <p:spPr>
          <a:xfrm>
            <a:off x="4650480" y="2040120"/>
            <a:ext cx="7439400" cy="4413600"/>
          </a:xfrm>
          <a:prstGeom prst="rect">
            <a:avLst/>
          </a:prstGeom>
          <a:ln>
            <a:noFill/>
          </a:ln>
        </p:spPr>
      </p:pic>
      <p:pic>
        <p:nvPicPr>
          <p:cNvPr id="370" name="Picture 30"/>
          <p:cNvPicPr/>
          <p:nvPr/>
        </p:nvPicPr>
        <p:blipFill>
          <a:blip r:embed="rId5"/>
          <a:stretch/>
        </p:blipFill>
        <p:spPr>
          <a:xfrm>
            <a:off x="2346120" y="3849120"/>
            <a:ext cx="2647440" cy="1200240"/>
          </a:xfrm>
          <a:prstGeom prst="rect">
            <a:avLst/>
          </a:prstGeom>
          <a:ln>
            <a:noFill/>
          </a:ln>
        </p:spPr>
      </p:pic>
      <p:pic>
        <p:nvPicPr>
          <p:cNvPr id="371" name="Picture 33"/>
          <p:cNvPicPr/>
          <p:nvPr/>
        </p:nvPicPr>
        <p:blipFill>
          <a:blip r:embed="rId6"/>
          <a:stretch/>
        </p:blipFill>
        <p:spPr>
          <a:xfrm>
            <a:off x="3206880" y="5020920"/>
            <a:ext cx="987840" cy="1367280"/>
          </a:xfrm>
          <a:prstGeom prst="rect">
            <a:avLst/>
          </a:prstGeom>
          <a:ln>
            <a:noFill/>
          </a:ln>
        </p:spPr>
      </p:pic>
      <p:pic>
        <p:nvPicPr>
          <p:cNvPr id="372" name="Picture 26"/>
          <p:cNvPicPr/>
          <p:nvPr/>
        </p:nvPicPr>
        <p:blipFill>
          <a:blip r:embed="rId7"/>
          <a:stretch/>
        </p:blipFill>
        <p:spPr>
          <a:xfrm>
            <a:off x="178704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373" name="Picture 27"/>
          <p:cNvPicPr/>
          <p:nvPr/>
        </p:nvPicPr>
        <p:blipFill>
          <a:blip r:embed="rId8"/>
          <a:stretch/>
        </p:blipFill>
        <p:spPr>
          <a:xfrm>
            <a:off x="377820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374" name="Picture 31"/>
          <p:cNvPicPr/>
          <p:nvPr/>
        </p:nvPicPr>
        <p:blipFill>
          <a:blip r:embed="rId9"/>
          <a:stretch/>
        </p:blipFill>
        <p:spPr>
          <a:xfrm>
            <a:off x="3876120" y="2766600"/>
            <a:ext cx="675720" cy="97920"/>
          </a:xfrm>
          <a:prstGeom prst="rect">
            <a:avLst/>
          </a:prstGeom>
          <a:ln>
            <a:noFill/>
          </a:ln>
        </p:spPr>
      </p:pic>
      <p:pic>
        <p:nvPicPr>
          <p:cNvPr id="375" name="Content Placeholder 3"/>
          <p:cNvPicPr/>
          <p:nvPr/>
        </p:nvPicPr>
        <p:blipFill>
          <a:blip r:embed="rId10"/>
          <a:stretch/>
        </p:blipFill>
        <p:spPr>
          <a:xfrm>
            <a:off x="5779800" y="2753280"/>
            <a:ext cx="456840" cy="110880"/>
          </a:xfrm>
          <a:prstGeom prst="rect">
            <a:avLst/>
          </a:prstGeom>
          <a:ln>
            <a:noFill/>
          </a:ln>
        </p:spPr>
      </p:pic>
      <p:pic>
        <p:nvPicPr>
          <p:cNvPr id="376" name="Picture 25"/>
          <p:cNvPicPr/>
          <p:nvPr/>
        </p:nvPicPr>
        <p:blipFill>
          <a:blip r:embed="rId11"/>
          <a:stretch/>
        </p:blipFill>
        <p:spPr>
          <a:xfrm>
            <a:off x="5779800" y="3073320"/>
            <a:ext cx="501840" cy="234000"/>
          </a:xfrm>
          <a:prstGeom prst="rect">
            <a:avLst/>
          </a:prstGeom>
          <a:ln>
            <a:noFill/>
          </a:ln>
        </p:spPr>
      </p:pic>
      <p:pic>
        <p:nvPicPr>
          <p:cNvPr id="377" name="Picture 14"/>
          <p:cNvPicPr/>
          <p:nvPr/>
        </p:nvPicPr>
        <p:blipFill>
          <a:blip r:embed="rId12"/>
          <a:stretch/>
        </p:blipFill>
        <p:spPr>
          <a:xfrm>
            <a:off x="5775840" y="3570120"/>
            <a:ext cx="524880" cy="234000"/>
          </a:xfrm>
          <a:prstGeom prst="rect">
            <a:avLst/>
          </a:prstGeom>
          <a:ln>
            <a:noFill/>
          </a:ln>
        </p:spPr>
      </p:pic>
      <p:pic>
        <p:nvPicPr>
          <p:cNvPr id="378" name="Picture 16"/>
          <p:cNvPicPr/>
          <p:nvPr/>
        </p:nvPicPr>
        <p:blipFill>
          <a:blip r:embed="rId13"/>
          <a:stretch/>
        </p:blipFill>
        <p:spPr>
          <a:xfrm>
            <a:off x="5765760" y="4223520"/>
            <a:ext cx="529200" cy="234000"/>
          </a:xfrm>
          <a:prstGeom prst="rect">
            <a:avLst/>
          </a:prstGeom>
          <a:ln>
            <a:noFill/>
          </a:ln>
        </p:spPr>
      </p:pic>
      <p:pic>
        <p:nvPicPr>
          <p:cNvPr id="379" name="Picture 18"/>
          <p:cNvPicPr/>
          <p:nvPr/>
        </p:nvPicPr>
        <p:blipFill>
          <a:blip r:embed="rId14"/>
          <a:stretch/>
        </p:blipFill>
        <p:spPr>
          <a:xfrm>
            <a:off x="183960" y="5317920"/>
            <a:ext cx="1425960" cy="536400"/>
          </a:xfrm>
          <a:prstGeom prst="rect">
            <a:avLst/>
          </a:prstGeom>
          <a:ln>
            <a:noFill/>
          </a:ln>
        </p:spPr>
      </p:pic>
      <p:pic>
        <p:nvPicPr>
          <p:cNvPr id="380" name="Picture 20"/>
          <p:cNvPicPr/>
          <p:nvPr/>
        </p:nvPicPr>
        <p:blipFill>
          <a:blip r:embed="rId15"/>
          <a:stretch/>
        </p:blipFill>
        <p:spPr>
          <a:xfrm>
            <a:off x="840960" y="3687120"/>
            <a:ext cx="598680" cy="110880"/>
          </a:xfrm>
          <a:prstGeom prst="rect">
            <a:avLst/>
          </a:prstGeom>
          <a:ln>
            <a:noFill/>
          </a:ln>
        </p:spPr>
      </p:pic>
      <p:pic>
        <p:nvPicPr>
          <p:cNvPr id="381" name="Picture 21"/>
          <p:cNvPicPr/>
          <p:nvPr/>
        </p:nvPicPr>
        <p:blipFill>
          <a:blip r:embed="rId16"/>
          <a:stretch/>
        </p:blipFill>
        <p:spPr>
          <a:xfrm>
            <a:off x="840960" y="3134880"/>
            <a:ext cx="598680" cy="110880"/>
          </a:xfrm>
          <a:prstGeom prst="rect">
            <a:avLst/>
          </a:prstGeom>
          <a:ln>
            <a:noFill/>
          </a:ln>
        </p:spPr>
      </p:pic>
      <p:pic>
        <p:nvPicPr>
          <p:cNvPr id="382" name="Picture 22"/>
          <p:cNvPicPr/>
          <p:nvPr/>
        </p:nvPicPr>
        <p:blipFill>
          <a:blip r:embed="rId17"/>
          <a:stretch/>
        </p:blipFill>
        <p:spPr>
          <a:xfrm>
            <a:off x="10728720" y="4285080"/>
            <a:ext cx="603000" cy="110880"/>
          </a:xfrm>
          <a:prstGeom prst="rect">
            <a:avLst/>
          </a:prstGeom>
          <a:ln>
            <a:noFill/>
          </a:ln>
        </p:spPr>
      </p:pic>
      <p:pic>
        <p:nvPicPr>
          <p:cNvPr id="383" name="Picture 24"/>
          <p:cNvPicPr/>
          <p:nvPr/>
        </p:nvPicPr>
        <p:blipFill>
          <a:blip r:embed="rId18"/>
          <a:stretch/>
        </p:blipFill>
        <p:spPr>
          <a:xfrm>
            <a:off x="10897560" y="5308200"/>
            <a:ext cx="603000" cy="234000"/>
          </a:xfrm>
          <a:prstGeom prst="rect">
            <a:avLst/>
          </a:prstGeom>
          <a:ln>
            <a:noFill/>
          </a:ln>
        </p:spPr>
      </p:pic>
      <p:pic>
        <p:nvPicPr>
          <p:cNvPr id="384" name="Picture 34"/>
          <p:cNvPicPr/>
          <p:nvPr/>
        </p:nvPicPr>
        <p:blipFill>
          <a:blip r:embed="rId19"/>
          <a:stretch/>
        </p:blipFill>
        <p:spPr>
          <a:xfrm>
            <a:off x="5660280" y="4964400"/>
            <a:ext cx="695520" cy="110880"/>
          </a:xfrm>
          <a:prstGeom prst="rect">
            <a:avLst/>
          </a:prstGeom>
          <a:ln>
            <a:noFill/>
          </a:ln>
        </p:spPr>
      </p:pic>
      <p:pic>
        <p:nvPicPr>
          <p:cNvPr id="385" name="Picture 2"/>
          <p:cNvPicPr/>
          <p:nvPr/>
        </p:nvPicPr>
        <p:blipFill>
          <a:blip r:embed="rId20"/>
          <a:stretch/>
        </p:blipFill>
        <p:spPr>
          <a:xfrm>
            <a:off x="10728720" y="3589560"/>
            <a:ext cx="635040" cy="117000"/>
          </a:xfrm>
          <a:prstGeom prst="rect">
            <a:avLst/>
          </a:prstGeom>
          <a:ln>
            <a:noFill/>
          </a:ln>
        </p:spPr>
      </p:pic>
      <p:pic>
        <p:nvPicPr>
          <p:cNvPr id="386" name="Picture 36"/>
          <p:cNvPicPr/>
          <p:nvPr/>
        </p:nvPicPr>
        <p:blipFill>
          <a:blip r:embed="rId21"/>
          <a:stretch/>
        </p:blipFill>
        <p:spPr>
          <a:xfrm>
            <a:off x="10715040" y="3134880"/>
            <a:ext cx="603000" cy="110880"/>
          </a:xfrm>
          <a:prstGeom prst="rect">
            <a:avLst/>
          </a:prstGeom>
          <a:ln>
            <a:noFill/>
          </a:ln>
        </p:spPr>
      </p:pic>
      <p:pic>
        <p:nvPicPr>
          <p:cNvPr id="387" name="Picture 35"/>
          <p:cNvPicPr/>
          <p:nvPr/>
        </p:nvPicPr>
        <p:blipFill>
          <a:blip r:embed="rId22"/>
          <a:stretch/>
        </p:blipFill>
        <p:spPr>
          <a:xfrm>
            <a:off x="3584520" y="2894040"/>
            <a:ext cx="769680" cy="2706480"/>
          </a:xfrm>
          <a:prstGeom prst="rect">
            <a:avLst/>
          </a:prstGeom>
          <a:ln>
            <a:noFill/>
          </a:ln>
        </p:spPr>
      </p:pic>
      <p:pic>
        <p:nvPicPr>
          <p:cNvPr id="388" name="Picture 37"/>
          <p:cNvPicPr/>
          <p:nvPr/>
        </p:nvPicPr>
        <p:blipFill>
          <a:blip r:embed="rId23"/>
          <a:stretch/>
        </p:blipFill>
        <p:spPr>
          <a:xfrm>
            <a:off x="3736080" y="5288040"/>
            <a:ext cx="1997640" cy="110880"/>
          </a:xfrm>
          <a:prstGeom prst="rect">
            <a:avLst/>
          </a:prstGeom>
          <a:ln>
            <a:noFill/>
          </a:ln>
        </p:spPr>
      </p:pic>
      <p:pic>
        <p:nvPicPr>
          <p:cNvPr id="389" name="Picture 38"/>
          <p:cNvPicPr/>
          <p:nvPr/>
        </p:nvPicPr>
        <p:blipFill>
          <a:blip r:embed="rId24"/>
          <a:stretch/>
        </p:blipFill>
        <p:spPr>
          <a:xfrm>
            <a:off x="4214160" y="5809320"/>
            <a:ext cx="1959840" cy="110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Device I/O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Essentially just sending data to and from external devices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Modern devices communicate over PCIe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Well there are other popular buses, e.g., USB, SATA (disks), etc.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Conceptually they are similar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Devices can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Read memory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Send interrupts to the CPU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Picture 28"/>
          <p:cNvPicPr/>
          <p:nvPr/>
        </p:nvPicPr>
        <p:blipFill>
          <a:blip r:embed="rId2"/>
          <a:stretch/>
        </p:blipFill>
        <p:spPr>
          <a:xfrm>
            <a:off x="1667520" y="2040120"/>
            <a:ext cx="4070160" cy="3145680"/>
          </a:xfrm>
          <a:prstGeom prst="rect">
            <a:avLst/>
          </a:prstGeom>
          <a:ln>
            <a:noFill/>
          </a:ln>
        </p:spPr>
      </p:pic>
      <p:pic>
        <p:nvPicPr>
          <p:cNvPr id="393" name="Picture 32"/>
          <p:cNvPicPr/>
          <p:nvPr/>
        </p:nvPicPr>
        <p:blipFill>
          <a:blip r:embed="rId3"/>
          <a:stretch/>
        </p:blipFill>
        <p:spPr>
          <a:xfrm>
            <a:off x="132480" y="4633920"/>
            <a:ext cx="2440440" cy="503280"/>
          </a:xfrm>
          <a:prstGeom prst="rect">
            <a:avLst/>
          </a:prstGeom>
          <a:ln>
            <a:noFill/>
          </a:ln>
        </p:spPr>
      </p:pic>
      <p:sp>
        <p:nvSpPr>
          <p:cNvPr id="3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Direct memory access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95" name="Picture 29"/>
          <p:cNvPicPr/>
          <p:nvPr/>
        </p:nvPicPr>
        <p:blipFill>
          <a:blip r:embed="rId4"/>
          <a:stretch/>
        </p:blipFill>
        <p:spPr>
          <a:xfrm>
            <a:off x="4650480" y="2040120"/>
            <a:ext cx="7439400" cy="4413600"/>
          </a:xfrm>
          <a:prstGeom prst="rect">
            <a:avLst/>
          </a:prstGeom>
          <a:ln>
            <a:noFill/>
          </a:ln>
        </p:spPr>
      </p:pic>
      <p:pic>
        <p:nvPicPr>
          <p:cNvPr id="396" name="Picture 30"/>
          <p:cNvPicPr/>
          <p:nvPr/>
        </p:nvPicPr>
        <p:blipFill>
          <a:blip r:embed="rId5"/>
          <a:stretch/>
        </p:blipFill>
        <p:spPr>
          <a:xfrm>
            <a:off x="2346120" y="3849120"/>
            <a:ext cx="2647440" cy="1200240"/>
          </a:xfrm>
          <a:prstGeom prst="rect">
            <a:avLst/>
          </a:prstGeom>
          <a:ln>
            <a:noFill/>
          </a:ln>
        </p:spPr>
      </p:pic>
      <p:pic>
        <p:nvPicPr>
          <p:cNvPr id="397" name="Picture 33"/>
          <p:cNvPicPr/>
          <p:nvPr/>
        </p:nvPicPr>
        <p:blipFill>
          <a:blip r:embed="rId6"/>
          <a:stretch/>
        </p:blipFill>
        <p:spPr>
          <a:xfrm>
            <a:off x="3206880" y="5020920"/>
            <a:ext cx="987840" cy="1367280"/>
          </a:xfrm>
          <a:prstGeom prst="rect">
            <a:avLst/>
          </a:prstGeom>
          <a:ln>
            <a:noFill/>
          </a:ln>
        </p:spPr>
      </p:pic>
      <p:pic>
        <p:nvPicPr>
          <p:cNvPr id="398" name="Picture 26"/>
          <p:cNvPicPr/>
          <p:nvPr/>
        </p:nvPicPr>
        <p:blipFill>
          <a:blip r:embed="rId7"/>
          <a:stretch/>
        </p:blipFill>
        <p:spPr>
          <a:xfrm>
            <a:off x="178704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399" name="Picture 27"/>
          <p:cNvPicPr/>
          <p:nvPr/>
        </p:nvPicPr>
        <p:blipFill>
          <a:blip r:embed="rId8"/>
          <a:stretch/>
        </p:blipFill>
        <p:spPr>
          <a:xfrm>
            <a:off x="377820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400" name="Content Placeholder 3"/>
          <p:cNvPicPr/>
          <p:nvPr/>
        </p:nvPicPr>
        <p:blipFill>
          <a:blip r:embed="rId9"/>
          <a:stretch/>
        </p:blipFill>
        <p:spPr>
          <a:xfrm>
            <a:off x="5779800" y="2753280"/>
            <a:ext cx="456840" cy="110880"/>
          </a:xfrm>
          <a:prstGeom prst="rect">
            <a:avLst/>
          </a:prstGeom>
          <a:ln>
            <a:noFill/>
          </a:ln>
        </p:spPr>
      </p:pic>
      <p:pic>
        <p:nvPicPr>
          <p:cNvPr id="401" name="Picture 25"/>
          <p:cNvPicPr/>
          <p:nvPr/>
        </p:nvPicPr>
        <p:blipFill>
          <a:blip r:embed="rId10"/>
          <a:stretch/>
        </p:blipFill>
        <p:spPr>
          <a:xfrm>
            <a:off x="5779800" y="3073320"/>
            <a:ext cx="501840" cy="234000"/>
          </a:xfrm>
          <a:prstGeom prst="rect">
            <a:avLst/>
          </a:prstGeom>
          <a:ln>
            <a:noFill/>
          </a:ln>
        </p:spPr>
      </p:pic>
      <p:pic>
        <p:nvPicPr>
          <p:cNvPr id="402" name="Picture 14"/>
          <p:cNvPicPr/>
          <p:nvPr/>
        </p:nvPicPr>
        <p:blipFill>
          <a:blip r:embed="rId11"/>
          <a:stretch/>
        </p:blipFill>
        <p:spPr>
          <a:xfrm>
            <a:off x="5775840" y="3570120"/>
            <a:ext cx="524880" cy="234000"/>
          </a:xfrm>
          <a:prstGeom prst="rect">
            <a:avLst/>
          </a:prstGeom>
          <a:ln>
            <a:noFill/>
          </a:ln>
        </p:spPr>
      </p:pic>
      <p:pic>
        <p:nvPicPr>
          <p:cNvPr id="403" name="Picture 16"/>
          <p:cNvPicPr/>
          <p:nvPr/>
        </p:nvPicPr>
        <p:blipFill>
          <a:blip r:embed="rId12"/>
          <a:stretch/>
        </p:blipFill>
        <p:spPr>
          <a:xfrm>
            <a:off x="5765760" y="4223520"/>
            <a:ext cx="529200" cy="234000"/>
          </a:xfrm>
          <a:prstGeom prst="rect">
            <a:avLst/>
          </a:prstGeom>
          <a:ln>
            <a:noFill/>
          </a:ln>
        </p:spPr>
      </p:pic>
      <p:pic>
        <p:nvPicPr>
          <p:cNvPr id="404" name="Picture 18"/>
          <p:cNvPicPr/>
          <p:nvPr/>
        </p:nvPicPr>
        <p:blipFill>
          <a:blip r:embed="rId13"/>
          <a:stretch/>
        </p:blipFill>
        <p:spPr>
          <a:xfrm>
            <a:off x="183960" y="5317920"/>
            <a:ext cx="1425960" cy="536400"/>
          </a:xfrm>
          <a:prstGeom prst="rect">
            <a:avLst/>
          </a:prstGeom>
          <a:ln>
            <a:noFill/>
          </a:ln>
        </p:spPr>
      </p:pic>
      <p:pic>
        <p:nvPicPr>
          <p:cNvPr id="405" name="Picture 20"/>
          <p:cNvPicPr/>
          <p:nvPr/>
        </p:nvPicPr>
        <p:blipFill>
          <a:blip r:embed="rId14"/>
          <a:stretch/>
        </p:blipFill>
        <p:spPr>
          <a:xfrm>
            <a:off x="840960" y="3687120"/>
            <a:ext cx="598680" cy="110880"/>
          </a:xfrm>
          <a:prstGeom prst="rect">
            <a:avLst/>
          </a:prstGeom>
          <a:ln>
            <a:noFill/>
          </a:ln>
        </p:spPr>
      </p:pic>
      <p:pic>
        <p:nvPicPr>
          <p:cNvPr id="406" name="Picture 21"/>
          <p:cNvPicPr/>
          <p:nvPr/>
        </p:nvPicPr>
        <p:blipFill>
          <a:blip r:embed="rId15"/>
          <a:stretch/>
        </p:blipFill>
        <p:spPr>
          <a:xfrm>
            <a:off x="840960" y="3134880"/>
            <a:ext cx="598680" cy="110880"/>
          </a:xfrm>
          <a:prstGeom prst="rect">
            <a:avLst/>
          </a:prstGeom>
          <a:ln>
            <a:noFill/>
          </a:ln>
        </p:spPr>
      </p:pic>
      <p:pic>
        <p:nvPicPr>
          <p:cNvPr id="407" name="Picture 22"/>
          <p:cNvPicPr/>
          <p:nvPr/>
        </p:nvPicPr>
        <p:blipFill>
          <a:blip r:embed="rId16"/>
          <a:stretch/>
        </p:blipFill>
        <p:spPr>
          <a:xfrm>
            <a:off x="10728720" y="4285080"/>
            <a:ext cx="603000" cy="110880"/>
          </a:xfrm>
          <a:prstGeom prst="rect">
            <a:avLst/>
          </a:prstGeom>
          <a:ln>
            <a:noFill/>
          </a:ln>
        </p:spPr>
      </p:pic>
      <p:pic>
        <p:nvPicPr>
          <p:cNvPr id="408" name="Picture 24"/>
          <p:cNvPicPr/>
          <p:nvPr/>
        </p:nvPicPr>
        <p:blipFill>
          <a:blip r:embed="rId17"/>
          <a:stretch/>
        </p:blipFill>
        <p:spPr>
          <a:xfrm>
            <a:off x="10897560" y="5308200"/>
            <a:ext cx="603000" cy="234000"/>
          </a:xfrm>
          <a:prstGeom prst="rect">
            <a:avLst/>
          </a:prstGeom>
          <a:ln>
            <a:noFill/>
          </a:ln>
        </p:spPr>
      </p:pic>
      <p:pic>
        <p:nvPicPr>
          <p:cNvPr id="409" name="Picture 34"/>
          <p:cNvPicPr/>
          <p:nvPr/>
        </p:nvPicPr>
        <p:blipFill>
          <a:blip r:embed="rId18"/>
          <a:stretch/>
        </p:blipFill>
        <p:spPr>
          <a:xfrm>
            <a:off x="5660280" y="4964400"/>
            <a:ext cx="695520" cy="110880"/>
          </a:xfrm>
          <a:prstGeom prst="rect">
            <a:avLst/>
          </a:prstGeom>
          <a:ln>
            <a:noFill/>
          </a:ln>
        </p:spPr>
      </p:pic>
      <p:pic>
        <p:nvPicPr>
          <p:cNvPr id="410" name="Picture 2"/>
          <p:cNvPicPr/>
          <p:nvPr/>
        </p:nvPicPr>
        <p:blipFill>
          <a:blip r:embed="rId19"/>
          <a:stretch/>
        </p:blipFill>
        <p:spPr>
          <a:xfrm>
            <a:off x="10728720" y="3589560"/>
            <a:ext cx="635040" cy="117000"/>
          </a:xfrm>
          <a:prstGeom prst="rect">
            <a:avLst/>
          </a:prstGeom>
          <a:ln>
            <a:noFill/>
          </a:ln>
        </p:spPr>
      </p:pic>
      <p:pic>
        <p:nvPicPr>
          <p:cNvPr id="411" name="Picture 36"/>
          <p:cNvPicPr/>
          <p:nvPr/>
        </p:nvPicPr>
        <p:blipFill>
          <a:blip r:embed="rId20"/>
          <a:stretch/>
        </p:blipFill>
        <p:spPr>
          <a:xfrm>
            <a:off x="10715040" y="3134880"/>
            <a:ext cx="603000" cy="110880"/>
          </a:xfrm>
          <a:prstGeom prst="rect">
            <a:avLst/>
          </a:prstGeom>
          <a:ln>
            <a:noFill/>
          </a:ln>
        </p:spPr>
      </p:pic>
      <p:pic>
        <p:nvPicPr>
          <p:cNvPr id="412" name="Picture 37"/>
          <p:cNvPicPr/>
          <p:nvPr/>
        </p:nvPicPr>
        <p:blipFill>
          <a:blip r:embed="rId21"/>
          <a:stretch/>
        </p:blipFill>
        <p:spPr>
          <a:xfrm>
            <a:off x="3736080" y="5288040"/>
            <a:ext cx="1997640" cy="110880"/>
          </a:xfrm>
          <a:prstGeom prst="rect">
            <a:avLst/>
          </a:prstGeom>
          <a:ln>
            <a:noFill/>
          </a:ln>
        </p:spPr>
      </p:pic>
      <p:pic>
        <p:nvPicPr>
          <p:cNvPr id="413" name="Picture 38"/>
          <p:cNvPicPr/>
          <p:nvPr/>
        </p:nvPicPr>
        <p:blipFill>
          <a:blip r:embed="rId22"/>
          <a:stretch/>
        </p:blipFill>
        <p:spPr>
          <a:xfrm>
            <a:off x="4214160" y="5809320"/>
            <a:ext cx="1959840" cy="110880"/>
          </a:xfrm>
          <a:prstGeom prst="rect">
            <a:avLst/>
          </a:prstGeom>
          <a:ln>
            <a:noFill/>
          </a:ln>
        </p:spPr>
      </p:pic>
      <p:pic>
        <p:nvPicPr>
          <p:cNvPr id="414" name="Picture 3"/>
          <p:cNvPicPr/>
          <p:nvPr/>
        </p:nvPicPr>
        <p:blipFill>
          <a:blip r:embed="rId23"/>
          <a:stretch/>
        </p:blipFill>
        <p:spPr>
          <a:xfrm>
            <a:off x="1522080" y="4314600"/>
            <a:ext cx="2304360" cy="1299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Picture 28"/>
          <p:cNvPicPr/>
          <p:nvPr/>
        </p:nvPicPr>
        <p:blipFill>
          <a:blip r:embed="rId2"/>
          <a:stretch/>
        </p:blipFill>
        <p:spPr>
          <a:xfrm>
            <a:off x="1667520" y="2040120"/>
            <a:ext cx="4070160" cy="3145680"/>
          </a:xfrm>
          <a:prstGeom prst="rect">
            <a:avLst/>
          </a:prstGeom>
          <a:ln>
            <a:noFill/>
          </a:ln>
        </p:spPr>
      </p:pic>
      <p:pic>
        <p:nvPicPr>
          <p:cNvPr id="416" name="Picture 32"/>
          <p:cNvPicPr/>
          <p:nvPr/>
        </p:nvPicPr>
        <p:blipFill>
          <a:blip r:embed="rId3"/>
          <a:stretch/>
        </p:blipFill>
        <p:spPr>
          <a:xfrm>
            <a:off x="132480" y="4633920"/>
            <a:ext cx="2440440" cy="503280"/>
          </a:xfrm>
          <a:prstGeom prst="rect">
            <a:avLst/>
          </a:prstGeom>
          <a:ln>
            <a:noFill/>
          </a:ln>
        </p:spPr>
      </p:pic>
      <p:sp>
        <p:nvSpPr>
          <p:cNvPr id="41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Interrupts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18" name="Picture 29"/>
          <p:cNvPicPr/>
          <p:nvPr/>
        </p:nvPicPr>
        <p:blipFill>
          <a:blip r:embed="rId4"/>
          <a:stretch/>
        </p:blipFill>
        <p:spPr>
          <a:xfrm>
            <a:off x="4650480" y="2040120"/>
            <a:ext cx="7439400" cy="4413600"/>
          </a:xfrm>
          <a:prstGeom prst="rect">
            <a:avLst/>
          </a:prstGeom>
          <a:ln>
            <a:noFill/>
          </a:ln>
        </p:spPr>
      </p:pic>
      <p:pic>
        <p:nvPicPr>
          <p:cNvPr id="419" name="Picture 30"/>
          <p:cNvPicPr/>
          <p:nvPr/>
        </p:nvPicPr>
        <p:blipFill>
          <a:blip r:embed="rId5"/>
          <a:stretch/>
        </p:blipFill>
        <p:spPr>
          <a:xfrm>
            <a:off x="2346120" y="3849120"/>
            <a:ext cx="2647440" cy="1200240"/>
          </a:xfrm>
          <a:prstGeom prst="rect">
            <a:avLst/>
          </a:prstGeom>
          <a:ln>
            <a:noFill/>
          </a:ln>
        </p:spPr>
      </p:pic>
      <p:pic>
        <p:nvPicPr>
          <p:cNvPr id="420" name="Picture 33"/>
          <p:cNvPicPr/>
          <p:nvPr/>
        </p:nvPicPr>
        <p:blipFill>
          <a:blip r:embed="rId6"/>
          <a:stretch/>
        </p:blipFill>
        <p:spPr>
          <a:xfrm>
            <a:off x="3206880" y="5020920"/>
            <a:ext cx="987840" cy="1367280"/>
          </a:xfrm>
          <a:prstGeom prst="rect">
            <a:avLst/>
          </a:prstGeom>
          <a:ln>
            <a:noFill/>
          </a:ln>
        </p:spPr>
      </p:pic>
      <p:pic>
        <p:nvPicPr>
          <p:cNvPr id="421" name="Picture 26"/>
          <p:cNvPicPr/>
          <p:nvPr/>
        </p:nvPicPr>
        <p:blipFill>
          <a:blip r:embed="rId7"/>
          <a:stretch/>
        </p:blipFill>
        <p:spPr>
          <a:xfrm>
            <a:off x="178704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422" name="Picture 27"/>
          <p:cNvPicPr/>
          <p:nvPr/>
        </p:nvPicPr>
        <p:blipFill>
          <a:blip r:embed="rId8"/>
          <a:stretch/>
        </p:blipFill>
        <p:spPr>
          <a:xfrm>
            <a:off x="377820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423" name="Content Placeholder 3"/>
          <p:cNvPicPr/>
          <p:nvPr/>
        </p:nvPicPr>
        <p:blipFill>
          <a:blip r:embed="rId9"/>
          <a:stretch/>
        </p:blipFill>
        <p:spPr>
          <a:xfrm>
            <a:off x="5779800" y="2753280"/>
            <a:ext cx="456840" cy="110880"/>
          </a:xfrm>
          <a:prstGeom prst="rect">
            <a:avLst/>
          </a:prstGeom>
          <a:ln>
            <a:noFill/>
          </a:ln>
        </p:spPr>
      </p:pic>
      <p:pic>
        <p:nvPicPr>
          <p:cNvPr id="424" name="Picture 25"/>
          <p:cNvPicPr/>
          <p:nvPr/>
        </p:nvPicPr>
        <p:blipFill>
          <a:blip r:embed="rId10"/>
          <a:stretch/>
        </p:blipFill>
        <p:spPr>
          <a:xfrm>
            <a:off x="5779800" y="3073320"/>
            <a:ext cx="501840" cy="234000"/>
          </a:xfrm>
          <a:prstGeom prst="rect">
            <a:avLst/>
          </a:prstGeom>
          <a:ln>
            <a:noFill/>
          </a:ln>
        </p:spPr>
      </p:pic>
      <p:pic>
        <p:nvPicPr>
          <p:cNvPr id="425" name="Picture 14"/>
          <p:cNvPicPr/>
          <p:nvPr/>
        </p:nvPicPr>
        <p:blipFill>
          <a:blip r:embed="rId11"/>
          <a:stretch/>
        </p:blipFill>
        <p:spPr>
          <a:xfrm>
            <a:off x="5775840" y="3570120"/>
            <a:ext cx="524880" cy="234000"/>
          </a:xfrm>
          <a:prstGeom prst="rect">
            <a:avLst/>
          </a:prstGeom>
          <a:ln>
            <a:noFill/>
          </a:ln>
        </p:spPr>
      </p:pic>
      <p:pic>
        <p:nvPicPr>
          <p:cNvPr id="426" name="Picture 16"/>
          <p:cNvPicPr/>
          <p:nvPr/>
        </p:nvPicPr>
        <p:blipFill>
          <a:blip r:embed="rId12"/>
          <a:stretch/>
        </p:blipFill>
        <p:spPr>
          <a:xfrm>
            <a:off x="5765760" y="4223520"/>
            <a:ext cx="529200" cy="234000"/>
          </a:xfrm>
          <a:prstGeom prst="rect">
            <a:avLst/>
          </a:prstGeom>
          <a:ln>
            <a:noFill/>
          </a:ln>
        </p:spPr>
      </p:pic>
      <p:pic>
        <p:nvPicPr>
          <p:cNvPr id="427" name="Picture 18"/>
          <p:cNvPicPr/>
          <p:nvPr/>
        </p:nvPicPr>
        <p:blipFill>
          <a:blip r:embed="rId13"/>
          <a:stretch/>
        </p:blipFill>
        <p:spPr>
          <a:xfrm>
            <a:off x="183960" y="5317920"/>
            <a:ext cx="1425960" cy="536400"/>
          </a:xfrm>
          <a:prstGeom prst="rect">
            <a:avLst/>
          </a:prstGeom>
          <a:ln>
            <a:noFill/>
          </a:ln>
        </p:spPr>
      </p:pic>
      <p:pic>
        <p:nvPicPr>
          <p:cNvPr id="428" name="Picture 20"/>
          <p:cNvPicPr/>
          <p:nvPr/>
        </p:nvPicPr>
        <p:blipFill>
          <a:blip r:embed="rId14"/>
          <a:stretch/>
        </p:blipFill>
        <p:spPr>
          <a:xfrm>
            <a:off x="840960" y="3687120"/>
            <a:ext cx="598680" cy="110880"/>
          </a:xfrm>
          <a:prstGeom prst="rect">
            <a:avLst/>
          </a:prstGeom>
          <a:ln>
            <a:noFill/>
          </a:ln>
        </p:spPr>
      </p:pic>
      <p:pic>
        <p:nvPicPr>
          <p:cNvPr id="429" name="Picture 21"/>
          <p:cNvPicPr/>
          <p:nvPr/>
        </p:nvPicPr>
        <p:blipFill>
          <a:blip r:embed="rId15"/>
          <a:stretch/>
        </p:blipFill>
        <p:spPr>
          <a:xfrm>
            <a:off x="840960" y="3134880"/>
            <a:ext cx="598680" cy="110880"/>
          </a:xfrm>
          <a:prstGeom prst="rect">
            <a:avLst/>
          </a:prstGeom>
          <a:ln>
            <a:noFill/>
          </a:ln>
        </p:spPr>
      </p:pic>
      <p:pic>
        <p:nvPicPr>
          <p:cNvPr id="430" name="Picture 22"/>
          <p:cNvPicPr/>
          <p:nvPr/>
        </p:nvPicPr>
        <p:blipFill>
          <a:blip r:embed="rId16"/>
          <a:stretch/>
        </p:blipFill>
        <p:spPr>
          <a:xfrm>
            <a:off x="10728720" y="4285080"/>
            <a:ext cx="603000" cy="110880"/>
          </a:xfrm>
          <a:prstGeom prst="rect">
            <a:avLst/>
          </a:prstGeom>
          <a:ln>
            <a:noFill/>
          </a:ln>
        </p:spPr>
      </p:pic>
      <p:pic>
        <p:nvPicPr>
          <p:cNvPr id="431" name="Picture 24"/>
          <p:cNvPicPr/>
          <p:nvPr/>
        </p:nvPicPr>
        <p:blipFill>
          <a:blip r:embed="rId17"/>
          <a:stretch/>
        </p:blipFill>
        <p:spPr>
          <a:xfrm>
            <a:off x="10897560" y="5308200"/>
            <a:ext cx="603000" cy="234000"/>
          </a:xfrm>
          <a:prstGeom prst="rect">
            <a:avLst/>
          </a:prstGeom>
          <a:ln>
            <a:noFill/>
          </a:ln>
        </p:spPr>
      </p:pic>
      <p:pic>
        <p:nvPicPr>
          <p:cNvPr id="432" name="Picture 34"/>
          <p:cNvPicPr/>
          <p:nvPr/>
        </p:nvPicPr>
        <p:blipFill>
          <a:blip r:embed="rId18"/>
          <a:stretch/>
        </p:blipFill>
        <p:spPr>
          <a:xfrm>
            <a:off x="5660280" y="4964400"/>
            <a:ext cx="695520" cy="110880"/>
          </a:xfrm>
          <a:prstGeom prst="rect">
            <a:avLst/>
          </a:prstGeom>
          <a:ln>
            <a:noFill/>
          </a:ln>
        </p:spPr>
      </p:pic>
      <p:pic>
        <p:nvPicPr>
          <p:cNvPr id="433" name="Picture 2"/>
          <p:cNvPicPr/>
          <p:nvPr/>
        </p:nvPicPr>
        <p:blipFill>
          <a:blip r:embed="rId19"/>
          <a:stretch/>
        </p:blipFill>
        <p:spPr>
          <a:xfrm>
            <a:off x="10728720" y="3589560"/>
            <a:ext cx="635040" cy="117000"/>
          </a:xfrm>
          <a:prstGeom prst="rect">
            <a:avLst/>
          </a:prstGeom>
          <a:ln>
            <a:noFill/>
          </a:ln>
        </p:spPr>
      </p:pic>
      <p:pic>
        <p:nvPicPr>
          <p:cNvPr id="434" name="Picture 36"/>
          <p:cNvPicPr/>
          <p:nvPr/>
        </p:nvPicPr>
        <p:blipFill>
          <a:blip r:embed="rId20"/>
          <a:stretch/>
        </p:blipFill>
        <p:spPr>
          <a:xfrm>
            <a:off x="10715040" y="3134880"/>
            <a:ext cx="603000" cy="110880"/>
          </a:xfrm>
          <a:prstGeom prst="rect">
            <a:avLst/>
          </a:prstGeom>
          <a:ln>
            <a:noFill/>
          </a:ln>
        </p:spPr>
      </p:pic>
      <p:pic>
        <p:nvPicPr>
          <p:cNvPr id="435" name="Picture 37"/>
          <p:cNvPicPr/>
          <p:nvPr/>
        </p:nvPicPr>
        <p:blipFill>
          <a:blip r:embed="rId21"/>
          <a:stretch/>
        </p:blipFill>
        <p:spPr>
          <a:xfrm>
            <a:off x="3736080" y="5288040"/>
            <a:ext cx="1997640" cy="110880"/>
          </a:xfrm>
          <a:prstGeom prst="rect">
            <a:avLst/>
          </a:prstGeom>
          <a:ln>
            <a:noFill/>
          </a:ln>
        </p:spPr>
      </p:pic>
      <p:pic>
        <p:nvPicPr>
          <p:cNvPr id="436" name="Picture 38"/>
          <p:cNvPicPr/>
          <p:nvPr/>
        </p:nvPicPr>
        <p:blipFill>
          <a:blip r:embed="rId22"/>
          <a:stretch/>
        </p:blipFill>
        <p:spPr>
          <a:xfrm>
            <a:off x="4214160" y="5809320"/>
            <a:ext cx="1959840" cy="110880"/>
          </a:xfrm>
          <a:prstGeom prst="rect">
            <a:avLst/>
          </a:prstGeom>
          <a:ln>
            <a:noFill/>
          </a:ln>
        </p:spPr>
      </p:pic>
      <p:pic>
        <p:nvPicPr>
          <p:cNvPr id="437" name="Picture 4"/>
          <p:cNvPicPr/>
          <p:nvPr/>
        </p:nvPicPr>
        <p:blipFill>
          <a:blip r:embed="rId23"/>
          <a:stretch/>
        </p:blipFill>
        <p:spPr>
          <a:xfrm>
            <a:off x="3778200" y="2928600"/>
            <a:ext cx="521640" cy="2675160"/>
          </a:xfrm>
          <a:prstGeom prst="rect">
            <a:avLst/>
          </a:prstGeom>
          <a:ln>
            <a:noFill/>
          </a:ln>
        </p:spPr>
      </p:pic>
      <p:sp>
        <p:nvSpPr>
          <p:cNvPr id="438" name="CustomShape 2"/>
          <p:cNvSpPr/>
          <p:nvPr/>
        </p:nvSpPr>
        <p:spPr>
          <a:xfrm>
            <a:off x="3850920" y="2601720"/>
            <a:ext cx="720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Calibri"/>
              </a:rPr>
              <a:t>int 0x…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Picture 28"/>
          <p:cNvPicPr/>
          <p:nvPr/>
        </p:nvPicPr>
        <p:blipFill>
          <a:blip r:embed="rId2"/>
          <a:stretch/>
        </p:blipFill>
        <p:spPr>
          <a:xfrm>
            <a:off x="1667520" y="2040120"/>
            <a:ext cx="4070160" cy="3145680"/>
          </a:xfrm>
          <a:prstGeom prst="rect">
            <a:avLst/>
          </a:prstGeom>
          <a:ln>
            <a:noFill/>
          </a:ln>
        </p:spPr>
      </p:pic>
      <p:pic>
        <p:nvPicPr>
          <p:cNvPr id="440" name="Picture 32"/>
          <p:cNvPicPr/>
          <p:nvPr/>
        </p:nvPicPr>
        <p:blipFill>
          <a:blip r:embed="rId3"/>
          <a:stretch/>
        </p:blipFill>
        <p:spPr>
          <a:xfrm>
            <a:off x="132480" y="4633920"/>
            <a:ext cx="2440440" cy="503280"/>
          </a:xfrm>
          <a:prstGeom prst="rect">
            <a:avLst/>
          </a:prstGeom>
          <a:ln>
            <a:noFill/>
          </a:ln>
        </p:spPr>
      </p:pic>
      <p:sp>
        <p:nvSpPr>
          <p:cNvPr id="44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Device I/O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42" name="Picture 30"/>
          <p:cNvPicPr/>
          <p:nvPr/>
        </p:nvPicPr>
        <p:blipFill>
          <a:blip r:embed="rId4"/>
          <a:stretch/>
        </p:blipFill>
        <p:spPr>
          <a:xfrm>
            <a:off x="2346120" y="3849120"/>
            <a:ext cx="2647440" cy="1200240"/>
          </a:xfrm>
          <a:prstGeom prst="rect">
            <a:avLst/>
          </a:prstGeom>
          <a:ln>
            <a:noFill/>
          </a:ln>
        </p:spPr>
      </p:pic>
      <p:pic>
        <p:nvPicPr>
          <p:cNvPr id="443" name="Picture 33"/>
          <p:cNvPicPr/>
          <p:nvPr/>
        </p:nvPicPr>
        <p:blipFill>
          <a:blip r:embed="rId5"/>
          <a:stretch/>
        </p:blipFill>
        <p:spPr>
          <a:xfrm>
            <a:off x="3206880" y="5020920"/>
            <a:ext cx="987840" cy="1367280"/>
          </a:xfrm>
          <a:prstGeom prst="rect">
            <a:avLst/>
          </a:prstGeom>
          <a:ln>
            <a:noFill/>
          </a:ln>
        </p:spPr>
      </p:pic>
      <p:pic>
        <p:nvPicPr>
          <p:cNvPr id="444" name="Picture 26"/>
          <p:cNvPicPr/>
          <p:nvPr/>
        </p:nvPicPr>
        <p:blipFill>
          <a:blip r:embed="rId6"/>
          <a:stretch/>
        </p:blipFill>
        <p:spPr>
          <a:xfrm>
            <a:off x="178704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445" name="Picture 27"/>
          <p:cNvPicPr/>
          <p:nvPr/>
        </p:nvPicPr>
        <p:blipFill>
          <a:blip r:embed="rId7"/>
          <a:stretch/>
        </p:blipFill>
        <p:spPr>
          <a:xfrm>
            <a:off x="377820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446" name="Picture 4"/>
          <p:cNvPicPr/>
          <p:nvPr/>
        </p:nvPicPr>
        <p:blipFill>
          <a:blip r:embed="rId8"/>
          <a:stretch/>
        </p:blipFill>
        <p:spPr>
          <a:xfrm>
            <a:off x="3778200" y="2928600"/>
            <a:ext cx="521640" cy="2675160"/>
          </a:xfrm>
          <a:prstGeom prst="rect">
            <a:avLst/>
          </a:prstGeom>
          <a:ln>
            <a:noFill/>
          </a:ln>
        </p:spPr>
      </p:pic>
      <p:sp>
        <p:nvSpPr>
          <p:cNvPr id="447" name="CustomShape 2"/>
          <p:cNvSpPr/>
          <p:nvPr/>
        </p:nvSpPr>
        <p:spPr>
          <a:xfrm>
            <a:off x="3850920" y="2601720"/>
            <a:ext cx="720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Calibri"/>
              </a:rPr>
              <a:t>int 0x…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48" name="TextShape 3"/>
          <p:cNvSpPr txBox="1"/>
          <p:nvPr/>
        </p:nvSpPr>
        <p:spPr>
          <a:xfrm>
            <a:off x="6939000" y="1825560"/>
            <a:ext cx="44143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Write incoming data in memory, e.g.,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Network packets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Disk requests, etc.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Then raise an interrupt to notify the CPU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CPU starts executing interrupt handler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Then reads incoming packets form memory</a:t>
            </a:r>
          </a:p>
        </p:txBody>
      </p:sp>
      <p:pic>
        <p:nvPicPr>
          <p:cNvPr id="449" name="Picture 31"/>
          <p:cNvPicPr/>
          <p:nvPr/>
        </p:nvPicPr>
        <p:blipFill>
          <a:blip r:embed="rId9"/>
          <a:stretch/>
        </p:blipFill>
        <p:spPr>
          <a:xfrm>
            <a:off x="1338120" y="4304520"/>
            <a:ext cx="2304360" cy="1299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28"/>
          <p:cNvPicPr/>
          <p:nvPr/>
        </p:nvPicPr>
        <p:blipFill>
          <a:blip r:embed="rId2"/>
          <a:stretch/>
        </p:blipFill>
        <p:spPr>
          <a:xfrm>
            <a:off x="1667520" y="2040120"/>
            <a:ext cx="4070160" cy="3145680"/>
          </a:xfrm>
          <a:prstGeom prst="rect">
            <a:avLst/>
          </a:prstGeom>
          <a:ln>
            <a:noFill/>
          </a:ln>
        </p:spPr>
      </p:pic>
      <p:pic>
        <p:nvPicPr>
          <p:cNvPr id="126" name="Picture 32"/>
          <p:cNvPicPr/>
          <p:nvPr/>
        </p:nvPicPr>
        <p:blipFill>
          <a:blip r:embed="rId3"/>
          <a:stretch/>
        </p:blipFill>
        <p:spPr>
          <a:xfrm>
            <a:off x="132480" y="4633920"/>
            <a:ext cx="2440440" cy="503280"/>
          </a:xfrm>
          <a:prstGeom prst="rect">
            <a:avLst/>
          </a:prstGeom>
          <a:ln>
            <a:noFill/>
          </a:ln>
        </p:spPr>
      </p:pic>
      <p:sp>
        <p:nvSpPr>
          <p:cNvPr id="1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Processors, cores, memory and PCIe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9" name="Picture 30"/>
          <p:cNvPicPr/>
          <p:nvPr/>
        </p:nvPicPr>
        <p:blipFill>
          <a:blip r:embed="rId4"/>
          <a:stretch/>
        </p:blipFill>
        <p:spPr>
          <a:xfrm>
            <a:off x="2346120" y="3849120"/>
            <a:ext cx="2647440" cy="1200240"/>
          </a:xfrm>
          <a:prstGeom prst="rect">
            <a:avLst/>
          </a:prstGeom>
          <a:ln>
            <a:noFill/>
          </a:ln>
        </p:spPr>
      </p:pic>
      <p:pic>
        <p:nvPicPr>
          <p:cNvPr id="130" name="Picture 33"/>
          <p:cNvPicPr/>
          <p:nvPr/>
        </p:nvPicPr>
        <p:blipFill>
          <a:blip r:embed="rId5"/>
          <a:stretch/>
        </p:blipFill>
        <p:spPr>
          <a:xfrm>
            <a:off x="3206880" y="4925160"/>
            <a:ext cx="987840" cy="1367280"/>
          </a:xfrm>
          <a:prstGeom prst="rect">
            <a:avLst/>
          </a:prstGeom>
          <a:ln>
            <a:noFill/>
          </a:ln>
        </p:spPr>
      </p:pic>
      <p:pic>
        <p:nvPicPr>
          <p:cNvPr id="131" name="Picture 26"/>
          <p:cNvPicPr/>
          <p:nvPr/>
        </p:nvPicPr>
        <p:blipFill>
          <a:blip r:embed="rId6"/>
          <a:stretch/>
        </p:blipFill>
        <p:spPr>
          <a:xfrm>
            <a:off x="178704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132" name="Picture 27"/>
          <p:cNvPicPr/>
          <p:nvPr/>
        </p:nvPicPr>
        <p:blipFill>
          <a:blip r:embed="rId7"/>
          <a:stretch/>
        </p:blipFill>
        <p:spPr>
          <a:xfrm>
            <a:off x="3778200" y="2437200"/>
            <a:ext cx="1774440" cy="1543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Picture 28"/>
          <p:cNvPicPr/>
          <p:nvPr/>
        </p:nvPicPr>
        <p:blipFill>
          <a:blip r:embed="rId2"/>
          <a:stretch/>
        </p:blipFill>
        <p:spPr>
          <a:xfrm>
            <a:off x="1667520" y="2040120"/>
            <a:ext cx="4070160" cy="3145680"/>
          </a:xfrm>
          <a:prstGeom prst="rect">
            <a:avLst/>
          </a:prstGeom>
          <a:ln>
            <a:noFill/>
          </a:ln>
        </p:spPr>
      </p:pic>
      <p:pic>
        <p:nvPicPr>
          <p:cNvPr id="451" name="Picture 32"/>
          <p:cNvPicPr/>
          <p:nvPr/>
        </p:nvPicPr>
        <p:blipFill>
          <a:blip r:embed="rId3"/>
          <a:stretch/>
        </p:blipFill>
        <p:spPr>
          <a:xfrm>
            <a:off x="132480" y="4633920"/>
            <a:ext cx="2440440" cy="503280"/>
          </a:xfrm>
          <a:prstGeom prst="rect">
            <a:avLst/>
          </a:prstGeom>
          <a:ln>
            <a:noFill/>
          </a:ln>
        </p:spPr>
      </p:pic>
      <p:sp>
        <p:nvSpPr>
          <p:cNvPr id="45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Device I/O (polling mode)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53" name="Picture 30"/>
          <p:cNvPicPr/>
          <p:nvPr/>
        </p:nvPicPr>
        <p:blipFill>
          <a:blip r:embed="rId4"/>
          <a:stretch/>
        </p:blipFill>
        <p:spPr>
          <a:xfrm>
            <a:off x="2346120" y="3849120"/>
            <a:ext cx="2647440" cy="1200240"/>
          </a:xfrm>
          <a:prstGeom prst="rect">
            <a:avLst/>
          </a:prstGeom>
          <a:ln>
            <a:noFill/>
          </a:ln>
        </p:spPr>
      </p:pic>
      <p:pic>
        <p:nvPicPr>
          <p:cNvPr id="454" name="Picture 33"/>
          <p:cNvPicPr/>
          <p:nvPr/>
        </p:nvPicPr>
        <p:blipFill>
          <a:blip r:embed="rId5"/>
          <a:stretch/>
        </p:blipFill>
        <p:spPr>
          <a:xfrm>
            <a:off x="3206880" y="5020920"/>
            <a:ext cx="987840" cy="1367280"/>
          </a:xfrm>
          <a:prstGeom prst="rect">
            <a:avLst/>
          </a:prstGeom>
          <a:ln>
            <a:noFill/>
          </a:ln>
        </p:spPr>
      </p:pic>
      <p:pic>
        <p:nvPicPr>
          <p:cNvPr id="455" name="Picture 26"/>
          <p:cNvPicPr/>
          <p:nvPr/>
        </p:nvPicPr>
        <p:blipFill>
          <a:blip r:embed="rId6"/>
          <a:stretch/>
        </p:blipFill>
        <p:spPr>
          <a:xfrm>
            <a:off x="178704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456" name="Picture 27"/>
          <p:cNvPicPr/>
          <p:nvPr/>
        </p:nvPicPr>
        <p:blipFill>
          <a:blip r:embed="rId7"/>
          <a:stretch/>
        </p:blipFill>
        <p:spPr>
          <a:xfrm>
            <a:off x="3778200" y="2437200"/>
            <a:ext cx="1774440" cy="1543320"/>
          </a:xfrm>
          <a:prstGeom prst="rect">
            <a:avLst/>
          </a:prstGeom>
          <a:ln>
            <a:noFill/>
          </a:ln>
        </p:spPr>
      </p:pic>
      <p:sp>
        <p:nvSpPr>
          <p:cNvPr id="457" name="TextShape 2"/>
          <p:cNvSpPr txBox="1"/>
          <p:nvPr/>
        </p:nvSpPr>
        <p:spPr>
          <a:xfrm>
            <a:off x="6939000" y="1825560"/>
            <a:ext cx="441432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Alternatively the CPU has to check for incoming data in memory periodically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Or poll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Rationale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Interrupts are expensive</a:t>
            </a:r>
          </a:p>
        </p:txBody>
      </p:sp>
      <p:pic>
        <p:nvPicPr>
          <p:cNvPr id="458" name="Picture 31"/>
          <p:cNvPicPr/>
          <p:nvPr/>
        </p:nvPicPr>
        <p:blipFill>
          <a:blip r:embed="rId8"/>
          <a:stretch/>
        </p:blipFill>
        <p:spPr>
          <a:xfrm>
            <a:off x="1338120" y="4304520"/>
            <a:ext cx="2304360" cy="1299240"/>
          </a:xfrm>
          <a:prstGeom prst="rect">
            <a:avLst/>
          </a:prstGeom>
          <a:ln>
            <a:noFill/>
          </a:ln>
        </p:spPr>
      </p:pic>
      <p:pic>
        <p:nvPicPr>
          <p:cNvPr id="459" name="Picture 12"/>
          <p:cNvPicPr/>
          <p:nvPr/>
        </p:nvPicPr>
        <p:blipFill>
          <a:blip r:embed="rId9"/>
          <a:stretch/>
        </p:blipFill>
        <p:spPr>
          <a:xfrm>
            <a:off x="3971520" y="2770200"/>
            <a:ext cx="675720" cy="97920"/>
          </a:xfrm>
          <a:prstGeom prst="rect">
            <a:avLst/>
          </a:prstGeom>
          <a:ln>
            <a:noFill/>
          </a:ln>
        </p:spPr>
      </p:pic>
      <p:pic>
        <p:nvPicPr>
          <p:cNvPr id="460" name="Picture 2"/>
          <p:cNvPicPr/>
          <p:nvPr/>
        </p:nvPicPr>
        <p:blipFill>
          <a:blip r:embed="rId10"/>
          <a:stretch/>
        </p:blipFill>
        <p:spPr>
          <a:xfrm>
            <a:off x="1384560" y="2911680"/>
            <a:ext cx="2752200" cy="192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References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Cache Coherence Protocol and Memory Performance of the Intel Haswell-EP Architecture. </a:t>
            </a: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hlinkClick r:id="rId2"/>
              </a:rPr>
              <a:t>http://ieeexplore.ieee.org/abstract/document/7349629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Intel SGX Explained </a:t>
            </a: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hlinkClick r:id="rId3"/>
              </a:rPr>
              <a:t>https://eprint.iacr.org/2016/086.pdf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DC Express: Shortest Latency Protocol for Reading Phase Change Memory over PCI Express  </a:t>
            </a: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hlinkClick r:id="rId4"/>
              </a:rPr>
              <a:t>https://www.usenix.org/system/files/conference/fast14/fast14-paper_vucinic.pdf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Thank you!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4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28"/>
          <p:cNvPicPr/>
          <p:nvPr/>
        </p:nvPicPr>
        <p:blipFill>
          <a:blip r:embed="rId2"/>
          <a:stretch/>
        </p:blipFill>
        <p:spPr>
          <a:xfrm>
            <a:off x="1667520" y="2040120"/>
            <a:ext cx="4070160" cy="3145680"/>
          </a:xfrm>
          <a:prstGeom prst="rect">
            <a:avLst/>
          </a:prstGeom>
          <a:ln>
            <a:noFill/>
          </a:ln>
        </p:spPr>
      </p:pic>
      <p:pic>
        <p:nvPicPr>
          <p:cNvPr id="134" name="Picture 32"/>
          <p:cNvPicPr/>
          <p:nvPr/>
        </p:nvPicPr>
        <p:blipFill>
          <a:blip r:embed="rId3"/>
          <a:stretch/>
        </p:blipFill>
        <p:spPr>
          <a:xfrm>
            <a:off x="132480" y="4633920"/>
            <a:ext cx="2440440" cy="503280"/>
          </a:xfrm>
          <a:prstGeom prst="rect">
            <a:avLst/>
          </a:prstGeom>
          <a:ln>
            <a:noFill/>
          </a:ln>
        </p:spPr>
      </p:pic>
      <p:sp>
        <p:nvSpPr>
          <p:cNvPr id="13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Caches (load)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7" name="Picture 30"/>
          <p:cNvPicPr/>
          <p:nvPr/>
        </p:nvPicPr>
        <p:blipFill>
          <a:blip r:embed="rId4"/>
          <a:stretch/>
        </p:blipFill>
        <p:spPr>
          <a:xfrm>
            <a:off x="2346120" y="3849120"/>
            <a:ext cx="2647440" cy="1200240"/>
          </a:xfrm>
          <a:prstGeom prst="rect">
            <a:avLst/>
          </a:prstGeom>
          <a:ln>
            <a:noFill/>
          </a:ln>
        </p:spPr>
      </p:pic>
      <p:pic>
        <p:nvPicPr>
          <p:cNvPr id="138" name="Picture 33"/>
          <p:cNvPicPr/>
          <p:nvPr/>
        </p:nvPicPr>
        <p:blipFill>
          <a:blip r:embed="rId5"/>
          <a:stretch/>
        </p:blipFill>
        <p:spPr>
          <a:xfrm>
            <a:off x="3206880" y="5020920"/>
            <a:ext cx="987840" cy="1367280"/>
          </a:xfrm>
          <a:prstGeom prst="rect">
            <a:avLst/>
          </a:prstGeom>
          <a:ln>
            <a:noFill/>
          </a:ln>
        </p:spPr>
      </p:pic>
      <p:pic>
        <p:nvPicPr>
          <p:cNvPr id="139" name="Picture 26"/>
          <p:cNvPicPr/>
          <p:nvPr/>
        </p:nvPicPr>
        <p:blipFill>
          <a:blip r:embed="rId6"/>
          <a:stretch/>
        </p:blipFill>
        <p:spPr>
          <a:xfrm>
            <a:off x="178704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140" name="Picture 27"/>
          <p:cNvPicPr/>
          <p:nvPr/>
        </p:nvPicPr>
        <p:blipFill>
          <a:blip r:embed="rId7"/>
          <a:stretch/>
        </p:blipFill>
        <p:spPr>
          <a:xfrm>
            <a:off x="377820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141" name="Picture 31"/>
          <p:cNvPicPr/>
          <p:nvPr/>
        </p:nvPicPr>
        <p:blipFill>
          <a:blip r:embed="rId8"/>
          <a:stretch/>
        </p:blipFill>
        <p:spPr>
          <a:xfrm>
            <a:off x="3876120" y="2766600"/>
            <a:ext cx="675720" cy="97920"/>
          </a:xfrm>
          <a:prstGeom prst="rect">
            <a:avLst/>
          </a:prstGeom>
          <a:ln>
            <a:noFill/>
          </a:ln>
        </p:spPr>
      </p:pic>
      <p:pic>
        <p:nvPicPr>
          <p:cNvPr id="142" name="Content Placeholder 3"/>
          <p:cNvPicPr/>
          <p:nvPr/>
        </p:nvPicPr>
        <p:blipFill>
          <a:blip r:embed="rId9"/>
          <a:stretch/>
        </p:blipFill>
        <p:spPr>
          <a:xfrm>
            <a:off x="5779800" y="2753280"/>
            <a:ext cx="456840" cy="110880"/>
          </a:xfrm>
          <a:prstGeom prst="rect">
            <a:avLst/>
          </a:prstGeom>
          <a:ln>
            <a:noFill/>
          </a:ln>
        </p:spPr>
      </p:pic>
      <p:pic>
        <p:nvPicPr>
          <p:cNvPr id="143" name="Picture 3"/>
          <p:cNvPicPr/>
          <p:nvPr/>
        </p:nvPicPr>
        <p:blipFill>
          <a:blip r:embed="rId10"/>
          <a:stretch/>
        </p:blipFill>
        <p:spPr>
          <a:xfrm>
            <a:off x="855000" y="4929120"/>
            <a:ext cx="418320" cy="120240"/>
          </a:xfrm>
          <a:prstGeom prst="rect">
            <a:avLst/>
          </a:prstGeom>
          <a:ln>
            <a:noFill/>
          </a:ln>
        </p:spPr>
      </p:pic>
      <p:pic>
        <p:nvPicPr>
          <p:cNvPr id="144" name="Picture 4"/>
          <p:cNvPicPr/>
          <p:nvPr/>
        </p:nvPicPr>
        <p:blipFill>
          <a:blip r:embed="rId11"/>
          <a:stretch/>
        </p:blipFill>
        <p:spPr>
          <a:xfrm>
            <a:off x="4295880" y="2921400"/>
            <a:ext cx="126720" cy="175320"/>
          </a:xfrm>
          <a:prstGeom prst="rect">
            <a:avLst/>
          </a:prstGeom>
          <a:ln>
            <a:noFill/>
          </a:ln>
        </p:spPr>
      </p:pic>
      <p:pic>
        <p:nvPicPr>
          <p:cNvPr id="145" name="Picture 6"/>
          <p:cNvPicPr/>
          <p:nvPr/>
        </p:nvPicPr>
        <p:blipFill>
          <a:blip r:embed="rId12"/>
          <a:stretch/>
        </p:blipFill>
        <p:spPr>
          <a:xfrm>
            <a:off x="4295880" y="3300120"/>
            <a:ext cx="126720" cy="230040"/>
          </a:xfrm>
          <a:prstGeom prst="rect">
            <a:avLst/>
          </a:prstGeom>
          <a:ln>
            <a:noFill/>
          </a:ln>
        </p:spPr>
      </p:pic>
      <p:pic>
        <p:nvPicPr>
          <p:cNvPr id="146" name="Picture 8"/>
          <p:cNvPicPr/>
          <p:nvPr/>
        </p:nvPicPr>
        <p:blipFill>
          <a:blip r:embed="rId13"/>
          <a:stretch/>
        </p:blipFill>
        <p:spPr>
          <a:xfrm>
            <a:off x="4295880" y="3868200"/>
            <a:ext cx="126720" cy="324360"/>
          </a:xfrm>
          <a:prstGeom prst="rect">
            <a:avLst/>
          </a:prstGeom>
          <a:ln>
            <a:noFill/>
          </a:ln>
        </p:spPr>
      </p:pic>
      <p:pic>
        <p:nvPicPr>
          <p:cNvPr id="147" name="Picture 11"/>
          <p:cNvPicPr/>
          <p:nvPr/>
        </p:nvPicPr>
        <p:blipFill>
          <a:blip r:embed="rId14"/>
          <a:stretch/>
        </p:blipFill>
        <p:spPr>
          <a:xfrm>
            <a:off x="1552680" y="4456440"/>
            <a:ext cx="1195920" cy="492120"/>
          </a:xfrm>
          <a:prstGeom prst="rect">
            <a:avLst/>
          </a:prstGeom>
          <a:ln>
            <a:noFill/>
          </a:ln>
        </p:spPr>
      </p:pic>
      <p:pic>
        <p:nvPicPr>
          <p:cNvPr id="148" name="Picture 22"/>
          <p:cNvPicPr/>
          <p:nvPr/>
        </p:nvPicPr>
        <p:blipFill>
          <a:blip r:embed="rId10"/>
          <a:stretch/>
        </p:blipFill>
        <p:spPr>
          <a:xfrm>
            <a:off x="4127040" y="4300200"/>
            <a:ext cx="418320" cy="120240"/>
          </a:xfrm>
          <a:prstGeom prst="rect">
            <a:avLst/>
          </a:prstGeom>
          <a:ln>
            <a:noFill/>
          </a:ln>
        </p:spPr>
      </p:pic>
      <p:pic>
        <p:nvPicPr>
          <p:cNvPr id="149" name="Picture 23"/>
          <p:cNvPicPr/>
          <p:nvPr/>
        </p:nvPicPr>
        <p:blipFill>
          <a:blip r:embed="rId10"/>
          <a:stretch/>
        </p:blipFill>
        <p:spPr>
          <a:xfrm>
            <a:off x="4127040" y="3649680"/>
            <a:ext cx="418320" cy="120240"/>
          </a:xfrm>
          <a:prstGeom prst="rect">
            <a:avLst/>
          </a:prstGeom>
          <a:ln>
            <a:noFill/>
          </a:ln>
        </p:spPr>
      </p:pic>
      <p:pic>
        <p:nvPicPr>
          <p:cNvPr id="150" name="Picture 24"/>
          <p:cNvPicPr/>
          <p:nvPr/>
        </p:nvPicPr>
        <p:blipFill>
          <a:blip r:embed="rId10"/>
          <a:stretch/>
        </p:blipFill>
        <p:spPr>
          <a:xfrm>
            <a:off x="4118040" y="3145320"/>
            <a:ext cx="418320" cy="120240"/>
          </a:xfrm>
          <a:prstGeom prst="rect">
            <a:avLst/>
          </a:prstGeom>
          <a:ln>
            <a:noFill/>
          </a:ln>
        </p:spPr>
      </p:pic>
      <p:pic>
        <p:nvPicPr>
          <p:cNvPr id="151" name="Picture 25"/>
          <p:cNvPicPr/>
          <p:nvPr/>
        </p:nvPicPr>
        <p:blipFill>
          <a:blip r:embed="rId8"/>
          <a:stretch/>
        </p:blipFill>
        <p:spPr>
          <a:xfrm>
            <a:off x="1896840" y="2743920"/>
            <a:ext cx="675720" cy="97920"/>
          </a:xfrm>
          <a:prstGeom prst="rect">
            <a:avLst/>
          </a:prstGeom>
          <a:ln>
            <a:noFill/>
          </a:ln>
        </p:spPr>
      </p:pic>
      <p:pic>
        <p:nvPicPr>
          <p:cNvPr id="152" name="Picture 34"/>
          <p:cNvPicPr/>
          <p:nvPr/>
        </p:nvPicPr>
        <p:blipFill>
          <a:blip r:embed="rId11"/>
          <a:stretch/>
        </p:blipFill>
        <p:spPr>
          <a:xfrm>
            <a:off x="2379960" y="2874960"/>
            <a:ext cx="126720" cy="175320"/>
          </a:xfrm>
          <a:prstGeom prst="rect">
            <a:avLst/>
          </a:prstGeom>
          <a:ln>
            <a:noFill/>
          </a:ln>
        </p:spPr>
      </p:pic>
      <p:pic>
        <p:nvPicPr>
          <p:cNvPr id="153" name="Picture 35"/>
          <p:cNvPicPr/>
          <p:nvPr/>
        </p:nvPicPr>
        <p:blipFill>
          <a:blip r:embed="rId12"/>
          <a:stretch/>
        </p:blipFill>
        <p:spPr>
          <a:xfrm>
            <a:off x="2379960" y="3314520"/>
            <a:ext cx="126720" cy="230040"/>
          </a:xfrm>
          <a:prstGeom prst="rect">
            <a:avLst/>
          </a:prstGeom>
          <a:ln>
            <a:noFill/>
          </a:ln>
        </p:spPr>
      </p:pic>
      <p:pic>
        <p:nvPicPr>
          <p:cNvPr id="154" name="Picture 36"/>
          <p:cNvPicPr/>
          <p:nvPr/>
        </p:nvPicPr>
        <p:blipFill>
          <a:blip r:embed="rId13"/>
          <a:stretch/>
        </p:blipFill>
        <p:spPr>
          <a:xfrm>
            <a:off x="2379960" y="3886920"/>
            <a:ext cx="126720" cy="324360"/>
          </a:xfrm>
          <a:prstGeom prst="rect">
            <a:avLst/>
          </a:prstGeom>
          <a:ln>
            <a:noFill/>
          </a:ln>
        </p:spPr>
      </p:pic>
      <p:pic>
        <p:nvPicPr>
          <p:cNvPr id="155" name="Picture 37"/>
          <p:cNvPicPr/>
          <p:nvPr/>
        </p:nvPicPr>
        <p:blipFill>
          <a:blip r:embed="rId10"/>
          <a:stretch/>
        </p:blipFill>
        <p:spPr>
          <a:xfrm>
            <a:off x="2154600" y="3642480"/>
            <a:ext cx="418320" cy="120240"/>
          </a:xfrm>
          <a:prstGeom prst="rect">
            <a:avLst/>
          </a:prstGeom>
          <a:ln>
            <a:noFill/>
          </a:ln>
        </p:spPr>
      </p:pic>
      <p:pic>
        <p:nvPicPr>
          <p:cNvPr id="156" name="Picture 38"/>
          <p:cNvPicPr/>
          <p:nvPr/>
        </p:nvPicPr>
        <p:blipFill>
          <a:blip r:embed="rId10"/>
          <a:stretch/>
        </p:blipFill>
        <p:spPr>
          <a:xfrm>
            <a:off x="2154240" y="3153240"/>
            <a:ext cx="418320" cy="12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28"/>
          <p:cNvPicPr/>
          <p:nvPr/>
        </p:nvPicPr>
        <p:blipFill>
          <a:blip r:embed="rId2"/>
          <a:stretch/>
        </p:blipFill>
        <p:spPr>
          <a:xfrm>
            <a:off x="1667520" y="2040120"/>
            <a:ext cx="4070160" cy="3145680"/>
          </a:xfrm>
          <a:prstGeom prst="rect">
            <a:avLst/>
          </a:prstGeom>
          <a:ln>
            <a:noFill/>
          </a:ln>
        </p:spPr>
      </p:pic>
      <p:pic>
        <p:nvPicPr>
          <p:cNvPr id="158" name="Picture 32"/>
          <p:cNvPicPr/>
          <p:nvPr/>
        </p:nvPicPr>
        <p:blipFill>
          <a:blip r:embed="rId3"/>
          <a:stretch/>
        </p:blipFill>
        <p:spPr>
          <a:xfrm>
            <a:off x="132480" y="4633920"/>
            <a:ext cx="2440440" cy="503280"/>
          </a:xfrm>
          <a:prstGeom prst="rect">
            <a:avLst/>
          </a:prstGeom>
          <a:ln>
            <a:noFill/>
          </a:ln>
        </p:spPr>
      </p:pic>
      <p:sp>
        <p:nvSpPr>
          <p:cNvPr id="15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Cache-coherence (store)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1" name="Picture 30"/>
          <p:cNvPicPr/>
          <p:nvPr/>
        </p:nvPicPr>
        <p:blipFill>
          <a:blip r:embed="rId4"/>
          <a:stretch/>
        </p:blipFill>
        <p:spPr>
          <a:xfrm>
            <a:off x="2346120" y="3849120"/>
            <a:ext cx="2647440" cy="1200240"/>
          </a:xfrm>
          <a:prstGeom prst="rect">
            <a:avLst/>
          </a:prstGeom>
          <a:ln>
            <a:noFill/>
          </a:ln>
        </p:spPr>
      </p:pic>
      <p:pic>
        <p:nvPicPr>
          <p:cNvPr id="162" name="Picture 33"/>
          <p:cNvPicPr/>
          <p:nvPr/>
        </p:nvPicPr>
        <p:blipFill>
          <a:blip r:embed="rId5"/>
          <a:stretch/>
        </p:blipFill>
        <p:spPr>
          <a:xfrm>
            <a:off x="3206880" y="5020920"/>
            <a:ext cx="987840" cy="1367280"/>
          </a:xfrm>
          <a:prstGeom prst="rect">
            <a:avLst/>
          </a:prstGeom>
          <a:ln>
            <a:noFill/>
          </a:ln>
        </p:spPr>
      </p:pic>
      <p:pic>
        <p:nvPicPr>
          <p:cNvPr id="163" name="Picture 26"/>
          <p:cNvPicPr/>
          <p:nvPr/>
        </p:nvPicPr>
        <p:blipFill>
          <a:blip r:embed="rId6"/>
          <a:stretch/>
        </p:blipFill>
        <p:spPr>
          <a:xfrm>
            <a:off x="178704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164" name="Picture 27"/>
          <p:cNvPicPr/>
          <p:nvPr/>
        </p:nvPicPr>
        <p:blipFill>
          <a:blip r:embed="rId7"/>
          <a:stretch/>
        </p:blipFill>
        <p:spPr>
          <a:xfrm>
            <a:off x="377820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165" name="Content Placeholder 3"/>
          <p:cNvPicPr/>
          <p:nvPr/>
        </p:nvPicPr>
        <p:blipFill>
          <a:blip r:embed="rId8"/>
          <a:stretch/>
        </p:blipFill>
        <p:spPr>
          <a:xfrm>
            <a:off x="5779800" y="2753280"/>
            <a:ext cx="456840" cy="110880"/>
          </a:xfrm>
          <a:prstGeom prst="rect">
            <a:avLst/>
          </a:prstGeom>
          <a:ln>
            <a:noFill/>
          </a:ln>
        </p:spPr>
      </p:pic>
      <p:pic>
        <p:nvPicPr>
          <p:cNvPr id="166" name="Picture 7"/>
          <p:cNvPicPr/>
          <p:nvPr/>
        </p:nvPicPr>
        <p:blipFill>
          <a:blip r:embed="rId9"/>
          <a:stretch/>
        </p:blipFill>
        <p:spPr>
          <a:xfrm>
            <a:off x="2379960" y="3358800"/>
            <a:ext cx="126720" cy="230040"/>
          </a:xfrm>
          <a:prstGeom prst="rect">
            <a:avLst/>
          </a:prstGeom>
          <a:ln>
            <a:noFill/>
          </a:ln>
        </p:spPr>
      </p:pic>
      <p:pic>
        <p:nvPicPr>
          <p:cNvPr id="167" name="Picture 9"/>
          <p:cNvPicPr/>
          <p:nvPr/>
        </p:nvPicPr>
        <p:blipFill>
          <a:blip r:embed="rId10"/>
          <a:stretch/>
        </p:blipFill>
        <p:spPr>
          <a:xfrm>
            <a:off x="2379960" y="3849120"/>
            <a:ext cx="126720" cy="324360"/>
          </a:xfrm>
          <a:prstGeom prst="rect">
            <a:avLst/>
          </a:prstGeom>
          <a:ln>
            <a:noFill/>
          </a:ln>
        </p:spPr>
      </p:pic>
      <p:pic>
        <p:nvPicPr>
          <p:cNvPr id="168" name="Picture 22"/>
          <p:cNvPicPr/>
          <p:nvPr/>
        </p:nvPicPr>
        <p:blipFill>
          <a:blip r:embed="rId11"/>
          <a:stretch/>
        </p:blipFill>
        <p:spPr>
          <a:xfrm>
            <a:off x="4127040" y="4300200"/>
            <a:ext cx="418320" cy="120240"/>
          </a:xfrm>
          <a:prstGeom prst="rect">
            <a:avLst/>
          </a:prstGeom>
          <a:ln>
            <a:noFill/>
          </a:ln>
        </p:spPr>
      </p:pic>
      <p:pic>
        <p:nvPicPr>
          <p:cNvPr id="169" name="Picture 23"/>
          <p:cNvPicPr/>
          <p:nvPr/>
        </p:nvPicPr>
        <p:blipFill>
          <a:blip r:embed="rId11"/>
          <a:stretch/>
        </p:blipFill>
        <p:spPr>
          <a:xfrm>
            <a:off x="4127040" y="3649680"/>
            <a:ext cx="418320" cy="120240"/>
          </a:xfrm>
          <a:prstGeom prst="rect">
            <a:avLst/>
          </a:prstGeom>
          <a:ln>
            <a:noFill/>
          </a:ln>
        </p:spPr>
      </p:pic>
      <p:pic>
        <p:nvPicPr>
          <p:cNvPr id="170" name="Picture 24"/>
          <p:cNvPicPr/>
          <p:nvPr/>
        </p:nvPicPr>
        <p:blipFill>
          <a:blip r:embed="rId11"/>
          <a:stretch/>
        </p:blipFill>
        <p:spPr>
          <a:xfrm>
            <a:off x="4118040" y="3145320"/>
            <a:ext cx="418320" cy="120240"/>
          </a:xfrm>
          <a:prstGeom prst="rect">
            <a:avLst/>
          </a:prstGeom>
          <a:ln>
            <a:noFill/>
          </a:ln>
        </p:spPr>
      </p:pic>
      <p:pic>
        <p:nvPicPr>
          <p:cNvPr id="171" name="Picture 25"/>
          <p:cNvPicPr/>
          <p:nvPr/>
        </p:nvPicPr>
        <p:blipFill>
          <a:blip r:embed="rId12"/>
          <a:stretch/>
        </p:blipFill>
        <p:spPr>
          <a:xfrm>
            <a:off x="1896840" y="2748600"/>
            <a:ext cx="675720" cy="88560"/>
          </a:xfrm>
          <a:prstGeom prst="rect">
            <a:avLst/>
          </a:prstGeom>
          <a:ln>
            <a:noFill/>
          </a:ln>
        </p:spPr>
      </p:pic>
      <p:pic>
        <p:nvPicPr>
          <p:cNvPr id="172" name="Picture 37"/>
          <p:cNvPicPr/>
          <p:nvPr/>
        </p:nvPicPr>
        <p:blipFill>
          <a:blip r:embed="rId11"/>
          <a:stretch/>
        </p:blipFill>
        <p:spPr>
          <a:xfrm>
            <a:off x="2154600" y="3642480"/>
            <a:ext cx="418320" cy="120240"/>
          </a:xfrm>
          <a:prstGeom prst="rect">
            <a:avLst/>
          </a:prstGeom>
          <a:ln>
            <a:noFill/>
          </a:ln>
        </p:spPr>
      </p:pic>
      <p:pic>
        <p:nvPicPr>
          <p:cNvPr id="173" name="Picture 38"/>
          <p:cNvPicPr/>
          <p:nvPr/>
        </p:nvPicPr>
        <p:blipFill>
          <a:blip r:embed="rId11"/>
          <a:stretch/>
        </p:blipFill>
        <p:spPr>
          <a:xfrm>
            <a:off x="2154240" y="3153240"/>
            <a:ext cx="418320" cy="120240"/>
          </a:xfrm>
          <a:prstGeom prst="rect">
            <a:avLst/>
          </a:prstGeom>
          <a:ln>
            <a:noFill/>
          </a:ln>
        </p:spPr>
      </p:pic>
      <p:pic>
        <p:nvPicPr>
          <p:cNvPr id="174" name="Picture 39"/>
          <p:cNvPicPr/>
          <p:nvPr/>
        </p:nvPicPr>
        <p:blipFill>
          <a:blip r:embed="rId13"/>
          <a:stretch/>
        </p:blipFill>
        <p:spPr>
          <a:xfrm>
            <a:off x="2379960" y="2895120"/>
            <a:ext cx="126720" cy="175320"/>
          </a:xfrm>
          <a:prstGeom prst="rect">
            <a:avLst/>
          </a:prstGeom>
          <a:ln>
            <a:noFill/>
          </a:ln>
        </p:spPr>
      </p:pic>
      <p:pic>
        <p:nvPicPr>
          <p:cNvPr id="175" name="Picture 40"/>
          <p:cNvPicPr/>
          <p:nvPr/>
        </p:nvPicPr>
        <p:blipFill>
          <a:blip r:embed="rId10"/>
          <a:stretch/>
        </p:blipFill>
        <p:spPr>
          <a:xfrm rot="10800000">
            <a:off x="4374360" y="4132800"/>
            <a:ext cx="126720" cy="324360"/>
          </a:xfrm>
          <a:prstGeom prst="rect">
            <a:avLst/>
          </a:prstGeom>
          <a:ln>
            <a:noFill/>
          </a:ln>
        </p:spPr>
      </p:pic>
      <p:pic>
        <p:nvPicPr>
          <p:cNvPr id="176" name="Picture 41"/>
          <p:cNvPicPr/>
          <p:nvPr/>
        </p:nvPicPr>
        <p:blipFill>
          <a:blip r:embed="rId9"/>
          <a:stretch/>
        </p:blipFill>
        <p:spPr>
          <a:xfrm rot="10800000">
            <a:off x="4365360" y="3604320"/>
            <a:ext cx="126720" cy="230040"/>
          </a:xfrm>
          <a:prstGeom prst="rect">
            <a:avLst/>
          </a:prstGeom>
          <a:ln>
            <a:noFill/>
          </a:ln>
        </p:spPr>
      </p:pic>
      <p:pic>
        <p:nvPicPr>
          <p:cNvPr id="177" name="Picture 43"/>
          <p:cNvPicPr/>
          <p:nvPr/>
        </p:nvPicPr>
        <p:blipFill>
          <a:blip r:embed="rId14"/>
          <a:stretch/>
        </p:blipFill>
        <p:spPr>
          <a:xfrm>
            <a:off x="2161440" y="3149280"/>
            <a:ext cx="411840" cy="114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28"/>
          <p:cNvPicPr/>
          <p:nvPr/>
        </p:nvPicPr>
        <p:blipFill>
          <a:blip r:embed="rId2"/>
          <a:stretch/>
        </p:blipFill>
        <p:spPr>
          <a:xfrm>
            <a:off x="1667520" y="2040120"/>
            <a:ext cx="4070160" cy="3145680"/>
          </a:xfrm>
          <a:prstGeom prst="rect">
            <a:avLst/>
          </a:prstGeom>
          <a:ln>
            <a:noFill/>
          </a:ln>
        </p:spPr>
      </p:pic>
      <p:pic>
        <p:nvPicPr>
          <p:cNvPr id="179" name="Picture 32"/>
          <p:cNvPicPr/>
          <p:nvPr/>
        </p:nvPicPr>
        <p:blipFill>
          <a:blip r:embed="rId3"/>
          <a:stretch/>
        </p:blipFill>
        <p:spPr>
          <a:xfrm>
            <a:off x="132480" y="4633920"/>
            <a:ext cx="2440440" cy="503280"/>
          </a:xfrm>
          <a:prstGeom prst="rect">
            <a:avLst/>
          </a:prstGeom>
          <a:ln>
            <a:noFill/>
          </a:ln>
        </p:spPr>
      </p:pic>
      <p:sp>
        <p:nvSpPr>
          <p:cNvPr id="1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Cache-coherence (load of modified)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2" name="Picture 30"/>
          <p:cNvPicPr/>
          <p:nvPr/>
        </p:nvPicPr>
        <p:blipFill>
          <a:blip r:embed="rId4"/>
          <a:stretch/>
        </p:blipFill>
        <p:spPr>
          <a:xfrm>
            <a:off x="2346120" y="3849120"/>
            <a:ext cx="2647440" cy="1200240"/>
          </a:xfrm>
          <a:prstGeom prst="rect">
            <a:avLst/>
          </a:prstGeom>
          <a:ln>
            <a:noFill/>
          </a:ln>
        </p:spPr>
      </p:pic>
      <p:pic>
        <p:nvPicPr>
          <p:cNvPr id="183" name="Picture 33"/>
          <p:cNvPicPr/>
          <p:nvPr/>
        </p:nvPicPr>
        <p:blipFill>
          <a:blip r:embed="rId5"/>
          <a:stretch/>
        </p:blipFill>
        <p:spPr>
          <a:xfrm>
            <a:off x="3206880" y="5020920"/>
            <a:ext cx="987840" cy="1367280"/>
          </a:xfrm>
          <a:prstGeom prst="rect">
            <a:avLst/>
          </a:prstGeom>
          <a:ln>
            <a:noFill/>
          </a:ln>
        </p:spPr>
      </p:pic>
      <p:pic>
        <p:nvPicPr>
          <p:cNvPr id="184" name="Picture 26"/>
          <p:cNvPicPr/>
          <p:nvPr/>
        </p:nvPicPr>
        <p:blipFill>
          <a:blip r:embed="rId6"/>
          <a:stretch/>
        </p:blipFill>
        <p:spPr>
          <a:xfrm>
            <a:off x="178704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185" name="Picture 27"/>
          <p:cNvPicPr/>
          <p:nvPr/>
        </p:nvPicPr>
        <p:blipFill>
          <a:blip r:embed="rId7"/>
          <a:stretch/>
        </p:blipFill>
        <p:spPr>
          <a:xfrm>
            <a:off x="377820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186" name="Picture 31"/>
          <p:cNvPicPr/>
          <p:nvPr/>
        </p:nvPicPr>
        <p:blipFill>
          <a:blip r:embed="rId8"/>
          <a:stretch/>
        </p:blipFill>
        <p:spPr>
          <a:xfrm>
            <a:off x="3876120" y="2766600"/>
            <a:ext cx="675720" cy="97920"/>
          </a:xfrm>
          <a:prstGeom prst="rect">
            <a:avLst/>
          </a:prstGeom>
          <a:ln>
            <a:noFill/>
          </a:ln>
        </p:spPr>
      </p:pic>
      <p:pic>
        <p:nvPicPr>
          <p:cNvPr id="187" name="Content Placeholder 3"/>
          <p:cNvPicPr/>
          <p:nvPr/>
        </p:nvPicPr>
        <p:blipFill>
          <a:blip r:embed="rId9"/>
          <a:stretch/>
        </p:blipFill>
        <p:spPr>
          <a:xfrm>
            <a:off x="5779800" y="2753280"/>
            <a:ext cx="456840" cy="110880"/>
          </a:xfrm>
          <a:prstGeom prst="rect">
            <a:avLst/>
          </a:prstGeom>
          <a:ln>
            <a:noFill/>
          </a:ln>
        </p:spPr>
      </p:pic>
      <p:pic>
        <p:nvPicPr>
          <p:cNvPr id="188" name="Picture 22"/>
          <p:cNvPicPr/>
          <p:nvPr/>
        </p:nvPicPr>
        <p:blipFill>
          <a:blip r:embed="rId10"/>
          <a:stretch/>
        </p:blipFill>
        <p:spPr>
          <a:xfrm>
            <a:off x="4127040" y="4300200"/>
            <a:ext cx="418320" cy="120240"/>
          </a:xfrm>
          <a:prstGeom prst="rect">
            <a:avLst/>
          </a:prstGeom>
          <a:ln>
            <a:noFill/>
          </a:ln>
        </p:spPr>
      </p:pic>
      <p:pic>
        <p:nvPicPr>
          <p:cNvPr id="189" name="Picture 23"/>
          <p:cNvPicPr/>
          <p:nvPr/>
        </p:nvPicPr>
        <p:blipFill>
          <a:blip r:embed="rId10"/>
          <a:stretch/>
        </p:blipFill>
        <p:spPr>
          <a:xfrm>
            <a:off x="4127040" y="3649680"/>
            <a:ext cx="418320" cy="120240"/>
          </a:xfrm>
          <a:prstGeom prst="rect">
            <a:avLst/>
          </a:prstGeom>
          <a:ln>
            <a:noFill/>
          </a:ln>
        </p:spPr>
      </p:pic>
      <p:pic>
        <p:nvPicPr>
          <p:cNvPr id="190" name="Picture 24"/>
          <p:cNvPicPr/>
          <p:nvPr/>
        </p:nvPicPr>
        <p:blipFill>
          <a:blip r:embed="rId10"/>
          <a:stretch/>
        </p:blipFill>
        <p:spPr>
          <a:xfrm>
            <a:off x="4118040" y="3145320"/>
            <a:ext cx="418320" cy="120240"/>
          </a:xfrm>
          <a:prstGeom prst="rect">
            <a:avLst/>
          </a:prstGeom>
          <a:ln>
            <a:noFill/>
          </a:ln>
        </p:spPr>
      </p:pic>
      <p:pic>
        <p:nvPicPr>
          <p:cNvPr id="191" name="Picture 43"/>
          <p:cNvPicPr/>
          <p:nvPr/>
        </p:nvPicPr>
        <p:blipFill>
          <a:blip r:embed="rId11"/>
          <a:stretch/>
        </p:blipFill>
        <p:spPr>
          <a:xfrm>
            <a:off x="2160720" y="3153240"/>
            <a:ext cx="411840" cy="114120"/>
          </a:xfrm>
          <a:prstGeom prst="rect">
            <a:avLst/>
          </a:prstGeom>
          <a:ln>
            <a:noFill/>
          </a:ln>
        </p:spPr>
      </p:pic>
      <p:pic>
        <p:nvPicPr>
          <p:cNvPr id="192" name="Picture 44"/>
          <p:cNvPicPr/>
          <p:nvPr/>
        </p:nvPicPr>
        <p:blipFill>
          <a:blip r:embed="rId12"/>
          <a:stretch/>
        </p:blipFill>
        <p:spPr>
          <a:xfrm rot="10800000">
            <a:off x="2661120" y="4146480"/>
            <a:ext cx="126720" cy="324360"/>
          </a:xfrm>
          <a:prstGeom prst="rect">
            <a:avLst/>
          </a:prstGeom>
          <a:ln>
            <a:noFill/>
          </a:ln>
        </p:spPr>
      </p:pic>
      <p:pic>
        <p:nvPicPr>
          <p:cNvPr id="193" name="Picture 45"/>
          <p:cNvPicPr/>
          <p:nvPr/>
        </p:nvPicPr>
        <p:blipFill>
          <a:blip r:embed="rId13"/>
          <a:stretch/>
        </p:blipFill>
        <p:spPr>
          <a:xfrm rot="10800000">
            <a:off x="2661120" y="3558960"/>
            <a:ext cx="126720" cy="230040"/>
          </a:xfrm>
          <a:prstGeom prst="rect">
            <a:avLst/>
          </a:prstGeom>
          <a:ln>
            <a:noFill/>
          </a:ln>
        </p:spPr>
      </p:pic>
      <p:pic>
        <p:nvPicPr>
          <p:cNvPr id="194" name="Picture 34"/>
          <p:cNvPicPr/>
          <p:nvPr/>
        </p:nvPicPr>
        <p:blipFill>
          <a:blip r:embed="rId14"/>
          <a:stretch/>
        </p:blipFill>
        <p:spPr>
          <a:xfrm>
            <a:off x="4238640" y="2915640"/>
            <a:ext cx="126720" cy="175320"/>
          </a:xfrm>
          <a:prstGeom prst="rect">
            <a:avLst/>
          </a:prstGeom>
          <a:ln>
            <a:noFill/>
          </a:ln>
        </p:spPr>
      </p:pic>
      <p:pic>
        <p:nvPicPr>
          <p:cNvPr id="195" name="Picture 35"/>
          <p:cNvPicPr/>
          <p:nvPr/>
        </p:nvPicPr>
        <p:blipFill>
          <a:blip r:embed="rId15"/>
          <a:stretch/>
        </p:blipFill>
        <p:spPr>
          <a:xfrm>
            <a:off x="4236480" y="3368520"/>
            <a:ext cx="126720" cy="230040"/>
          </a:xfrm>
          <a:prstGeom prst="rect">
            <a:avLst/>
          </a:prstGeom>
          <a:ln>
            <a:noFill/>
          </a:ln>
        </p:spPr>
      </p:pic>
      <p:pic>
        <p:nvPicPr>
          <p:cNvPr id="196" name="Picture 36"/>
          <p:cNvPicPr/>
          <p:nvPr/>
        </p:nvPicPr>
        <p:blipFill>
          <a:blip r:embed="rId16"/>
          <a:stretch/>
        </p:blipFill>
        <p:spPr>
          <a:xfrm>
            <a:off x="4236480" y="3936600"/>
            <a:ext cx="126720" cy="324360"/>
          </a:xfrm>
          <a:prstGeom prst="rect">
            <a:avLst/>
          </a:prstGeom>
          <a:ln>
            <a:noFill/>
          </a:ln>
        </p:spPr>
      </p:pic>
      <p:pic>
        <p:nvPicPr>
          <p:cNvPr id="197" name="Picture 42"/>
          <p:cNvPicPr/>
          <p:nvPr/>
        </p:nvPicPr>
        <p:blipFill>
          <a:blip r:embed="rId10"/>
          <a:stretch/>
        </p:blipFill>
        <p:spPr>
          <a:xfrm>
            <a:off x="1002960" y="4885560"/>
            <a:ext cx="418320" cy="12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path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path="M -6.25E-7 -7.77778E-6 L -6.25E-7 -7.77778E-6 C -0.00078 0.00462 -0.00195 0.00925 -0.00221 0.01411 C -0.00286 0.02453 -0.00221 0.0199 -0.00378 0.02823 C -0.00391 0.03078 -0.00404 0.03333 -0.0043 0.03587 C -0.00495 0.04235 -0.00586 0.04907 -0.00651 0.05578 C -0.00677 0.05972 -0.00677 0.06388 -0.00703 0.06805 C -0.00729 0.07268 -0.00768 0.07731 -0.00807 0.08217 C -0.00846 0.08842 -0.00872 0.09467 -0.00911 0.10115 C -0.00924 0.1037 -0.00937 0.10624 -0.00963 0.10856 C -0.01003 0.11226 -0.01068 0.1155 -0.0112 0.11897 C -0.01198 0.12453 -0.01198 0.12985 -0.01393 0.13518 L -0.01497 0.13796 C -0.0151 0.13911 -0.01523 0.1405 -0.01549 0.14166 C -0.01615 0.14536 -0.01706 0.14884 -0.0181 0.15208 C -0.01862 0.1537 -0.01914 0.15532 -0.01979 0.15694 C -0.02109 0.16018 -0.02279 0.16296 -0.02396 0.16643 C -0.02773 0.17638 -0.02096 0.1581 -0.02669 0.17476 C -0.02825 0.17939 -0.02799 0.17777 -0.02982 0.18147 C -0.03047 0.18263 -0.03073 0.18425 -0.03138 0.18518 C -0.03203 0.1861 -0.03294 0.18634 -0.03359 0.18703 C -0.03711 0.1912 -0.03424 0.18911 -0.03841 0.19282 C -0.0388 0.19328 -0.03945 0.19328 -0.03997 0.19374 C -0.04141 0.1949 -0.04284 0.19629 -0.04414 0.19745 C -0.04935 0.20254 -0.04427 0.19814 -0.05 0.20509 C -0.05169 0.20717 -0.05365 0.20856 -0.05534 0.21087 L -0.05911 0.2155 C -0.06185 0.22268 -0.05794 0.21319 -0.06549 0.22407 C -0.06797 0.22754 -0.06797 0.228 -0.07083 0.23055 C -0.07213 0.23194 -0.07357 0.23356 -0.075 0.23448 C -0.07552 0.23472 -0.07617 0.23495 -0.07669 0.23541 C -0.07799 0.23657 -0.07995 0.23911 -0.08138 0.24004 C -0.08229 0.2405 -0.0832 0.24073 -0.08411 0.24097 C -0.09101 0.25138 -0.08424 0.24212 -0.08945 0.24768 C -0.09674 0.25578 -0.09206 0.25138 -0.09518 0.25439 L -0.09518 0.25439">
                                      <p:cBhvr>
                                        <p:cTn id="31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Picture 28"/>
          <p:cNvPicPr/>
          <p:nvPr/>
        </p:nvPicPr>
        <p:blipFill>
          <a:blip r:embed="rId2"/>
          <a:stretch/>
        </p:blipFill>
        <p:spPr>
          <a:xfrm>
            <a:off x="1667520" y="2040120"/>
            <a:ext cx="4070160" cy="3145680"/>
          </a:xfrm>
          <a:prstGeom prst="rect">
            <a:avLst/>
          </a:prstGeom>
          <a:ln>
            <a:noFill/>
          </a:ln>
        </p:spPr>
      </p:pic>
      <p:pic>
        <p:nvPicPr>
          <p:cNvPr id="211" name="Picture 32"/>
          <p:cNvPicPr/>
          <p:nvPr/>
        </p:nvPicPr>
        <p:blipFill>
          <a:blip r:embed="rId3"/>
          <a:stretch/>
        </p:blipFill>
        <p:spPr>
          <a:xfrm>
            <a:off x="132480" y="4633920"/>
            <a:ext cx="2440440" cy="503280"/>
          </a:xfrm>
          <a:prstGeom prst="rect">
            <a:avLst/>
          </a:prstGeom>
          <a:ln>
            <a:noFill/>
          </a:ln>
        </p:spPr>
      </p:pic>
      <p:sp>
        <p:nvSpPr>
          <p:cNvPr id="2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000000"/>
                </a:solidFill>
                <a:latin typeface="Calibri Light"/>
              </a:rPr>
              <a:t>Multiple sockets</a:t>
            </a:r>
            <a:endParaRPr lang="en-US" dirty="0"/>
          </a:p>
        </p:txBody>
      </p:sp>
      <p:pic>
        <p:nvPicPr>
          <p:cNvPr id="213" name="Picture 29"/>
          <p:cNvPicPr/>
          <p:nvPr/>
        </p:nvPicPr>
        <p:blipFill>
          <a:blip r:embed="rId4"/>
          <a:stretch/>
        </p:blipFill>
        <p:spPr>
          <a:xfrm>
            <a:off x="4650480" y="2040120"/>
            <a:ext cx="7439400" cy="4413600"/>
          </a:xfrm>
          <a:prstGeom prst="rect">
            <a:avLst/>
          </a:prstGeom>
          <a:ln>
            <a:noFill/>
          </a:ln>
        </p:spPr>
      </p:pic>
      <p:pic>
        <p:nvPicPr>
          <p:cNvPr id="214" name="Picture 30"/>
          <p:cNvPicPr/>
          <p:nvPr/>
        </p:nvPicPr>
        <p:blipFill>
          <a:blip r:embed="rId5"/>
          <a:stretch/>
        </p:blipFill>
        <p:spPr>
          <a:xfrm>
            <a:off x="2346120" y="3849120"/>
            <a:ext cx="2647440" cy="1200240"/>
          </a:xfrm>
          <a:prstGeom prst="rect">
            <a:avLst/>
          </a:prstGeom>
          <a:ln>
            <a:noFill/>
          </a:ln>
        </p:spPr>
      </p:pic>
      <p:pic>
        <p:nvPicPr>
          <p:cNvPr id="215" name="Picture 33"/>
          <p:cNvPicPr/>
          <p:nvPr/>
        </p:nvPicPr>
        <p:blipFill>
          <a:blip r:embed="rId6"/>
          <a:stretch/>
        </p:blipFill>
        <p:spPr>
          <a:xfrm>
            <a:off x="3206880" y="5020920"/>
            <a:ext cx="987840" cy="1367280"/>
          </a:xfrm>
          <a:prstGeom prst="rect">
            <a:avLst/>
          </a:prstGeom>
          <a:ln>
            <a:noFill/>
          </a:ln>
        </p:spPr>
      </p:pic>
      <p:pic>
        <p:nvPicPr>
          <p:cNvPr id="216" name="Picture 26"/>
          <p:cNvPicPr/>
          <p:nvPr/>
        </p:nvPicPr>
        <p:blipFill>
          <a:blip r:embed="rId7"/>
          <a:stretch/>
        </p:blipFill>
        <p:spPr>
          <a:xfrm>
            <a:off x="178704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217" name="Picture 27"/>
          <p:cNvPicPr/>
          <p:nvPr/>
        </p:nvPicPr>
        <p:blipFill>
          <a:blip r:embed="rId8"/>
          <a:stretch/>
        </p:blipFill>
        <p:spPr>
          <a:xfrm>
            <a:off x="377820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218" name="Picture 31"/>
          <p:cNvPicPr/>
          <p:nvPr/>
        </p:nvPicPr>
        <p:blipFill>
          <a:blip r:embed="rId9"/>
          <a:stretch/>
        </p:blipFill>
        <p:spPr>
          <a:xfrm>
            <a:off x="3876120" y="2766600"/>
            <a:ext cx="675720" cy="97920"/>
          </a:xfrm>
          <a:prstGeom prst="rect">
            <a:avLst/>
          </a:prstGeom>
          <a:ln>
            <a:noFill/>
          </a:ln>
        </p:spPr>
      </p:pic>
      <p:pic>
        <p:nvPicPr>
          <p:cNvPr id="221" name="Picture 13"/>
          <p:cNvPicPr/>
          <p:nvPr/>
        </p:nvPicPr>
        <p:blipFill>
          <a:blip r:embed="rId10"/>
          <a:stretch/>
        </p:blipFill>
        <p:spPr>
          <a:xfrm>
            <a:off x="4214160" y="2924280"/>
            <a:ext cx="148320" cy="67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Picture 28"/>
          <p:cNvPicPr/>
          <p:nvPr/>
        </p:nvPicPr>
        <p:blipFill>
          <a:blip r:embed="rId2"/>
          <a:stretch/>
        </p:blipFill>
        <p:spPr>
          <a:xfrm>
            <a:off x="1667520" y="2040120"/>
            <a:ext cx="4070160" cy="3145680"/>
          </a:xfrm>
          <a:prstGeom prst="rect">
            <a:avLst/>
          </a:prstGeom>
          <a:ln>
            <a:noFill/>
          </a:ln>
        </p:spPr>
      </p:pic>
      <p:pic>
        <p:nvPicPr>
          <p:cNvPr id="224" name="Picture 32"/>
          <p:cNvPicPr/>
          <p:nvPr/>
        </p:nvPicPr>
        <p:blipFill>
          <a:blip r:embed="rId3"/>
          <a:stretch/>
        </p:blipFill>
        <p:spPr>
          <a:xfrm>
            <a:off x="132480" y="4633920"/>
            <a:ext cx="2440440" cy="503280"/>
          </a:xfrm>
          <a:prstGeom prst="rect">
            <a:avLst/>
          </a:prstGeom>
          <a:ln>
            <a:noFill/>
          </a:ln>
        </p:spPr>
      </p:pic>
      <p:sp>
        <p:nvSpPr>
          <p:cNvPr id="2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Latencies: load from local L3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6" name="Picture 29"/>
          <p:cNvPicPr/>
          <p:nvPr/>
        </p:nvPicPr>
        <p:blipFill>
          <a:blip r:embed="rId4"/>
          <a:stretch/>
        </p:blipFill>
        <p:spPr>
          <a:xfrm>
            <a:off x="4650480" y="2040120"/>
            <a:ext cx="7439400" cy="4413600"/>
          </a:xfrm>
          <a:prstGeom prst="rect">
            <a:avLst/>
          </a:prstGeom>
          <a:ln>
            <a:noFill/>
          </a:ln>
        </p:spPr>
      </p:pic>
      <p:pic>
        <p:nvPicPr>
          <p:cNvPr id="227" name="Picture 30"/>
          <p:cNvPicPr/>
          <p:nvPr/>
        </p:nvPicPr>
        <p:blipFill>
          <a:blip r:embed="rId5"/>
          <a:stretch/>
        </p:blipFill>
        <p:spPr>
          <a:xfrm>
            <a:off x="2346120" y="3849120"/>
            <a:ext cx="2647440" cy="1200240"/>
          </a:xfrm>
          <a:prstGeom prst="rect">
            <a:avLst/>
          </a:prstGeom>
          <a:ln>
            <a:noFill/>
          </a:ln>
        </p:spPr>
      </p:pic>
      <p:pic>
        <p:nvPicPr>
          <p:cNvPr id="228" name="Picture 33"/>
          <p:cNvPicPr/>
          <p:nvPr/>
        </p:nvPicPr>
        <p:blipFill>
          <a:blip r:embed="rId6"/>
          <a:stretch/>
        </p:blipFill>
        <p:spPr>
          <a:xfrm>
            <a:off x="3206880" y="5020920"/>
            <a:ext cx="987840" cy="1367280"/>
          </a:xfrm>
          <a:prstGeom prst="rect">
            <a:avLst/>
          </a:prstGeom>
          <a:ln>
            <a:noFill/>
          </a:ln>
        </p:spPr>
      </p:pic>
      <p:pic>
        <p:nvPicPr>
          <p:cNvPr id="229" name="Picture 26"/>
          <p:cNvPicPr/>
          <p:nvPr/>
        </p:nvPicPr>
        <p:blipFill>
          <a:blip r:embed="rId7"/>
          <a:stretch/>
        </p:blipFill>
        <p:spPr>
          <a:xfrm>
            <a:off x="178704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230" name="Picture 27"/>
          <p:cNvPicPr/>
          <p:nvPr/>
        </p:nvPicPr>
        <p:blipFill>
          <a:blip r:embed="rId8"/>
          <a:stretch/>
        </p:blipFill>
        <p:spPr>
          <a:xfrm>
            <a:off x="377820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231" name="Picture 31"/>
          <p:cNvPicPr/>
          <p:nvPr/>
        </p:nvPicPr>
        <p:blipFill>
          <a:blip r:embed="rId9"/>
          <a:stretch/>
        </p:blipFill>
        <p:spPr>
          <a:xfrm>
            <a:off x="3876120" y="2766600"/>
            <a:ext cx="675720" cy="97920"/>
          </a:xfrm>
          <a:prstGeom prst="rect">
            <a:avLst/>
          </a:prstGeom>
          <a:ln>
            <a:noFill/>
          </a:ln>
        </p:spPr>
      </p:pic>
      <p:pic>
        <p:nvPicPr>
          <p:cNvPr id="232" name="Content Placeholder 3"/>
          <p:cNvPicPr/>
          <p:nvPr/>
        </p:nvPicPr>
        <p:blipFill>
          <a:blip r:embed="rId10"/>
          <a:stretch/>
        </p:blipFill>
        <p:spPr>
          <a:xfrm>
            <a:off x="5779800" y="2753280"/>
            <a:ext cx="456840" cy="110880"/>
          </a:xfrm>
          <a:prstGeom prst="rect">
            <a:avLst/>
          </a:prstGeom>
          <a:ln>
            <a:noFill/>
          </a:ln>
        </p:spPr>
      </p:pic>
      <p:pic>
        <p:nvPicPr>
          <p:cNvPr id="233" name="Picture 25"/>
          <p:cNvPicPr/>
          <p:nvPr/>
        </p:nvPicPr>
        <p:blipFill>
          <a:blip r:embed="rId11"/>
          <a:stretch/>
        </p:blipFill>
        <p:spPr>
          <a:xfrm>
            <a:off x="5779800" y="3073320"/>
            <a:ext cx="501840" cy="234000"/>
          </a:xfrm>
          <a:prstGeom prst="rect">
            <a:avLst/>
          </a:prstGeom>
          <a:ln>
            <a:noFill/>
          </a:ln>
        </p:spPr>
      </p:pic>
      <p:pic>
        <p:nvPicPr>
          <p:cNvPr id="234" name="Picture 14"/>
          <p:cNvPicPr/>
          <p:nvPr/>
        </p:nvPicPr>
        <p:blipFill>
          <a:blip r:embed="rId12"/>
          <a:stretch/>
        </p:blipFill>
        <p:spPr>
          <a:xfrm>
            <a:off x="5775840" y="3570120"/>
            <a:ext cx="524880" cy="234000"/>
          </a:xfrm>
          <a:prstGeom prst="rect">
            <a:avLst/>
          </a:prstGeom>
          <a:ln>
            <a:noFill/>
          </a:ln>
        </p:spPr>
      </p:pic>
      <p:pic>
        <p:nvPicPr>
          <p:cNvPr id="235" name="Picture 15"/>
          <p:cNvPicPr/>
          <p:nvPr/>
        </p:nvPicPr>
        <p:blipFill>
          <a:blip r:embed="rId13"/>
          <a:stretch/>
        </p:blipFill>
        <p:spPr>
          <a:xfrm>
            <a:off x="3856680" y="2908440"/>
            <a:ext cx="469080" cy="1434600"/>
          </a:xfrm>
          <a:prstGeom prst="rect">
            <a:avLst/>
          </a:prstGeom>
          <a:ln>
            <a:noFill/>
          </a:ln>
        </p:spPr>
      </p:pic>
      <p:pic>
        <p:nvPicPr>
          <p:cNvPr id="236" name="Picture 16"/>
          <p:cNvPicPr/>
          <p:nvPr/>
        </p:nvPicPr>
        <p:blipFill>
          <a:blip r:embed="rId14"/>
          <a:stretch/>
        </p:blipFill>
        <p:spPr>
          <a:xfrm>
            <a:off x="5765760" y="4223520"/>
            <a:ext cx="529200" cy="23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Picture 28"/>
          <p:cNvPicPr/>
          <p:nvPr/>
        </p:nvPicPr>
        <p:blipFill>
          <a:blip r:embed="rId2"/>
          <a:stretch/>
        </p:blipFill>
        <p:spPr>
          <a:xfrm>
            <a:off x="1667520" y="2040120"/>
            <a:ext cx="4070160" cy="3145680"/>
          </a:xfrm>
          <a:prstGeom prst="rect">
            <a:avLst/>
          </a:prstGeom>
          <a:ln>
            <a:noFill/>
          </a:ln>
        </p:spPr>
      </p:pic>
      <p:pic>
        <p:nvPicPr>
          <p:cNvPr id="238" name="Picture 32"/>
          <p:cNvPicPr/>
          <p:nvPr/>
        </p:nvPicPr>
        <p:blipFill>
          <a:blip r:embed="rId3"/>
          <a:stretch/>
        </p:blipFill>
        <p:spPr>
          <a:xfrm>
            <a:off x="132480" y="4633920"/>
            <a:ext cx="2440440" cy="503280"/>
          </a:xfrm>
          <a:prstGeom prst="rect">
            <a:avLst/>
          </a:prstGeom>
          <a:ln>
            <a:noFill/>
          </a:ln>
        </p:spPr>
      </p:pic>
      <p:sp>
        <p:nvSpPr>
          <p:cNvPr id="23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Latencies: load from local memory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0" name="Picture 29"/>
          <p:cNvPicPr/>
          <p:nvPr/>
        </p:nvPicPr>
        <p:blipFill>
          <a:blip r:embed="rId4"/>
          <a:stretch/>
        </p:blipFill>
        <p:spPr>
          <a:xfrm>
            <a:off x="4650480" y="2040120"/>
            <a:ext cx="7439400" cy="4413600"/>
          </a:xfrm>
          <a:prstGeom prst="rect">
            <a:avLst/>
          </a:prstGeom>
          <a:ln>
            <a:noFill/>
          </a:ln>
        </p:spPr>
      </p:pic>
      <p:pic>
        <p:nvPicPr>
          <p:cNvPr id="241" name="Picture 30"/>
          <p:cNvPicPr/>
          <p:nvPr/>
        </p:nvPicPr>
        <p:blipFill>
          <a:blip r:embed="rId5"/>
          <a:stretch/>
        </p:blipFill>
        <p:spPr>
          <a:xfrm>
            <a:off x="2346120" y="3849120"/>
            <a:ext cx="2647440" cy="1200240"/>
          </a:xfrm>
          <a:prstGeom prst="rect">
            <a:avLst/>
          </a:prstGeom>
          <a:ln>
            <a:noFill/>
          </a:ln>
        </p:spPr>
      </p:pic>
      <p:pic>
        <p:nvPicPr>
          <p:cNvPr id="242" name="Picture 33"/>
          <p:cNvPicPr/>
          <p:nvPr/>
        </p:nvPicPr>
        <p:blipFill>
          <a:blip r:embed="rId6"/>
          <a:stretch/>
        </p:blipFill>
        <p:spPr>
          <a:xfrm>
            <a:off x="3206880" y="5020920"/>
            <a:ext cx="987840" cy="1367280"/>
          </a:xfrm>
          <a:prstGeom prst="rect">
            <a:avLst/>
          </a:prstGeom>
          <a:ln>
            <a:noFill/>
          </a:ln>
        </p:spPr>
      </p:pic>
      <p:pic>
        <p:nvPicPr>
          <p:cNvPr id="243" name="Picture 26"/>
          <p:cNvPicPr/>
          <p:nvPr/>
        </p:nvPicPr>
        <p:blipFill>
          <a:blip r:embed="rId7"/>
          <a:stretch/>
        </p:blipFill>
        <p:spPr>
          <a:xfrm>
            <a:off x="178704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244" name="Picture 27"/>
          <p:cNvPicPr/>
          <p:nvPr/>
        </p:nvPicPr>
        <p:blipFill>
          <a:blip r:embed="rId8"/>
          <a:stretch/>
        </p:blipFill>
        <p:spPr>
          <a:xfrm>
            <a:off x="377820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245" name="Picture 31"/>
          <p:cNvPicPr/>
          <p:nvPr/>
        </p:nvPicPr>
        <p:blipFill>
          <a:blip r:embed="rId9"/>
          <a:stretch/>
        </p:blipFill>
        <p:spPr>
          <a:xfrm>
            <a:off x="3876120" y="2766600"/>
            <a:ext cx="675720" cy="97920"/>
          </a:xfrm>
          <a:prstGeom prst="rect">
            <a:avLst/>
          </a:prstGeom>
          <a:ln>
            <a:noFill/>
          </a:ln>
        </p:spPr>
      </p:pic>
      <p:pic>
        <p:nvPicPr>
          <p:cNvPr id="246" name="Content Placeholder 3"/>
          <p:cNvPicPr/>
          <p:nvPr/>
        </p:nvPicPr>
        <p:blipFill>
          <a:blip r:embed="rId10"/>
          <a:stretch/>
        </p:blipFill>
        <p:spPr>
          <a:xfrm>
            <a:off x="5779800" y="2753280"/>
            <a:ext cx="456840" cy="110880"/>
          </a:xfrm>
          <a:prstGeom prst="rect">
            <a:avLst/>
          </a:prstGeom>
          <a:ln>
            <a:noFill/>
          </a:ln>
        </p:spPr>
      </p:pic>
      <p:pic>
        <p:nvPicPr>
          <p:cNvPr id="247" name="Picture 25"/>
          <p:cNvPicPr/>
          <p:nvPr/>
        </p:nvPicPr>
        <p:blipFill>
          <a:blip r:embed="rId11"/>
          <a:stretch/>
        </p:blipFill>
        <p:spPr>
          <a:xfrm>
            <a:off x="5779800" y="3073320"/>
            <a:ext cx="501840" cy="234000"/>
          </a:xfrm>
          <a:prstGeom prst="rect">
            <a:avLst/>
          </a:prstGeom>
          <a:ln>
            <a:noFill/>
          </a:ln>
        </p:spPr>
      </p:pic>
      <p:pic>
        <p:nvPicPr>
          <p:cNvPr id="248" name="Picture 14"/>
          <p:cNvPicPr/>
          <p:nvPr/>
        </p:nvPicPr>
        <p:blipFill>
          <a:blip r:embed="rId12"/>
          <a:stretch/>
        </p:blipFill>
        <p:spPr>
          <a:xfrm>
            <a:off x="5775840" y="3570120"/>
            <a:ext cx="524880" cy="234000"/>
          </a:xfrm>
          <a:prstGeom prst="rect">
            <a:avLst/>
          </a:prstGeom>
          <a:ln>
            <a:noFill/>
          </a:ln>
        </p:spPr>
      </p:pic>
      <p:pic>
        <p:nvPicPr>
          <p:cNvPr id="249" name="Picture 16"/>
          <p:cNvPicPr/>
          <p:nvPr/>
        </p:nvPicPr>
        <p:blipFill>
          <a:blip r:embed="rId13"/>
          <a:stretch/>
        </p:blipFill>
        <p:spPr>
          <a:xfrm>
            <a:off x="5765760" y="4223520"/>
            <a:ext cx="529200" cy="234000"/>
          </a:xfrm>
          <a:prstGeom prst="rect">
            <a:avLst/>
          </a:prstGeom>
          <a:ln>
            <a:noFill/>
          </a:ln>
        </p:spPr>
      </p:pic>
      <p:pic>
        <p:nvPicPr>
          <p:cNvPr id="250" name="Picture 17"/>
          <p:cNvPicPr/>
          <p:nvPr/>
        </p:nvPicPr>
        <p:blipFill>
          <a:blip r:embed="rId14"/>
          <a:stretch/>
        </p:blipFill>
        <p:spPr>
          <a:xfrm>
            <a:off x="1557720" y="2907360"/>
            <a:ext cx="2903040" cy="2025360"/>
          </a:xfrm>
          <a:prstGeom prst="rect">
            <a:avLst/>
          </a:prstGeom>
          <a:ln>
            <a:noFill/>
          </a:ln>
        </p:spPr>
      </p:pic>
      <p:pic>
        <p:nvPicPr>
          <p:cNvPr id="251" name="Picture 18"/>
          <p:cNvPicPr/>
          <p:nvPr/>
        </p:nvPicPr>
        <p:blipFill>
          <a:blip r:embed="rId15"/>
          <a:stretch/>
        </p:blipFill>
        <p:spPr>
          <a:xfrm>
            <a:off x="183960" y="5317920"/>
            <a:ext cx="1425960" cy="536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Picture 28"/>
          <p:cNvPicPr/>
          <p:nvPr/>
        </p:nvPicPr>
        <p:blipFill>
          <a:blip r:embed="rId2"/>
          <a:stretch/>
        </p:blipFill>
        <p:spPr>
          <a:xfrm>
            <a:off x="1667520" y="2040120"/>
            <a:ext cx="4070160" cy="3145680"/>
          </a:xfrm>
          <a:prstGeom prst="rect">
            <a:avLst/>
          </a:prstGeom>
          <a:ln>
            <a:noFill/>
          </a:ln>
        </p:spPr>
      </p:pic>
      <p:pic>
        <p:nvPicPr>
          <p:cNvPr id="253" name="Picture 32"/>
          <p:cNvPicPr/>
          <p:nvPr/>
        </p:nvPicPr>
        <p:blipFill>
          <a:blip r:embed="rId3"/>
          <a:stretch/>
        </p:blipFill>
        <p:spPr>
          <a:xfrm>
            <a:off x="132480" y="4633920"/>
            <a:ext cx="2440440" cy="503280"/>
          </a:xfrm>
          <a:prstGeom prst="rect">
            <a:avLst/>
          </a:prstGeom>
          <a:ln>
            <a:noFill/>
          </a:ln>
        </p:spPr>
      </p:pic>
      <p:sp>
        <p:nvSpPr>
          <p:cNvPr id="25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Latencies: load from same die core’s L2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5" name="Picture 29"/>
          <p:cNvPicPr/>
          <p:nvPr/>
        </p:nvPicPr>
        <p:blipFill>
          <a:blip r:embed="rId4"/>
          <a:stretch/>
        </p:blipFill>
        <p:spPr>
          <a:xfrm>
            <a:off x="4650480" y="2040120"/>
            <a:ext cx="7439400" cy="4413600"/>
          </a:xfrm>
          <a:prstGeom prst="rect">
            <a:avLst/>
          </a:prstGeom>
          <a:ln>
            <a:noFill/>
          </a:ln>
        </p:spPr>
      </p:pic>
      <p:pic>
        <p:nvPicPr>
          <p:cNvPr id="256" name="Picture 30"/>
          <p:cNvPicPr/>
          <p:nvPr/>
        </p:nvPicPr>
        <p:blipFill>
          <a:blip r:embed="rId5"/>
          <a:stretch/>
        </p:blipFill>
        <p:spPr>
          <a:xfrm>
            <a:off x="2346120" y="3849120"/>
            <a:ext cx="2647440" cy="1200240"/>
          </a:xfrm>
          <a:prstGeom prst="rect">
            <a:avLst/>
          </a:prstGeom>
          <a:ln>
            <a:noFill/>
          </a:ln>
        </p:spPr>
      </p:pic>
      <p:pic>
        <p:nvPicPr>
          <p:cNvPr id="257" name="Picture 33"/>
          <p:cNvPicPr/>
          <p:nvPr/>
        </p:nvPicPr>
        <p:blipFill>
          <a:blip r:embed="rId6"/>
          <a:stretch/>
        </p:blipFill>
        <p:spPr>
          <a:xfrm>
            <a:off x="3206880" y="5020920"/>
            <a:ext cx="987840" cy="1367280"/>
          </a:xfrm>
          <a:prstGeom prst="rect">
            <a:avLst/>
          </a:prstGeom>
          <a:ln>
            <a:noFill/>
          </a:ln>
        </p:spPr>
      </p:pic>
      <p:pic>
        <p:nvPicPr>
          <p:cNvPr id="258" name="Picture 26"/>
          <p:cNvPicPr/>
          <p:nvPr/>
        </p:nvPicPr>
        <p:blipFill>
          <a:blip r:embed="rId7"/>
          <a:stretch/>
        </p:blipFill>
        <p:spPr>
          <a:xfrm>
            <a:off x="178704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259" name="Picture 27"/>
          <p:cNvPicPr/>
          <p:nvPr/>
        </p:nvPicPr>
        <p:blipFill>
          <a:blip r:embed="rId8"/>
          <a:stretch/>
        </p:blipFill>
        <p:spPr>
          <a:xfrm>
            <a:off x="377820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260" name="Picture 31"/>
          <p:cNvPicPr/>
          <p:nvPr/>
        </p:nvPicPr>
        <p:blipFill>
          <a:blip r:embed="rId9"/>
          <a:stretch/>
        </p:blipFill>
        <p:spPr>
          <a:xfrm>
            <a:off x="3876120" y="2766600"/>
            <a:ext cx="675720" cy="97920"/>
          </a:xfrm>
          <a:prstGeom prst="rect">
            <a:avLst/>
          </a:prstGeom>
          <a:ln>
            <a:noFill/>
          </a:ln>
        </p:spPr>
      </p:pic>
      <p:pic>
        <p:nvPicPr>
          <p:cNvPr id="261" name="Content Placeholder 3"/>
          <p:cNvPicPr/>
          <p:nvPr/>
        </p:nvPicPr>
        <p:blipFill>
          <a:blip r:embed="rId10"/>
          <a:stretch/>
        </p:blipFill>
        <p:spPr>
          <a:xfrm>
            <a:off x="5779800" y="2753280"/>
            <a:ext cx="456840" cy="110880"/>
          </a:xfrm>
          <a:prstGeom prst="rect">
            <a:avLst/>
          </a:prstGeom>
          <a:ln>
            <a:noFill/>
          </a:ln>
        </p:spPr>
      </p:pic>
      <p:pic>
        <p:nvPicPr>
          <p:cNvPr id="262" name="Picture 25"/>
          <p:cNvPicPr/>
          <p:nvPr/>
        </p:nvPicPr>
        <p:blipFill>
          <a:blip r:embed="rId11"/>
          <a:stretch/>
        </p:blipFill>
        <p:spPr>
          <a:xfrm>
            <a:off x="5779800" y="3073320"/>
            <a:ext cx="501840" cy="234000"/>
          </a:xfrm>
          <a:prstGeom prst="rect">
            <a:avLst/>
          </a:prstGeom>
          <a:ln>
            <a:noFill/>
          </a:ln>
        </p:spPr>
      </p:pic>
      <p:pic>
        <p:nvPicPr>
          <p:cNvPr id="263" name="Picture 14"/>
          <p:cNvPicPr/>
          <p:nvPr/>
        </p:nvPicPr>
        <p:blipFill>
          <a:blip r:embed="rId12"/>
          <a:stretch/>
        </p:blipFill>
        <p:spPr>
          <a:xfrm>
            <a:off x="5775840" y="3570120"/>
            <a:ext cx="524880" cy="234000"/>
          </a:xfrm>
          <a:prstGeom prst="rect">
            <a:avLst/>
          </a:prstGeom>
          <a:ln>
            <a:noFill/>
          </a:ln>
        </p:spPr>
      </p:pic>
      <p:pic>
        <p:nvPicPr>
          <p:cNvPr id="264" name="Picture 16"/>
          <p:cNvPicPr/>
          <p:nvPr/>
        </p:nvPicPr>
        <p:blipFill>
          <a:blip r:embed="rId13"/>
          <a:stretch/>
        </p:blipFill>
        <p:spPr>
          <a:xfrm>
            <a:off x="5765760" y="4223520"/>
            <a:ext cx="529200" cy="234000"/>
          </a:xfrm>
          <a:prstGeom prst="rect">
            <a:avLst/>
          </a:prstGeom>
          <a:ln>
            <a:noFill/>
          </a:ln>
        </p:spPr>
      </p:pic>
      <p:pic>
        <p:nvPicPr>
          <p:cNvPr id="265" name="Picture 18"/>
          <p:cNvPicPr/>
          <p:nvPr/>
        </p:nvPicPr>
        <p:blipFill>
          <a:blip r:embed="rId14"/>
          <a:stretch/>
        </p:blipFill>
        <p:spPr>
          <a:xfrm>
            <a:off x="183960" y="5317920"/>
            <a:ext cx="1425960" cy="536400"/>
          </a:xfrm>
          <a:prstGeom prst="rect">
            <a:avLst/>
          </a:prstGeom>
          <a:ln>
            <a:noFill/>
          </a:ln>
        </p:spPr>
      </p:pic>
      <p:pic>
        <p:nvPicPr>
          <p:cNvPr id="266" name="Picture 19"/>
          <p:cNvPicPr/>
          <p:nvPr/>
        </p:nvPicPr>
        <p:blipFill>
          <a:blip r:embed="rId15"/>
          <a:stretch/>
        </p:blipFill>
        <p:spPr>
          <a:xfrm>
            <a:off x="2641320" y="2913840"/>
            <a:ext cx="1784880" cy="1560240"/>
          </a:xfrm>
          <a:prstGeom prst="rect">
            <a:avLst/>
          </a:prstGeom>
          <a:ln>
            <a:noFill/>
          </a:ln>
        </p:spPr>
      </p:pic>
      <p:pic>
        <p:nvPicPr>
          <p:cNvPr id="267" name="Picture 20"/>
          <p:cNvPicPr/>
          <p:nvPr/>
        </p:nvPicPr>
        <p:blipFill>
          <a:blip r:embed="rId16"/>
          <a:stretch/>
        </p:blipFill>
        <p:spPr>
          <a:xfrm>
            <a:off x="840960" y="3687120"/>
            <a:ext cx="598680" cy="110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</TotalTime>
  <Words>249</Words>
  <Application>Microsoft Office PowerPoint</Application>
  <PresentationFormat>Widescreen</PresentationFormat>
  <Paragraphs>47</Paragraphs>
  <Slides>22</Slides>
  <Notes>0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hierarchy</dc:title>
  <dc:subject/>
  <dc:creator>Anton</dc:creator>
  <dc:description/>
  <cp:lastModifiedBy>Anton</cp:lastModifiedBy>
  <cp:revision>35</cp:revision>
  <dcterms:created xsi:type="dcterms:W3CDTF">2017-10-06T05:34:03Z</dcterms:created>
  <dcterms:modified xsi:type="dcterms:W3CDTF">2022-11-23T20:23:50Z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23</vt:i4>
  </property>
</Properties>
</file>