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331" r:id="rId3"/>
    <p:sldId id="260" r:id="rId4"/>
    <p:sldId id="261" r:id="rId5"/>
    <p:sldId id="346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4" r:id="rId17"/>
    <p:sldId id="343" r:id="rId18"/>
    <p:sldId id="342" r:id="rId19"/>
    <p:sldId id="347" r:id="rId20"/>
    <p:sldId id="350" r:id="rId21"/>
    <p:sldId id="349" r:id="rId22"/>
    <p:sldId id="348" r:id="rId23"/>
    <p:sldId id="351" r:id="rId24"/>
    <p:sldId id="352" r:id="rId25"/>
    <p:sldId id="353" r:id="rId26"/>
    <p:sldId id="355" r:id="rId27"/>
    <p:sldId id="354" r:id="rId28"/>
    <p:sldId id="364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3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C27F7"/>
    <a:srgbClr val="9E18BA"/>
    <a:srgbClr val="168DBE"/>
    <a:srgbClr val="4388FF"/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0"/>
    <p:restoredTop sz="94710"/>
  </p:normalViewPr>
  <p:slideViewPr>
    <p:cSldViewPr snapToGrid="0">
      <p:cViewPr varScale="1">
        <p:scale>
          <a:sx n="124" d="100"/>
          <a:sy n="124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4CBD9-BFA2-1349-9B18-B1CC131B02F5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6AC3C-AC80-E449-A424-F380D759A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0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6AC3C-AC80-E449-A424-F380D759A7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8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6AC3C-AC80-E449-A424-F380D759A7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63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6AC3C-AC80-E449-A424-F380D759A74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0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5E58-B435-A755-6B91-5F7A54B8E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1DEE0-7C3A-751A-DA4B-C4EDAE55D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99F24-395D-FC8A-F903-32C5679A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067FB-49E9-DBE7-B9A6-85917C77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24707-36B1-5A53-5104-FA421E7C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3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0751-D2B2-8F14-6078-16485655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7CC76-3376-60A7-8AB4-FBBB55BB0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D752D-0A7E-0807-54F2-FA4517A9E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63A07-4372-98DF-1D0C-ACF61DED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5509B-0C89-8D06-33C7-1DE9F1A1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4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EAE9DD-EA69-B4FD-9F5C-643F95CF2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B5114-BF98-DCEA-E193-ADE206D7D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AC94B-9F68-D41E-FCB0-E2A5E39B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97106-84DD-C82D-01F6-5A732583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576EE-93A9-89CE-4BB7-0EE7ED1A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7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3926-4C11-AF21-202A-5B5C5856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C2F98-6C15-3FC7-63A5-850C80B7A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C3496-09EB-3FE5-6B2F-94EA1796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601BC-6F2A-6A0A-FB9E-24CC7DBA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B38E1-F3C7-6FC7-F250-CB98D435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09D3-D81E-0AAB-F515-D61CC628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0FF7E-4C2F-6478-0A41-6A8F451B6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59190-6CF5-B7F1-F56E-B177E334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65776-6FA4-85AB-7F8A-447C286A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DBAE2-DA93-EE28-28AB-A67C29DC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4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FCAF-E335-BD49-5816-A9FC2E17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1512B-A2C8-286C-FA91-8E50246FA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B62FA-9F68-6BBC-B768-F4ACA1610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96935-F6C6-B7D1-21BB-E7BAAF7F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63260-8D72-855D-3FB0-A68C1328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53D83-DFDA-DE73-6CAB-DB1F3DFD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65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4A21-030B-B4FF-1B4C-D007F5BE2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E603D-4B9B-5A47-98CF-4B87C917D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91916-EB08-CC0D-DDD0-A0DA9C000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AE3576-7C01-D7AF-4FD7-66CA4D3BB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BDE99-4309-19C8-9035-7700C72E5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FEB07-F782-3CEC-8971-360AEFC0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3D434A-4449-BF5B-44CD-C8E492769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04BEB-A4E9-B4BD-D23F-9252B8DCA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1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C19F-AD09-4AA3-9F9B-1801F3B4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FFA25-00FB-6E8C-E419-CA651545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EC982-6B47-EF8C-C55F-9C8DB1D8F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DA35E-A8F9-5F64-F8AE-82215A06D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0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B4A7D0-AAE7-4544-4D73-E5F1C2A4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6AE3E-6082-A391-71D7-FC812C3E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23A90-318C-E050-8B91-DB874B34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26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63ED-AF77-CAC9-3831-004C11A9F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BE10B-A93E-8AF5-CE49-D38F55A43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7757B-36B4-B58B-0738-4F5173567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7CE17-7595-2419-F526-21C9B14C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793C0-193F-9DAE-015E-11AE9BD5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A33E1-F76F-03C9-4B67-D298B0F3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5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BA54-31C7-FCCE-CF57-536C7C24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C572A7-8AEF-3753-3A8A-F11B29A3E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0DC84-5FA2-68B0-F621-1F2B0F928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AD595-E64D-93DE-21EA-7267303E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77328-50BE-8A57-836C-10178350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E1366-448C-C298-B875-C98B46CF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6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A43A2A-F743-D5B1-E67F-3B033D79F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0E014-9CEB-D936-CA11-1E6C841F4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0BA00-43CF-5115-49F9-21225966F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5B8C0-A4F6-8F3F-2FD7-E3780787C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EAABE-7B67-B4D4-E9F2-0DAB27D69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E265D-A8F7-D443-A012-BC8DC899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8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DDD6-97F3-9C43-2049-011B1E4536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5">
                    <a:lumMod val="50000"/>
                  </a:schemeClr>
                </a:solidFill>
              </a:rPr>
              <a:t>Lecture 16</a:t>
            </a:r>
            <a:br>
              <a:rPr lang="en-US" sz="54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5400" b="1" dirty="0">
                <a:solidFill>
                  <a:schemeClr val="accent5">
                    <a:lumMod val="50000"/>
                  </a:schemeClr>
                </a:solidFill>
              </a:rPr>
              <a:t>Pipeline Hazards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7CA54-579F-DAF0-979D-776214D53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980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Guest Lecture by 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Mahesh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DB3A4D-28BB-4E1F-303D-A51816257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975" y="5238780"/>
            <a:ext cx="1707321" cy="117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607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Structural Hazards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A2FE2-C65D-3675-3ED8-EE09B1A5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10</a:t>
            </a:fld>
            <a:endParaRPr lang="en-US"/>
          </a:p>
        </p:txBody>
      </p:sp>
      <p:sp>
        <p:nvSpPr>
          <p:cNvPr id="4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75CDCA-FA4A-CF0A-AFAB-B5DCB213BDC2}"/>
              </a:ext>
            </a:extLst>
          </p:cNvPr>
          <p:cNvSpPr txBox="1">
            <a:spLocks/>
          </p:cNvSpPr>
          <p:nvPr/>
        </p:nvSpPr>
        <p:spPr>
          <a:xfrm>
            <a:off x="377757" y="1190718"/>
            <a:ext cx="11344073" cy="4865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3" indent="-342900" algn="just">
              <a:lnSpc>
                <a:spcPct val="13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Unified memory for instruction and data</a:t>
            </a:r>
          </a:p>
          <a:p>
            <a:pPr marL="1371600" lvl="3" indent="0" algn="just">
              <a:lnSpc>
                <a:spcPct val="13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8BC42B0-9E36-B893-E642-38D615ECA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37" y="2126650"/>
            <a:ext cx="6534592" cy="4594825"/>
          </a:xfrm>
          <a:prstGeom prst="rect">
            <a:avLst/>
          </a:prstGeom>
        </p:spPr>
      </p:pic>
      <p:sp>
        <p:nvSpPr>
          <p:cNvPr id="3" name="Explosion 1 2">
            <a:extLst>
              <a:ext uri="{FF2B5EF4-FFF2-40B4-BE49-F238E27FC236}">
                <a16:creationId xmlns:a16="http://schemas.microsoft.com/office/drawing/2014/main" id="{E7C7F2AC-05F5-1F6D-4C8E-27DC2A583D49}"/>
              </a:ext>
            </a:extLst>
          </p:cNvPr>
          <p:cNvSpPr/>
          <p:nvPr/>
        </p:nvSpPr>
        <p:spPr>
          <a:xfrm>
            <a:off x="6893359" y="2859421"/>
            <a:ext cx="314837" cy="329608"/>
          </a:xfrm>
          <a:prstGeom prst="irregularSeal1">
            <a:avLst/>
          </a:prstGeom>
          <a:solidFill>
            <a:srgbClr val="C00000"/>
          </a:solidFill>
          <a:ln w="3175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414141"/>
              </a:solidFill>
              <a:effectLst/>
              <a:uFillTx/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11" name="Explosion 1 10">
            <a:extLst>
              <a:ext uri="{FF2B5EF4-FFF2-40B4-BE49-F238E27FC236}">
                <a16:creationId xmlns:a16="http://schemas.microsoft.com/office/drawing/2014/main" id="{3A8B788D-1913-7EF8-C9A0-C31BE35BE3D5}"/>
              </a:ext>
            </a:extLst>
          </p:cNvPr>
          <p:cNvSpPr/>
          <p:nvPr/>
        </p:nvSpPr>
        <p:spPr>
          <a:xfrm>
            <a:off x="6893358" y="5306042"/>
            <a:ext cx="314837" cy="329608"/>
          </a:xfrm>
          <a:prstGeom prst="irregularSeal1">
            <a:avLst/>
          </a:prstGeom>
          <a:solidFill>
            <a:schemeClr val="accent1">
              <a:lumMod val="75000"/>
            </a:schemeClr>
          </a:solidFill>
          <a:ln w="3175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414141"/>
              </a:solidFill>
              <a:effectLst/>
              <a:uFillTx/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78829-5D4F-2709-15D6-1F25EB334ED5}"/>
              </a:ext>
            </a:extLst>
          </p:cNvPr>
          <p:cNvSpPr txBox="1"/>
          <p:nvPr/>
        </p:nvSpPr>
        <p:spPr>
          <a:xfrm>
            <a:off x="2267371" y="6173193"/>
            <a:ext cx="6109855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Gill Sans Light"/>
              </a:rPr>
              <a:t>Separate Instruction and Data Memories</a:t>
            </a:r>
          </a:p>
        </p:txBody>
      </p:sp>
      <p:sp>
        <p:nvSpPr>
          <p:cNvPr id="14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F6E5DCE6-D045-C97D-817A-04C3D258F8B7}"/>
              </a:ext>
            </a:extLst>
          </p:cNvPr>
          <p:cNvSpPr txBox="1">
            <a:spLocks/>
          </p:cNvSpPr>
          <p:nvPr/>
        </p:nvSpPr>
        <p:spPr>
          <a:xfrm>
            <a:off x="922448" y="2263587"/>
            <a:ext cx="2076836" cy="113330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lw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$1, 6($2)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5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D90A78D4-B1B3-E4A6-F8A6-DE65A3CBCFEA}"/>
              </a:ext>
            </a:extLst>
          </p:cNvPr>
          <p:cNvSpPr txBox="1">
            <a:spLocks/>
          </p:cNvSpPr>
          <p:nvPr/>
        </p:nvSpPr>
        <p:spPr>
          <a:xfrm>
            <a:off x="922448" y="4221898"/>
            <a:ext cx="2076836" cy="87498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sub $6, $5, $4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6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F0C8F74-FA3C-A04C-7E44-19BFCF542C75}"/>
              </a:ext>
            </a:extLst>
          </p:cNvPr>
          <p:cNvSpPr txBox="1">
            <a:spLocks/>
          </p:cNvSpPr>
          <p:nvPr/>
        </p:nvSpPr>
        <p:spPr>
          <a:xfrm>
            <a:off x="922448" y="5001802"/>
            <a:ext cx="2076836" cy="89102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add $0, $7, $9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41A9CD7E-5964-3A74-EEEB-AAD4B3B6DC60}"/>
              </a:ext>
            </a:extLst>
          </p:cNvPr>
          <p:cNvSpPr txBox="1">
            <a:spLocks/>
          </p:cNvSpPr>
          <p:nvPr/>
        </p:nvSpPr>
        <p:spPr>
          <a:xfrm>
            <a:off x="922448" y="3118599"/>
            <a:ext cx="2076836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lw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$3, 4($8)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C1A3A8-0135-3330-DECB-C233B922B742}"/>
              </a:ext>
            </a:extLst>
          </p:cNvPr>
          <p:cNvSpPr txBox="1"/>
          <p:nvPr/>
        </p:nvSpPr>
        <p:spPr>
          <a:xfrm>
            <a:off x="4120804" y="2602301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C3023F-49DA-AC09-158C-6749D72D56DF}"/>
              </a:ext>
            </a:extLst>
          </p:cNvPr>
          <p:cNvSpPr txBox="1"/>
          <p:nvPr/>
        </p:nvSpPr>
        <p:spPr>
          <a:xfrm>
            <a:off x="5209007" y="2593457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5AAA0-947D-4E88-BCCE-333A962264DB}"/>
              </a:ext>
            </a:extLst>
          </p:cNvPr>
          <p:cNvSpPr txBox="1"/>
          <p:nvPr/>
        </p:nvSpPr>
        <p:spPr>
          <a:xfrm>
            <a:off x="6304418" y="259978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9CAA7F-9954-FD4C-BBF7-F0B4324CE5F3}"/>
              </a:ext>
            </a:extLst>
          </p:cNvPr>
          <p:cNvSpPr txBox="1"/>
          <p:nvPr/>
        </p:nvSpPr>
        <p:spPr>
          <a:xfrm>
            <a:off x="7417478" y="259006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6A1B86-AA33-84AF-43A9-0E6752080999}"/>
              </a:ext>
            </a:extLst>
          </p:cNvPr>
          <p:cNvSpPr txBox="1"/>
          <p:nvPr/>
        </p:nvSpPr>
        <p:spPr>
          <a:xfrm>
            <a:off x="5225486" y="3416865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5ED5B5-675D-5FF4-739F-8712D44CC0AE}"/>
              </a:ext>
            </a:extLst>
          </p:cNvPr>
          <p:cNvSpPr txBox="1"/>
          <p:nvPr/>
        </p:nvSpPr>
        <p:spPr>
          <a:xfrm>
            <a:off x="6320441" y="341675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25664C-2CEE-BF99-8955-D2E672B3CC82}"/>
              </a:ext>
            </a:extLst>
          </p:cNvPr>
          <p:cNvSpPr txBox="1"/>
          <p:nvPr/>
        </p:nvSpPr>
        <p:spPr>
          <a:xfrm>
            <a:off x="7417479" y="342408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FFE6D3-D794-39C9-70F6-C07006BFF9F1}"/>
              </a:ext>
            </a:extLst>
          </p:cNvPr>
          <p:cNvSpPr txBox="1"/>
          <p:nvPr/>
        </p:nvSpPr>
        <p:spPr>
          <a:xfrm>
            <a:off x="8522163" y="341435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E92A40-B354-8138-2A09-DE6AEA0FE004}"/>
              </a:ext>
            </a:extLst>
          </p:cNvPr>
          <p:cNvSpPr txBox="1"/>
          <p:nvPr/>
        </p:nvSpPr>
        <p:spPr>
          <a:xfrm>
            <a:off x="6320014" y="4228071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FFB408-E7FC-A863-D545-A6D1BCC20F2C}"/>
              </a:ext>
            </a:extLst>
          </p:cNvPr>
          <p:cNvSpPr txBox="1"/>
          <p:nvPr/>
        </p:nvSpPr>
        <p:spPr>
          <a:xfrm>
            <a:off x="7417478" y="421583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419347-93A6-0AE4-851C-5D73F1D55E67}"/>
              </a:ext>
            </a:extLst>
          </p:cNvPr>
          <p:cNvSpPr txBox="1"/>
          <p:nvPr/>
        </p:nvSpPr>
        <p:spPr>
          <a:xfrm>
            <a:off x="8502279" y="422555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1264B7-A0CE-2D6C-5F00-998A60ACFA2D}"/>
              </a:ext>
            </a:extLst>
          </p:cNvPr>
          <p:cNvSpPr txBox="1"/>
          <p:nvPr/>
        </p:nvSpPr>
        <p:spPr>
          <a:xfrm>
            <a:off x="9616689" y="421583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7DABB0-DBE6-99A0-3C47-BF08570B5E8F}"/>
              </a:ext>
            </a:extLst>
          </p:cNvPr>
          <p:cNvSpPr txBox="1"/>
          <p:nvPr/>
        </p:nvSpPr>
        <p:spPr>
          <a:xfrm>
            <a:off x="7414461" y="502954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1B7E28-1071-119F-33DD-AC75DD3D4248}"/>
              </a:ext>
            </a:extLst>
          </p:cNvPr>
          <p:cNvSpPr txBox="1"/>
          <p:nvPr/>
        </p:nvSpPr>
        <p:spPr>
          <a:xfrm>
            <a:off x="8502279" y="5026627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9ABDA8-445B-AA9D-36E7-14F016032E6D}"/>
              </a:ext>
            </a:extLst>
          </p:cNvPr>
          <p:cNvSpPr txBox="1"/>
          <p:nvPr/>
        </p:nvSpPr>
        <p:spPr>
          <a:xfrm>
            <a:off x="9606455" y="504649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9EB1F3-5EE1-7D1A-6A96-79E5E83D0DC7}"/>
              </a:ext>
            </a:extLst>
          </p:cNvPr>
          <p:cNvSpPr txBox="1"/>
          <p:nvPr/>
        </p:nvSpPr>
        <p:spPr>
          <a:xfrm>
            <a:off x="8502707" y="584587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970D79-BBAD-37CD-0CBD-09EEFA3B65D5}"/>
              </a:ext>
            </a:extLst>
          </p:cNvPr>
          <p:cNvSpPr txBox="1"/>
          <p:nvPr/>
        </p:nvSpPr>
        <p:spPr>
          <a:xfrm>
            <a:off x="9601074" y="584587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94117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Structural Hazards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A2FE2-C65D-3675-3ED8-EE09B1A5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11</a:t>
            </a:fld>
            <a:endParaRPr lang="en-US"/>
          </a:p>
        </p:txBody>
      </p:sp>
      <p:sp>
        <p:nvSpPr>
          <p:cNvPr id="4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75CDCA-FA4A-CF0A-AFAB-B5DCB213BDC2}"/>
              </a:ext>
            </a:extLst>
          </p:cNvPr>
          <p:cNvSpPr txBox="1">
            <a:spLocks/>
          </p:cNvSpPr>
          <p:nvPr/>
        </p:nvSpPr>
        <p:spPr>
          <a:xfrm>
            <a:off x="377757" y="1141418"/>
            <a:ext cx="11344073" cy="4865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3" indent="-342900" algn="just">
              <a:lnSpc>
                <a:spcPct val="10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Unified memory for instruction and data</a:t>
            </a:r>
          </a:p>
          <a:p>
            <a:pPr marL="342900" lvl="3" indent="-342900" algn="just">
              <a:lnSpc>
                <a:spcPct val="10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Register file with shared read/write access port</a:t>
            </a:r>
          </a:p>
          <a:p>
            <a:pPr marL="1371600" lvl="3" indent="0" algn="just">
              <a:lnSpc>
                <a:spcPct val="13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8BC42B0-9E36-B893-E642-38D615ECA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37" y="2126650"/>
            <a:ext cx="6534592" cy="4594825"/>
          </a:xfrm>
          <a:prstGeom prst="rect">
            <a:avLst/>
          </a:prstGeom>
        </p:spPr>
      </p:pic>
      <p:sp>
        <p:nvSpPr>
          <p:cNvPr id="10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B6D14A-27A2-003A-0846-8578D65E7CBB}"/>
              </a:ext>
            </a:extLst>
          </p:cNvPr>
          <p:cNvSpPr txBox="1">
            <a:spLocks/>
          </p:cNvSpPr>
          <p:nvPr/>
        </p:nvSpPr>
        <p:spPr>
          <a:xfrm>
            <a:off x="922448" y="2263587"/>
            <a:ext cx="2076836" cy="113330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lw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$1, 6($2)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1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446C0608-CE6F-5145-796C-9B8EF8BBFFC5}"/>
              </a:ext>
            </a:extLst>
          </p:cNvPr>
          <p:cNvSpPr txBox="1">
            <a:spLocks/>
          </p:cNvSpPr>
          <p:nvPr/>
        </p:nvSpPr>
        <p:spPr>
          <a:xfrm>
            <a:off x="922448" y="4221898"/>
            <a:ext cx="2076836" cy="87498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sub $6, $5, $4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2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D95C3113-BC94-673C-CF14-1FCE477BE034}"/>
              </a:ext>
            </a:extLst>
          </p:cNvPr>
          <p:cNvSpPr txBox="1">
            <a:spLocks/>
          </p:cNvSpPr>
          <p:nvPr/>
        </p:nvSpPr>
        <p:spPr>
          <a:xfrm>
            <a:off x="922448" y="5001802"/>
            <a:ext cx="2076836" cy="89102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add $0, $7, $9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3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2241BF3A-67D8-CCBC-F06B-34838626D786}"/>
              </a:ext>
            </a:extLst>
          </p:cNvPr>
          <p:cNvSpPr txBox="1">
            <a:spLocks/>
          </p:cNvSpPr>
          <p:nvPr/>
        </p:nvSpPr>
        <p:spPr>
          <a:xfrm>
            <a:off x="922448" y="3118599"/>
            <a:ext cx="2076836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lw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$3, 4($8)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C92F3F-5CE2-C76C-D069-C6F372EBC941}"/>
              </a:ext>
            </a:extLst>
          </p:cNvPr>
          <p:cNvSpPr txBox="1"/>
          <p:nvPr/>
        </p:nvSpPr>
        <p:spPr>
          <a:xfrm>
            <a:off x="4120804" y="2602301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00887-96F0-5074-6507-F71AAF2421E8}"/>
              </a:ext>
            </a:extLst>
          </p:cNvPr>
          <p:cNvSpPr txBox="1"/>
          <p:nvPr/>
        </p:nvSpPr>
        <p:spPr>
          <a:xfrm>
            <a:off x="5209007" y="2593457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0B6258-E9A8-2CB3-B373-E46502697C7F}"/>
              </a:ext>
            </a:extLst>
          </p:cNvPr>
          <p:cNvSpPr txBox="1"/>
          <p:nvPr/>
        </p:nvSpPr>
        <p:spPr>
          <a:xfrm>
            <a:off x="6304418" y="259978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E40880-C7A7-A913-D61D-6A24784FB8B7}"/>
              </a:ext>
            </a:extLst>
          </p:cNvPr>
          <p:cNvSpPr txBox="1"/>
          <p:nvPr/>
        </p:nvSpPr>
        <p:spPr>
          <a:xfrm>
            <a:off x="7417478" y="259006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F955E-2C3B-2131-2772-2CB23C72611F}"/>
              </a:ext>
            </a:extLst>
          </p:cNvPr>
          <p:cNvSpPr txBox="1"/>
          <p:nvPr/>
        </p:nvSpPr>
        <p:spPr>
          <a:xfrm>
            <a:off x="5225486" y="3416865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A26CEE-D086-62C3-F461-7726CF9A4496}"/>
              </a:ext>
            </a:extLst>
          </p:cNvPr>
          <p:cNvSpPr txBox="1"/>
          <p:nvPr/>
        </p:nvSpPr>
        <p:spPr>
          <a:xfrm>
            <a:off x="6320441" y="341675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6DD96F-276F-E514-EA51-0D732EA9A189}"/>
              </a:ext>
            </a:extLst>
          </p:cNvPr>
          <p:cNvSpPr txBox="1"/>
          <p:nvPr/>
        </p:nvSpPr>
        <p:spPr>
          <a:xfrm>
            <a:off x="7417479" y="342408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E6BE18-3BB6-90CD-87B9-E6F8A3EB26CD}"/>
              </a:ext>
            </a:extLst>
          </p:cNvPr>
          <p:cNvSpPr txBox="1"/>
          <p:nvPr/>
        </p:nvSpPr>
        <p:spPr>
          <a:xfrm>
            <a:off x="8522163" y="341435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4C8FE5-97CC-E578-5F1D-ADED41F17FE2}"/>
              </a:ext>
            </a:extLst>
          </p:cNvPr>
          <p:cNvSpPr txBox="1"/>
          <p:nvPr/>
        </p:nvSpPr>
        <p:spPr>
          <a:xfrm>
            <a:off x="6320014" y="4228071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86C13E-F231-02AB-621D-6B11542AED54}"/>
              </a:ext>
            </a:extLst>
          </p:cNvPr>
          <p:cNvSpPr txBox="1"/>
          <p:nvPr/>
        </p:nvSpPr>
        <p:spPr>
          <a:xfrm>
            <a:off x="7417478" y="421583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7AFCED-D7E7-05A2-0DC9-27B44ACF7A89}"/>
              </a:ext>
            </a:extLst>
          </p:cNvPr>
          <p:cNvSpPr txBox="1"/>
          <p:nvPr/>
        </p:nvSpPr>
        <p:spPr>
          <a:xfrm>
            <a:off x="8502279" y="422555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BA627B-EBA6-A01D-A05B-A162554B3FA5}"/>
              </a:ext>
            </a:extLst>
          </p:cNvPr>
          <p:cNvSpPr txBox="1"/>
          <p:nvPr/>
        </p:nvSpPr>
        <p:spPr>
          <a:xfrm>
            <a:off x="9616689" y="421583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D2CC64-DCD6-A380-6381-A0C07E56CB80}"/>
              </a:ext>
            </a:extLst>
          </p:cNvPr>
          <p:cNvSpPr txBox="1"/>
          <p:nvPr/>
        </p:nvSpPr>
        <p:spPr>
          <a:xfrm>
            <a:off x="7414461" y="502954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2591BB-3B20-17FA-A10A-6F20A2D923A7}"/>
              </a:ext>
            </a:extLst>
          </p:cNvPr>
          <p:cNvSpPr txBox="1"/>
          <p:nvPr/>
        </p:nvSpPr>
        <p:spPr>
          <a:xfrm>
            <a:off x="8502279" y="5026627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9ED1F0-E234-5064-6BDD-1E6E28FD8EF6}"/>
              </a:ext>
            </a:extLst>
          </p:cNvPr>
          <p:cNvSpPr txBox="1"/>
          <p:nvPr/>
        </p:nvSpPr>
        <p:spPr>
          <a:xfrm>
            <a:off x="9606455" y="504649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BA6E48-5EF7-480B-C48E-AB26F69967DD}"/>
              </a:ext>
            </a:extLst>
          </p:cNvPr>
          <p:cNvSpPr txBox="1"/>
          <p:nvPr/>
        </p:nvSpPr>
        <p:spPr>
          <a:xfrm>
            <a:off x="8502707" y="584587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237016-FE65-153A-4F32-5704D9E06BDF}"/>
              </a:ext>
            </a:extLst>
          </p:cNvPr>
          <p:cNvSpPr txBox="1"/>
          <p:nvPr/>
        </p:nvSpPr>
        <p:spPr>
          <a:xfrm>
            <a:off x="9601074" y="584587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35932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Structural Hazards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A2FE2-C65D-3675-3ED8-EE09B1A5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12</a:t>
            </a:fld>
            <a:endParaRPr lang="en-US"/>
          </a:p>
        </p:txBody>
      </p:sp>
      <p:sp>
        <p:nvSpPr>
          <p:cNvPr id="4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75CDCA-FA4A-CF0A-AFAB-B5DCB213BDC2}"/>
              </a:ext>
            </a:extLst>
          </p:cNvPr>
          <p:cNvSpPr txBox="1">
            <a:spLocks/>
          </p:cNvSpPr>
          <p:nvPr/>
        </p:nvSpPr>
        <p:spPr>
          <a:xfrm>
            <a:off x="377757" y="1141418"/>
            <a:ext cx="11344073" cy="4865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3" indent="-342900" algn="just">
              <a:lnSpc>
                <a:spcPct val="10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Unified memory for instruction and data</a:t>
            </a:r>
          </a:p>
          <a:p>
            <a:pPr marL="342900" lvl="3" indent="-342900" algn="just">
              <a:lnSpc>
                <a:spcPct val="10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Register file with shared read/write access port</a:t>
            </a:r>
          </a:p>
          <a:p>
            <a:pPr marL="1371600" lvl="3" indent="0" algn="just">
              <a:lnSpc>
                <a:spcPct val="13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8BC42B0-9E36-B893-E642-38D615ECA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37" y="2126650"/>
            <a:ext cx="6534592" cy="4594825"/>
          </a:xfrm>
          <a:prstGeom prst="rect">
            <a:avLst/>
          </a:prstGeom>
        </p:spPr>
      </p:pic>
      <p:sp>
        <p:nvSpPr>
          <p:cNvPr id="10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B6D14A-27A2-003A-0846-8578D65E7CBB}"/>
              </a:ext>
            </a:extLst>
          </p:cNvPr>
          <p:cNvSpPr txBox="1">
            <a:spLocks/>
          </p:cNvSpPr>
          <p:nvPr/>
        </p:nvSpPr>
        <p:spPr>
          <a:xfrm>
            <a:off x="922448" y="2263587"/>
            <a:ext cx="2076836" cy="113330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lw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$1, 6($2)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1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446C0608-CE6F-5145-796C-9B8EF8BBFFC5}"/>
              </a:ext>
            </a:extLst>
          </p:cNvPr>
          <p:cNvSpPr txBox="1">
            <a:spLocks/>
          </p:cNvSpPr>
          <p:nvPr/>
        </p:nvSpPr>
        <p:spPr>
          <a:xfrm>
            <a:off x="922448" y="4221898"/>
            <a:ext cx="2076836" cy="87498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sub $6, $5, $4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2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D95C3113-BC94-673C-CF14-1FCE477BE034}"/>
              </a:ext>
            </a:extLst>
          </p:cNvPr>
          <p:cNvSpPr txBox="1">
            <a:spLocks/>
          </p:cNvSpPr>
          <p:nvPr/>
        </p:nvSpPr>
        <p:spPr>
          <a:xfrm>
            <a:off x="922448" y="5001802"/>
            <a:ext cx="2076836" cy="89102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add $0, $7, $9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3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2241BF3A-67D8-CCBC-F06B-34838626D786}"/>
              </a:ext>
            </a:extLst>
          </p:cNvPr>
          <p:cNvSpPr txBox="1">
            <a:spLocks/>
          </p:cNvSpPr>
          <p:nvPr/>
        </p:nvSpPr>
        <p:spPr>
          <a:xfrm>
            <a:off x="922448" y="3118599"/>
            <a:ext cx="2076836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lw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$3, 4($8)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3" name="Explosion 1 2">
            <a:extLst>
              <a:ext uri="{FF2B5EF4-FFF2-40B4-BE49-F238E27FC236}">
                <a16:creationId xmlns:a16="http://schemas.microsoft.com/office/drawing/2014/main" id="{CE5963CB-6569-C6A8-6BEA-C60689300D4E}"/>
              </a:ext>
            </a:extLst>
          </p:cNvPr>
          <p:cNvSpPr/>
          <p:nvPr/>
        </p:nvSpPr>
        <p:spPr>
          <a:xfrm>
            <a:off x="7992584" y="2837631"/>
            <a:ext cx="314837" cy="329608"/>
          </a:xfrm>
          <a:prstGeom prst="irregularSeal1">
            <a:avLst/>
          </a:prstGeom>
          <a:solidFill>
            <a:srgbClr val="C00000"/>
          </a:solidFill>
          <a:ln w="3175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414141"/>
              </a:solidFill>
              <a:effectLst/>
              <a:uFillTx/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6" name="Explosion 1 5">
            <a:extLst>
              <a:ext uri="{FF2B5EF4-FFF2-40B4-BE49-F238E27FC236}">
                <a16:creationId xmlns:a16="http://schemas.microsoft.com/office/drawing/2014/main" id="{708D63E6-5EF0-A05C-68EA-B73F06C54FF2}"/>
              </a:ext>
            </a:extLst>
          </p:cNvPr>
          <p:cNvSpPr/>
          <p:nvPr/>
        </p:nvSpPr>
        <p:spPr>
          <a:xfrm>
            <a:off x="7992583" y="5284252"/>
            <a:ext cx="314837" cy="329608"/>
          </a:xfrm>
          <a:prstGeom prst="irregularSeal1">
            <a:avLst/>
          </a:prstGeom>
          <a:solidFill>
            <a:schemeClr val="accent1">
              <a:lumMod val="75000"/>
            </a:schemeClr>
          </a:solidFill>
          <a:ln w="3175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414141"/>
              </a:solidFill>
              <a:effectLst/>
              <a:uFillTx/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3C109-4081-A689-9EB3-5BDFF95AE264}"/>
              </a:ext>
            </a:extLst>
          </p:cNvPr>
          <p:cNvSpPr txBox="1"/>
          <p:nvPr/>
        </p:nvSpPr>
        <p:spPr>
          <a:xfrm>
            <a:off x="1988265" y="6232629"/>
            <a:ext cx="6109855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Gill Sans Light"/>
              </a:rPr>
              <a:t>Register access in half cycles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7054F8-5347-38B9-03C2-7D0725166114}"/>
              </a:ext>
            </a:extLst>
          </p:cNvPr>
          <p:cNvSpPr txBox="1"/>
          <p:nvPr/>
        </p:nvSpPr>
        <p:spPr>
          <a:xfrm>
            <a:off x="4120804" y="2602301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34FFE5-12C7-31FC-8998-9BD8F638F239}"/>
              </a:ext>
            </a:extLst>
          </p:cNvPr>
          <p:cNvSpPr txBox="1"/>
          <p:nvPr/>
        </p:nvSpPr>
        <p:spPr>
          <a:xfrm>
            <a:off x="5209007" y="2593457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D62A34-71B2-D512-117F-0F0F0D9E75C5}"/>
              </a:ext>
            </a:extLst>
          </p:cNvPr>
          <p:cNvSpPr txBox="1"/>
          <p:nvPr/>
        </p:nvSpPr>
        <p:spPr>
          <a:xfrm>
            <a:off x="6304418" y="259978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B4310A-0A91-6815-2041-1E0F73B991AC}"/>
              </a:ext>
            </a:extLst>
          </p:cNvPr>
          <p:cNvSpPr txBox="1"/>
          <p:nvPr/>
        </p:nvSpPr>
        <p:spPr>
          <a:xfrm>
            <a:off x="7417478" y="259006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7CEA-2F88-FE6B-075F-BAF135698DBE}"/>
              </a:ext>
            </a:extLst>
          </p:cNvPr>
          <p:cNvSpPr txBox="1"/>
          <p:nvPr/>
        </p:nvSpPr>
        <p:spPr>
          <a:xfrm>
            <a:off x="5225486" y="3416865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E9B1D0-A550-314E-D2C8-41D84DDEAFBC}"/>
              </a:ext>
            </a:extLst>
          </p:cNvPr>
          <p:cNvSpPr txBox="1"/>
          <p:nvPr/>
        </p:nvSpPr>
        <p:spPr>
          <a:xfrm>
            <a:off x="6320441" y="341675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BB7DF4-0EC5-31D7-5130-2329C95B3904}"/>
              </a:ext>
            </a:extLst>
          </p:cNvPr>
          <p:cNvSpPr txBox="1"/>
          <p:nvPr/>
        </p:nvSpPr>
        <p:spPr>
          <a:xfrm>
            <a:off x="7417479" y="342408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B39933-A574-44B6-7128-6DFF7217BC09}"/>
              </a:ext>
            </a:extLst>
          </p:cNvPr>
          <p:cNvSpPr txBox="1"/>
          <p:nvPr/>
        </p:nvSpPr>
        <p:spPr>
          <a:xfrm>
            <a:off x="8522163" y="341435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595F8E-B55F-B726-AC39-686647639FE3}"/>
              </a:ext>
            </a:extLst>
          </p:cNvPr>
          <p:cNvSpPr txBox="1"/>
          <p:nvPr/>
        </p:nvSpPr>
        <p:spPr>
          <a:xfrm>
            <a:off x="6320014" y="4228071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1AB21C-5412-ECB6-C504-E1831E2D9772}"/>
              </a:ext>
            </a:extLst>
          </p:cNvPr>
          <p:cNvSpPr txBox="1"/>
          <p:nvPr/>
        </p:nvSpPr>
        <p:spPr>
          <a:xfrm>
            <a:off x="7417478" y="421583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48D97A-7FE5-F0CE-9ECD-933E2559D3E8}"/>
              </a:ext>
            </a:extLst>
          </p:cNvPr>
          <p:cNvSpPr txBox="1"/>
          <p:nvPr/>
        </p:nvSpPr>
        <p:spPr>
          <a:xfrm>
            <a:off x="8502279" y="422555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371735-1643-1BC2-3821-A6A5454AA411}"/>
              </a:ext>
            </a:extLst>
          </p:cNvPr>
          <p:cNvSpPr txBox="1"/>
          <p:nvPr/>
        </p:nvSpPr>
        <p:spPr>
          <a:xfrm>
            <a:off x="9616689" y="421583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566126-22AD-DDC0-C8D5-F3E6D6F26813}"/>
              </a:ext>
            </a:extLst>
          </p:cNvPr>
          <p:cNvSpPr txBox="1"/>
          <p:nvPr/>
        </p:nvSpPr>
        <p:spPr>
          <a:xfrm>
            <a:off x="7414461" y="502954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0FCB29-6843-9D10-791B-CF98D7C3BBBF}"/>
              </a:ext>
            </a:extLst>
          </p:cNvPr>
          <p:cNvSpPr txBox="1"/>
          <p:nvPr/>
        </p:nvSpPr>
        <p:spPr>
          <a:xfrm>
            <a:off x="8502279" y="5026627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9CA504-1AC1-C621-B3CC-AD120D423E23}"/>
              </a:ext>
            </a:extLst>
          </p:cNvPr>
          <p:cNvSpPr txBox="1"/>
          <p:nvPr/>
        </p:nvSpPr>
        <p:spPr>
          <a:xfrm>
            <a:off x="9606455" y="504649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488B45-B96A-DBEC-189F-0B602DF50CEA}"/>
              </a:ext>
            </a:extLst>
          </p:cNvPr>
          <p:cNvSpPr txBox="1"/>
          <p:nvPr/>
        </p:nvSpPr>
        <p:spPr>
          <a:xfrm>
            <a:off x="8502707" y="584587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7CE447-B487-FCA0-591D-7292B244ADE9}"/>
              </a:ext>
            </a:extLst>
          </p:cNvPr>
          <p:cNvSpPr txBox="1"/>
          <p:nvPr/>
        </p:nvSpPr>
        <p:spPr>
          <a:xfrm>
            <a:off x="9601074" y="584587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07967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Data Hazards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F823-B26F-2AEB-34D8-963DCDE27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444" y="1335932"/>
            <a:ext cx="11353800" cy="5051898"/>
          </a:xfrm>
        </p:spPr>
        <p:txBody>
          <a:bodyPr>
            <a:normAutofit/>
          </a:bodyPr>
          <a:lstStyle/>
          <a:p>
            <a:pPr marL="457200" lvl="3" indent="-457200" algn="just">
              <a:lnSpc>
                <a:spcPct val="150000"/>
              </a:lnSpc>
              <a:buFont typeface="Arial" panose="020B0604020202020204" pitchFamily="34" charset="0"/>
              <a:buChar char="•"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/>
              <a:t>An instruction </a:t>
            </a:r>
            <a:r>
              <a:rPr lang="en-US" sz="2400" i="1" dirty="0">
                <a:solidFill>
                  <a:srgbClr val="2D14AC"/>
                </a:solidFill>
              </a:rPr>
              <a:t>produces</a:t>
            </a:r>
            <a:r>
              <a:rPr lang="en-US" sz="2400" dirty="0"/>
              <a:t> a value in a given pipeline stage.</a:t>
            </a:r>
          </a:p>
          <a:p>
            <a:pPr lvl="3" algn="just">
              <a:lnSpc>
                <a:spcPct val="1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400" dirty="0"/>
          </a:p>
          <a:p>
            <a:pPr marL="457200" lvl="3" indent="-457200" algn="just">
              <a:lnSpc>
                <a:spcPct val="150000"/>
              </a:lnSpc>
              <a:buFont typeface="Arial" panose="020B0604020202020204" pitchFamily="34" charset="0"/>
              <a:buChar char="•"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/>
              <a:t>A subsequent instruction </a:t>
            </a:r>
            <a:r>
              <a:rPr lang="en-US" sz="2400" i="1" dirty="0">
                <a:solidFill>
                  <a:srgbClr val="2D14AC"/>
                </a:solidFill>
              </a:rPr>
              <a:t>consumes</a:t>
            </a:r>
            <a:r>
              <a:rPr lang="en-US" sz="2400" dirty="0"/>
              <a:t> that value in a pipeline stage.</a:t>
            </a:r>
          </a:p>
          <a:p>
            <a:pPr lvl="3" algn="just">
              <a:lnSpc>
                <a:spcPct val="1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/>
          </a:p>
          <a:p>
            <a:pPr marL="457200" lvl="3" indent="-457200" algn="just">
              <a:lnSpc>
                <a:spcPct val="150000"/>
              </a:lnSpc>
              <a:buFont typeface="Arial" panose="020B0604020202020204" pitchFamily="34" charset="0"/>
              <a:buChar char="•"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/>
              <a:t>The consumer may have to be delayed so that the time of consumption is later than the time of production.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A2FE2-C65D-3675-3ED8-EE09B1A5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54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Data Hazards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A2FE2-C65D-3675-3ED8-EE09B1A5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14</a:t>
            </a:fld>
            <a:endParaRPr lang="en-US"/>
          </a:p>
        </p:txBody>
      </p:sp>
      <p:sp>
        <p:nvSpPr>
          <p:cNvPr id="4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75CDCA-FA4A-CF0A-AFAB-B5DCB213BDC2}"/>
              </a:ext>
            </a:extLst>
          </p:cNvPr>
          <p:cNvSpPr txBox="1">
            <a:spLocks/>
          </p:cNvSpPr>
          <p:nvPr/>
        </p:nvSpPr>
        <p:spPr>
          <a:xfrm>
            <a:off x="377757" y="1141418"/>
            <a:ext cx="11344073" cy="4865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 algn="just">
              <a:lnSpc>
                <a:spcPct val="13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8BC42B0-9E36-B893-E642-38D615ECA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37" y="1141418"/>
            <a:ext cx="7503320" cy="5275990"/>
          </a:xfrm>
          <a:prstGeom prst="rect">
            <a:avLst/>
          </a:prstGeom>
        </p:spPr>
      </p:pic>
      <p:sp>
        <p:nvSpPr>
          <p:cNvPr id="10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B6D14A-27A2-003A-0846-8578D65E7CBB}"/>
              </a:ext>
            </a:extLst>
          </p:cNvPr>
          <p:cNvSpPr txBox="1">
            <a:spLocks/>
          </p:cNvSpPr>
          <p:nvPr/>
        </p:nvSpPr>
        <p:spPr>
          <a:xfrm>
            <a:off x="852758" y="1456143"/>
            <a:ext cx="2076836" cy="113330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add $r3, $r1, $r2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1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446C0608-CE6F-5145-796C-9B8EF8BBFFC5}"/>
              </a:ext>
            </a:extLst>
          </p:cNvPr>
          <p:cNvSpPr txBox="1">
            <a:spLocks/>
          </p:cNvSpPr>
          <p:nvPr/>
        </p:nvSpPr>
        <p:spPr>
          <a:xfrm>
            <a:off x="855164" y="3511177"/>
            <a:ext cx="2076836" cy="87498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sub $r7, $r8, $r9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3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2241BF3A-67D8-CCBC-F06B-34838626D786}"/>
              </a:ext>
            </a:extLst>
          </p:cNvPr>
          <p:cNvSpPr txBox="1">
            <a:spLocks/>
          </p:cNvSpPr>
          <p:nvPr/>
        </p:nvSpPr>
        <p:spPr>
          <a:xfrm>
            <a:off x="845479" y="2359950"/>
            <a:ext cx="2076836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add $r5, $r3, $r4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02E10D-D26E-4319-C3E8-491BEE20983C}"/>
              </a:ext>
            </a:extLst>
          </p:cNvPr>
          <p:cNvSpPr txBox="1"/>
          <p:nvPr/>
        </p:nvSpPr>
        <p:spPr>
          <a:xfrm>
            <a:off x="4256991" y="170880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E9E5D4-5A02-B24D-E1BC-D61EA50881F1}"/>
              </a:ext>
            </a:extLst>
          </p:cNvPr>
          <p:cNvSpPr txBox="1"/>
          <p:nvPr/>
        </p:nvSpPr>
        <p:spPr>
          <a:xfrm>
            <a:off x="5517107" y="1696561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18CFD8-E976-3760-DE4B-E5C8A461C9D8}"/>
              </a:ext>
            </a:extLst>
          </p:cNvPr>
          <p:cNvSpPr txBox="1"/>
          <p:nvPr/>
        </p:nvSpPr>
        <p:spPr>
          <a:xfrm>
            <a:off x="6754982" y="170880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962BB5-4DE4-FB1D-9620-7198B1956B06}"/>
              </a:ext>
            </a:extLst>
          </p:cNvPr>
          <p:cNvSpPr txBox="1"/>
          <p:nvPr/>
        </p:nvSpPr>
        <p:spPr>
          <a:xfrm>
            <a:off x="8040764" y="1696561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0B227A-2D64-6B24-A25D-CB69BBC5F4DA}"/>
              </a:ext>
            </a:extLst>
          </p:cNvPr>
          <p:cNvSpPr txBox="1"/>
          <p:nvPr/>
        </p:nvSpPr>
        <p:spPr>
          <a:xfrm>
            <a:off x="5527222" y="264310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F83E4-8AB5-824F-4EC0-03ABFD121FA0}"/>
              </a:ext>
            </a:extLst>
          </p:cNvPr>
          <p:cNvSpPr txBox="1"/>
          <p:nvPr/>
        </p:nvSpPr>
        <p:spPr>
          <a:xfrm>
            <a:off x="6787338" y="263086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BB230C-56A7-50E9-F3CC-7409175FA251}"/>
              </a:ext>
            </a:extLst>
          </p:cNvPr>
          <p:cNvSpPr txBox="1"/>
          <p:nvPr/>
        </p:nvSpPr>
        <p:spPr>
          <a:xfrm>
            <a:off x="8025213" y="263086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47EA3A-2162-3B2D-0CF5-42B0A3E65F12}"/>
              </a:ext>
            </a:extLst>
          </p:cNvPr>
          <p:cNvSpPr txBox="1"/>
          <p:nvPr/>
        </p:nvSpPr>
        <p:spPr>
          <a:xfrm>
            <a:off x="9310995" y="2618627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73867B-2103-DF3B-8A50-49F7FF903601}"/>
              </a:ext>
            </a:extLst>
          </p:cNvPr>
          <p:cNvSpPr txBox="1"/>
          <p:nvPr/>
        </p:nvSpPr>
        <p:spPr>
          <a:xfrm>
            <a:off x="6777610" y="3556464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9DF3C9-9A92-5F6B-4B97-D094A16E9649}"/>
              </a:ext>
            </a:extLst>
          </p:cNvPr>
          <p:cNvSpPr txBox="1"/>
          <p:nvPr/>
        </p:nvSpPr>
        <p:spPr>
          <a:xfrm>
            <a:off x="8037726" y="354422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1B70DF-C155-C5E4-2B77-21390194E980}"/>
              </a:ext>
            </a:extLst>
          </p:cNvPr>
          <p:cNvSpPr txBox="1"/>
          <p:nvPr/>
        </p:nvSpPr>
        <p:spPr>
          <a:xfrm>
            <a:off x="9275601" y="3556464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A3AA8D-FFDF-B7B0-8266-DB9B172C4824}"/>
              </a:ext>
            </a:extLst>
          </p:cNvPr>
          <p:cNvSpPr txBox="1"/>
          <p:nvPr/>
        </p:nvSpPr>
        <p:spPr>
          <a:xfrm>
            <a:off x="10561383" y="354422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55B015-3729-CB0E-F378-86A7C69D3FD8}"/>
              </a:ext>
            </a:extLst>
          </p:cNvPr>
          <p:cNvSpPr txBox="1"/>
          <p:nvPr/>
        </p:nvSpPr>
        <p:spPr>
          <a:xfrm>
            <a:off x="8037726" y="446981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35238E-96AD-3B72-A11C-F9A49C233CF4}"/>
              </a:ext>
            </a:extLst>
          </p:cNvPr>
          <p:cNvSpPr txBox="1"/>
          <p:nvPr/>
        </p:nvSpPr>
        <p:spPr>
          <a:xfrm>
            <a:off x="9297842" y="445757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355595-64F3-0C49-F5FE-80B5CC1A6807}"/>
              </a:ext>
            </a:extLst>
          </p:cNvPr>
          <p:cNvSpPr txBox="1"/>
          <p:nvPr/>
        </p:nvSpPr>
        <p:spPr>
          <a:xfrm>
            <a:off x="10535717" y="446981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8098BD-6811-5DFB-250B-74D5D5ECD1A3}"/>
              </a:ext>
            </a:extLst>
          </p:cNvPr>
          <p:cNvSpPr txBox="1"/>
          <p:nvPr/>
        </p:nvSpPr>
        <p:spPr>
          <a:xfrm>
            <a:off x="9285329" y="5447794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468BA7-5E07-EA2D-9D3D-5C9C772F14CC}"/>
              </a:ext>
            </a:extLst>
          </p:cNvPr>
          <p:cNvSpPr txBox="1"/>
          <p:nvPr/>
        </p:nvSpPr>
        <p:spPr>
          <a:xfrm>
            <a:off x="10545445" y="543555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71870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Data Hazards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A2FE2-C65D-3675-3ED8-EE09B1A5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15</a:t>
            </a:fld>
            <a:endParaRPr lang="en-US"/>
          </a:p>
        </p:txBody>
      </p:sp>
      <p:sp>
        <p:nvSpPr>
          <p:cNvPr id="4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75CDCA-FA4A-CF0A-AFAB-B5DCB213BDC2}"/>
              </a:ext>
            </a:extLst>
          </p:cNvPr>
          <p:cNvSpPr txBox="1">
            <a:spLocks/>
          </p:cNvSpPr>
          <p:nvPr/>
        </p:nvSpPr>
        <p:spPr>
          <a:xfrm>
            <a:off x="377757" y="1141418"/>
            <a:ext cx="11344073" cy="4865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 algn="just">
              <a:lnSpc>
                <a:spcPct val="13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8BC42B0-9E36-B893-E642-38D615ECA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37" y="1141418"/>
            <a:ext cx="7503320" cy="5275990"/>
          </a:xfrm>
          <a:prstGeom prst="rect">
            <a:avLst/>
          </a:prstGeom>
        </p:spPr>
      </p:pic>
      <p:sp>
        <p:nvSpPr>
          <p:cNvPr id="10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B6D14A-27A2-003A-0846-8578D65E7CBB}"/>
              </a:ext>
            </a:extLst>
          </p:cNvPr>
          <p:cNvSpPr txBox="1">
            <a:spLocks/>
          </p:cNvSpPr>
          <p:nvPr/>
        </p:nvSpPr>
        <p:spPr>
          <a:xfrm>
            <a:off x="852758" y="1456143"/>
            <a:ext cx="2076836" cy="113330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add $r3, $r1, $r2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1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446C0608-CE6F-5145-796C-9B8EF8BBFFC5}"/>
              </a:ext>
            </a:extLst>
          </p:cNvPr>
          <p:cNvSpPr txBox="1">
            <a:spLocks/>
          </p:cNvSpPr>
          <p:nvPr/>
        </p:nvSpPr>
        <p:spPr>
          <a:xfrm>
            <a:off x="855164" y="3511177"/>
            <a:ext cx="2076836" cy="87498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sub $r7, $r8, $r9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3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2241BF3A-67D8-CCBC-F06B-34838626D786}"/>
              </a:ext>
            </a:extLst>
          </p:cNvPr>
          <p:cNvSpPr txBox="1">
            <a:spLocks/>
          </p:cNvSpPr>
          <p:nvPr/>
        </p:nvSpPr>
        <p:spPr>
          <a:xfrm>
            <a:off x="845479" y="2359950"/>
            <a:ext cx="2076836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add $r5, $r3, $r4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1DD073-10A2-6A1E-91A6-37EF2CFC5089}"/>
              </a:ext>
            </a:extLst>
          </p:cNvPr>
          <p:cNvSpPr/>
          <p:nvPr/>
        </p:nvSpPr>
        <p:spPr>
          <a:xfrm>
            <a:off x="1347282" y="2039872"/>
            <a:ext cx="432879" cy="4271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03ADB9-527C-1A1E-E573-5452011E99F6}"/>
              </a:ext>
            </a:extLst>
          </p:cNvPr>
          <p:cNvSpPr/>
          <p:nvPr/>
        </p:nvSpPr>
        <p:spPr>
          <a:xfrm>
            <a:off x="1875803" y="2948360"/>
            <a:ext cx="384242" cy="4271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BD2CE7-19B0-6AAF-39AF-6D6B3227925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703199" y="2446761"/>
            <a:ext cx="364725" cy="5015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xplosion 1 2">
            <a:extLst>
              <a:ext uri="{FF2B5EF4-FFF2-40B4-BE49-F238E27FC236}">
                <a16:creationId xmlns:a16="http://schemas.microsoft.com/office/drawing/2014/main" id="{1023B259-7D93-1D58-A3C1-8938C1C40AA1}"/>
              </a:ext>
            </a:extLst>
          </p:cNvPr>
          <p:cNvSpPr/>
          <p:nvPr/>
        </p:nvSpPr>
        <p:spPr>
          <a:xfrm>
            <a:off x="8683248" y="2018255"/>
            <a:ext cx="314837" cy="329608"/>
          </a:xfrm>
          <a:prstGeom prst="irregularSeal1">
            <a:avLst/>
          </a:prstGeom>
          <a:solidFill>
            <a:srgbClr val="C00000"/>
          </a:solidFill>
          <a:ln w="3175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414141"/>
              </a:solidFill>
              <a:effectLst/>
              <a:uFillTx/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9" name="Explosion 1 8">
            <a:extLst>
              <a:ext uri="{FF2B5EF4-FFF2-40B4-BE49-F238E27FC236}">
                <a16:creationId xmlns:a16="http://schemas.microsoft.com/office/drawing/2014/main" id="{26696FE4-1EDA-61CD-FF73-AC5C62E8B037}"/>
              </a:ext>
            </a:extLst>
          </p:cNvPr>
          <p:cNvSpPr/>
          <p:nvPr/>
        </p:nvSpPr>
        <p:spPr>
          <a:xfrm>
            <a:off x="6192966" y="2907144"/>
            <a:ext cx="314837" cy="329608"/>
          </a:xfrm>
          <a:prstGeom prst="irregularSeal1">
            <a:avLst/>
          </a:prstGeom>
          <a:solidFill>
            <a:schemeClr val="accent1">
              <a:lumMod val="75000"/>
            </a:schemeClr>
          </a:solidFill>
          <a:ln w="3175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414141"/>
              </a:solidFill>
              <a:effectLst/>
              <a:uFillTx/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AF086D-A0C7-1193-9E32-3568229669EB}"/>
              </a:ext>
            </a:extLst>
          </p:cNvPr>
          <p:cNvSpPr txBox="1"/>
          <p:nvPr/>
        </p:nvSpPr>
        <p:spPr>
          <a:xfrm>
            <a:off x="4256991" y="170880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95B1F5-2C68-B5C8-1539-35BFB68D9D56}"/>
              </a:ext>
            </a:extLst>
          </p:cNvPr>
          <p:cNvSpPr txBox="1"/>
          <p:nvPr/>
        </p:nvSpPr>
        <p:spPr>
          <a:xfrm>
            <a:off x="5517107" y="1696561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6F92E5-DE7B-07EA-626D-AA8A378C6C28}"/>
              </a:ext>
            </a:extLst>
          </p:cNvPr>
          <p:cNvSpPr txBox="1"/>
          <p:nvPr/>
        </p:nvSpPr>
        <p:spPr>
          <a:xfrm>
            <a:off x="6754982" y="170880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4AA068-E148-2073-BCA7-B3D6FFBFFAA8}"/>
              </a:ext>
            </a:extLst>
          </p:cNvPr>
          <p:cNvSpPr txBox="1"/>
          <p:nvPr/>
        </p:nvSpPr>
        <p:spPr>
          <a:xfrm>
            <a:off x="8040764" y="1696561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B15043-A178-B0CC-E923-CD3BDD61FD86}"/>
              </a:ext>
            </a:extLst>
          </p:cNvPr>
          <p:cNvSpPr txBox="1"/>
          <p:nvPr/>
        </p:nvSpPr>
        <p:spPr>
          <a:xfrm>
            <a:off x="5527222" y="264310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A0340C-3A1D-113C-F850-5B8AEC843CF3}"/>
              </a:ext>
            </a:extLst>
          </p:cNvPr>
          <p:cNvSpPr txBox="1"/>
          <p:nvPr/>
        </p:nvSpPr>
        <p:spPr>
          <a:xfrm>
            <a:off x="6787338" y="263086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2FBEFF-D903-7236-C1FD-B2E58A30AF1C}"/>
              </a:ext>
            </a:extLst>
          </p:cNvPr>
          <p:cNvSpPr txBox="1"/>
          <p:nvPr/>
        </p:nvSpPr>
        <p:spPr>
          <a:xfrm>
            <a:off x="8025213" y="263086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20B1A2-7E2F-BB92-AED4-85295869D8E1}"/>
              </a:ext>
            </a:extLst>
          </p:cNvPr>
          <p:cNvSpPr txBox="1"/>
          <p:nvPr/>
        </p:nvSpPr>
        <p:spPr>
          <a:xfrm>
            <a:off x="9310995" y="2618627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D4759A-71E9-53CC-166B-4AA8C4687F04}"/>
              </a:ext>
            </a:extLst>
          </p:cNvPr>
          <p:cNvSpPr txBox="1"/>
          <p:nvPr/>
        </p:nvSpPr>
        <p:spPr>
          <a:xfrm>
            <a:off x="6777610" y="3556464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9CC63B-A354-2935-C0B6-DCABEC5B2C13}"/>
              </a:ext>
            </a:extLst>
          </p:cNvPr>
          <p:cNvSpPr txBox="1"/>
          <p:nvPr/>
        </p:nvSpPr>
        <p:spPr>
          <a:xfrm>
            <a:off x="8037726" y="354422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8FFCD3-0B00-655C-0913-E461D126900E}"/>
              </a:ext>
            </a:extLst>
          </p:cNvPr>
          <p:cNvSpPr txBox="1"/>
          <p:nvPr/>
        </p:nvSpPr>
        <p:spPr>
          <a:xfrm>
            <a:off x="9275601" y="3556464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ECC877-3844-9749-284F-1EA39930FE48}"/>
              </a:ext>
            </a:extLst>
          </p:cNvPr>
          <p:cNvSpPr txBox="1"/>
          <p:nvPr/>
        </p:nvSpPr>
        <p:spPr>
          <a:xfrm>
            <a:off x="10561383" y="354422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18D43E-A17B-A389-77B7-4A902A6D388A}"/>
              </a:ext>
            </a:extLst>
          </p:cNvPr>
          <p:cNvSpPr txBox="1"/>
          <p:nvPr/>
        </p:nvSpPr>
        <p:spPr>
          <a:xfrm>
            <a:off x="8037726" y="446981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F66479-71E7-5C43-5060-E6716BAA0ED7}"/>
              </a:ext>
            </a:extLst>
          </p:cNvPr>
          <p:cNvSpPr txBox="1"/>
          <p:nvPr/>
        </p:nvSpPr>
        <p:spPr>
          <a:xfrm>
            <a:off x="9297842" y="445757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52D6D1-2C4F-C0A0-5AB1-AD8C661D998E}"/>
              </a:ext>
            </a:extLst>
          </p:cNvPr>
          <p:cNvSpPr txBox="1"/>
          <p:nvPr/>
        </p:nvSpPr>
        <p:spPr>
          <a:xfrm>
            <a:off x="10535717" y="446981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31DC70-1750-33B1-25D4-38024AF05DFB}"/>
              </a:ext>
            </a:extLst>
          </p:cNvPr>
          <p:cNvSpPr txBox="1"/>
          <p:nvPr/>
        </p:nvSpPr>
        <p:spPr>
          <a:xfrm>
            <a:off x="9285329" y="5447794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C44883-3F00-2AA5-CD23-C017E68138B2}"/>
              </a:ext>
            </a:extLst>
          </p:cNvPr>
          <p:cNvSpPr txBox="1"/>
          <p:nvPr/>
        </p:nvSpPr>
        <p:spPr>
          <a:xfrm>
            <a:off x="10545445" y="543555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58826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Handling Data Hazards: Stalling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A2FE2-C65D-3675-3ED8-EE09B1A5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16</a:t>
            </a:fld>
            <a:endParaRPr lang="en-US"/>
          </a:p>
        </p:txBody>
      </p:sp>
      <p:sp>
        <p:nvSpPr>
          <p:cNvPr id="4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75CDCA-FA4A-CF0A-AFAB-B5DCB213BDC2}"/>
              </a:ext>
            </a:extLst>
          </p:cNvPr>
          <p:cNvSpPr txBox="1">
            <a:spLocks/>
          </p:cNvSpPr>
          <p:nvPr/>
        </p:nvSpPr>
        <p:spPr>
          <a:xfrm>
            <a:off x="377757" y="1141418"/>
            <a:ext cx="11344073" cy="4865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 algn="just">
              <a:lnSpc>
                <a:spcPct val="13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8BC42B0-9E36-B893-E642-38D615ECA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37" y="1141418"/>
            <a:ext cx="7503320" cy="5275990"/>
          </a:xfrm>
          <a:prstGeom prst="rect">
            <a:avLst/>
          </a:prstGeom>
        </p:spPr>
      </p:pic>
      <p:sp>
        <p:nvSpPr>
          <p:cNvPr id="10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B6D14A-27A2-003A-0846-8578D65E7CBB}"/>
              </a:ext>
            </a:extLst>
          </p:cNvPr>
          <p:cNvSpPr txBox="1">
            <a:spLocks/>
          </p:cNvSpPr>
          <p:nvPr/>
        </p:nvSpPr>
        <p:spPr>
          <a:xfrm>
            <a:off x="852758" y="1456143"/>
            <a:ext cx="2076836" cy="113330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add $r3, $r1, $r2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1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446C0608-CE6F-5145-796C-9B8EF8BBFFC5}"/>
              </a:ext>
            </a:extLst>
          </p:cNvPr>
          <p:cNvSpPr txBox="1">
            <a:spLocks/>
          </p:cNvSpPr>
          <p:nvPr/>
        </p:nvSpPr>
        <p:spPr>
          <a:xfrm>
            <a:off x="845479" y="5481364"/>
            <a:ext cx="2076836" cy="87498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sub $r7, $r8, $r9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3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2241BF3A-67D8-CCBC-F06B-34838626D786}"/>
              </a:ext>
            </a:extLst>
          </p:cNvPr>
          <p:cNvSpPr txBox="1">
            <a:spLocks/>
          </p:cNvSpPr>
          <p:nvPr/>
        </p:nvSpPr>
        <p:spPr>
          <a:xfrm>
            <a:off x="845479" y="4300590"/>
            <a:ext cx="2076836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add $r5, $r3, $r4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3" name="Explosion 1 2">
            <a:extLst>
              <a:ext uri="{FF2B5EF4-FFF2-40B4-BE49-F238E27FC236}">
                <a16:creationId xmlns:a16="http://schemas.microsoft.com/office/drawing/2014/main" id="{1023B259-7D93-1D58-A3C1-8938C1C40AA1}"/>
              </a:ext>
            </a:extLst>
          </p:cNvPr>
          <p:cNvSpPr/>
          <p:nvPr/>
        </p:nvSpPr>
        <p:spPr>
          <a:xfrm>
            <a:off x="8683248" y="2018255"/>
            <a:ext cx="314837" cy="329608"/>
          </a:xfrm>
          <a:prstGeom prst="irregularSeal1">
            <a:avLst/>
          </a:prstGeom>
          <a:solidFill>
            <a:srgbClr val="C00000"/>
          </a:solidFill>
          <a:ln w="3175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414141"/>
              </a:solidFill>
              <a:effectLst/>
              <a:uFillTx/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9" name="Explosion 1 8">
            <a:extLst>
              <a:ext uri="{FF2B5EF4-FFF2-40B4-BE49-F238E27FC236}">
                <a16:creationId xmlns:a16="http://schemas.microsoft.com/office/drawing/2014/main" id="{26696FE4-1EDA-61CD-FF73-AC5C62E8B037}"/>
              </a:ext>
            </a:extLst>
          </p:cNvPr>
          <p:cNvSpPr/>
          <p:nvPr/>
        </p:nvSpPr>
        <p:spPr>
          <a:xfrm>
            <a:off x="8692975" y="4765126"/>
            <a:ext cx="314837" cy="329608"/>
          </a:xfrm>
          <a:prstGeom prst="irregularSeal1">
            <a:avLst/>
          </a:prstGeom>
          <a:solidFill>
            <a:schemeClr val="accent1">
              <a:lumMod val="75000"/>
            </a:schemeClr>
          </a:solidFill>
          <a:ln w="3175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414141"/>
              </a:solidFill>
              <a:effectLst/>
              <a:uFillTx/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12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FB86FA38-19F8-7CB1-C636-0822786319A0}"/>
              </a:ext>
            </a:extLst>
          </p:cNvPr>
          <p:cNvSpPr txBox="1">
            <a:spLocks/>
          </p:cNvSpPr>
          <p:nvPr/>
        </p:nvSpPr>
        <p:spPr>
          <a:xfrm>
            <a:off x="852758" y="2359378"/>
            <a:ext cx="2076836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nop</a:t>
            </a:r>
            <a:endParaRPr 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5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33FCEF3B-6C57-75A8-44D0-CEAB9F273CFF}"/>
              </a:ext>
            </a:extLst>
          </p:cNvPr>
          <p:cNvSpPr txBox="1">
            <a:spLocks/>
          </p:cNvSpPr>
          <p:nvPr/>
        </p:nvSpPr>
        <p:spPr>
          <a:xfrm>
            <a:off x="845479" y="3249915"/>
            <a:ext cx="2076836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nop</a:t>
            </a:r>
            <a:endParaRPr 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ACE02-45E9-B2B6-34F6-13A7170EAC5B}"/>
              </a:ext>
            </a:extLst>
          </p:cNvPr>
          <p:cNvSpPr txBox="1"/>
          <p:nvPr/>
        </p:nvSpPr>
        <p:spPr>
          <a:xfrm>
            <a:off x="4256991" y="170880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948FA-1628-CED3-EB8C-7550D82C7986}"/>
              </a:ext>
            </a:extLst>
          </p:cNvPr>
          <p:cNvSpPr txBox="1"/>
          <p:nvPr/>
        </p:nvSpPr>
        <p:spPr>
          <a:xfrm>
            <a:off x="5517107" y="1696561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BEDFD-E9C9-9144-9F66-DBBBCDDC7421}"/>
              </a:ext>
            </a:extLst>
          </p:cNvPr>
          <p:cNvSpPr txBox="1"/>
          <p:nvPr/>
        </p:nvSpPr>
        <p:spPr>
          <a:xfrm>
            <a:off x="6754982" y="170880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AFEA77-22EE-5701-9B5A-A1F07C6D3B7B}"/>
              </a:ext>
            </a:extLst>
          </p:cNvPr>
          <p:cNvSpPr txBox="1"/>
          <p:nvPr/>
        </p:nvSpPr>
        <p:spPr>
          <a:xfrm>
            <a:off x="8040764" y="1696561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74B083-6C6F-A45D-74F7-07B3C232082D}"/>
              </a:ext>
            </a:extLst>
          </p:cNvPr>
          <p:cNvSpPr txBox="1"/>
          <p:nvPr/>
        </p:nvSpPr>
        <p:spPr>
          <a:xfrm>
            <a:off x="5527222" y="264310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5F76CA-DD50-EBF2-4714-3095B99CCC58}"/>
              </a:ext>
            </a:extLst>
          </p:cNvPr>
          <p:cNvSpPr txBox="1"/>
          <p:nvPr/>
        </p:nvSpPr>
        <p:spPr>
          <a:xfrm>
            <a:off x="6787338" y="263086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3924BB-645D-BE77-5577-9F5E3D805B85}"/>
              </a:ext>
            </a:extLst>
          </p:cNvPr>
          <p:cNvSpPr txBox="1"/>
          <p:nvPr/>
        </p:nvSpPr>
        <p:spPr>
          <a:xfrm>
            <a:off x="8025213" y="263086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B1166C-5F17-1EDC-FB6C-05E92D1759E3}"/>
              </a:ext>
            </a:extLst>
          </p:cNvPr>
          <p:cNvSpPr txBox="1"/>
          <p:nvPr/>
        </p:nvSpPr>
        <p:spPr>
          <a:xfrm>
            <a:off x="9310995" y="2618627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C966AB-0C03-9CB7-19BC-6DB39024645E}"/>
              </a:ext>
            </a:extLst>
          </p:cNvPr>
          <p:cNvSpPr txBox="1"/>
          <p:nvPr/>
        </p:nvSpPr>
        <p:spPr>
          <a:xfrm>
            <a:off x="6777610" y="3556464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4FF180-2C1E-BD72-8824-5C8D3E56B31A}"/>
              </a:ext>
            </a:extLst>
          </p:cNvPr>
          <p:cNvSpPr txBox="1"/>
          <p:nvPr/>
        </p:nvSpPr>
        <p:spPr>
          <a:xfrm>
            <a:off x="8037726" y="354422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CEC1C1-38AA-A4EC-40D5-75A3F1F103C4}"/>
              </a:ext>
            </a:extLst>
          </p:cNvPr>
          <p:cNvSpPr txBox="1"/>
          <p:nvPr/>
        </p:nvSpPr>
        <p:spPr>
          <a:xfrm>
            <a:off x="9275601" y="3556464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828BF3-F6D8-164B-225A-7F76BD8938A8}"/>
              </a:ext>
            </a:extLst>
          </p:cNvPr>
          <p:cNvSpPr txBox="1"/>
          <p:nvPr/>
        </p:nvSpPr>
        <p:spPr>
          <a:xfrm>
            <a:off x="10561383" y="354422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2F0648-AE2F-ECF0-2ECA-AE2C067C1DDF}"/>
              </a:ext>
            </a:extLst>
          </p:cNvPr>
          <p:cNvSpPr txBox="1"/>
          <p:nvPr/>
        </p:nvSpPr>
        <p:spPr>
          <a:xfrm>
            <a:off x="8037726" y="446981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1BF971-6C5D-C105-2332-51884DD4DB1B}"/>
              </a:ext>
            </a:extLst>
          </p:cNvPr>
          <p:cNvSpPr txBox="1"/>
          <p:nvPr/>
        </p:nvSpPr>
        <p:spPr>
          <a:xfrm>
            <a:off x="9297842" y="445757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6DDB3E-2A4B-756B-7249-2C0C1AA814D4}"/>
              </a:ext>
            </a:extLst>
          </p:cNvPr>
          <p:cNvSpPr txBox="1"/>
          <p:nvPr/>
        </p:nvSpPr>
        <p:spPr>
          <a:xfrm>
            <a:off x="10535717" y="446981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51E048-18A5-963A-276E-D0C6D2F255C0}"/>
              </a:ext>
            </a:extLst>
          </p:cNvPr>
          <p:cNvSpPr txBox="1"/>
          <p:nvPr/>
        </p:nvSpPr>
        <p:spPr>
          <a:xfrm>
            <a:off x="9285329" y="5447794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429D48-10A2-D8D6-552B-DD57FB04130B}"/>
              </a:ext>
            </a:extLst>
          </p:cNvPr>
          <p:cNvSpPr txBox="1"/>
          <p:nvPr/>
        </p:nvSpPr>
        <p:spPr>
          <a:xfrm>
            <a:off x="10545445" y="543555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60045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Handling Data Hazards: Stalling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A2FE2-C65D-3675-3ED8-EE09B1A5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17</a:t>
            </a:fld>
            <a:endParaRPr lang="en-US"/>
          </a:p>
        </p:txBody>
      </p:sp>
      <p:sp>
        <p:nvSpPr>
          <p:cNvPr id="4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75CDCA-FA4A-CF0A-AFAB-B5DCB213BDC2}"/>
              </a:ext>
            </a:extLst>
          </p:cNvPr>
          <p:cNvSpPr txBox="1">
            <a:spLocks/>
          </p:cNvSpPr>
          <p:nvPr/>
        </p:nvSpPr>
        <p:spPr>
          <a:xfrm>
            <a:off x="377757" y="1141418"/>
            <a:ext cx="11344073" cy="4865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 algn="just">
              <a:lnSpc>
                <a:spcPct val="13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8BC42B0-9E36-B893-E642-38D615ECA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37" y="1141418"/>
            <a:ext cx="7503320" cy="5275990"/>
          </a:xfrm>
          <a:prstGeom prst="rect">
            <a:avLst/>
          </a:prstGeom>
        </p:spPr>
      </p:pic>
      <p:sp>
        <p:nvSpPr>
          <p:cNvPr id="10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B6D14A-27A2-003A-0846-8578D65E7CBB}"/>
              </a:ext>
            </a:extLst>
          </p:cNvPr>
          <p:cNvSpPr txBox="1">
            <a:spLocks/>
          </p:cNvSpPr>
          <p:nvPr/>
        </p:nvSpPr>
        <p:spPr>
          <a:xfrm>
            <a:off x="852758" y="1456143"/>
            <a:ext cx="2076836" cy="113330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add $r3, $r1, $r2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1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446C0608-CE6F-5145-796C-9B8EF8BBFFC5}"/>
              </a:ext>
            </a:extLst>
          </p:cNvPr>
          <p:cNvSpPr txBox="1">
            <a:spLocks/>
          </p:cNvSpPr>
          <p:nvPr/>
        </p:nvSpPr>
        <p:spPr>
          <a:xfrm>
            <a:off x="855164" y="3511177"/>
            <a:ext cx="2076836" cy="87498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sub $r7, $r8, $r9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3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2241BF3A-67D8-CCBC-F06B-34838626D786}"/>
              </a:ext>
            </a:extLst>
          </p:cNvPr>
          <p:cNvSpPr txBox="1">
            <a:spLocks/>
          </p:cNvSpPr>
          <p:nvPr/>
        </p:nvSpPr>
        <p:spPr>
          <a:xfrm>
            <a:off x="845479" y="2359950"/>
            <a:ext cx="2076836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add $r5, $r3, $r4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3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FBA7B910-4E97-64B8-8733-3FD06F69E6CB}"/>
              </a:ext>
            </a:extLst>
          </p:cNvPr>
          <p:cNvSpPr txBox="1">
            <a:spLocks/>
          </p:cNvSpPr>
          <p:nvPr/>
        </p:nvSpPr>
        <p:spPr>
          <a:xfrm>
            <a:off x="431258" y="1453766"/>
            <a:ext cx="460443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I1: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6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BBF1CE4-AA69-1BB7-3435-AC1CD8D13B8F}"/>
              </a:ext>
            </a:extLst>
          </p:cNvPr>
          <p:cNvSpPr txBox="1">
            <a:spLocks/>
          </p:cNvSpPr>
          <p:nvPr/>
        </p:nvSpPr>
        <p:spPr>
          <a:xfrm>
            <a:off x="430465" y="2368914"/>
            <a:ext cx="460443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I2: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E705B8C1-C27D-75F0-8D60-F9A473CD0955}"/>
              </a:ext>
            </a:extLst>
          </p:cNvPr>
          <p:cNvSpPr txBox="1">
            <a:spLocks/>
          </p:cNvSpPr>
          <p:nvPr/>
        </p:nvSpPr>
        <p:spPr>
          <a:xfrm>
            <a:off x="428852" y="3252863"/>
            <a:ext cx="460443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I3: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3E14B4-388D-4EEF-3568-FD6007DB1C0B}"/>
              </a:ext>
            </a:extLst>
          </p:cNvPr>
          <p:cNvSpPr txBox="1"/>
          <p:nvPr/>
        </p:nvSpPr>
        <p:spPr>
          <a:xfrm>
            <a:off x="4256991" y="170880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198CAB-F124-BEC8-54B0-75B4BD4119C7}"/>
              </a:ext>
            </a:extLst>
          </p:cNvPr>
          <p:cNvSpPr txBox="1"/>
          <p:nvPr/>
        </p:nvSpPr>
        <p:spPr>
          <a:xfrm>
            <a:off x="5517107" y="1696561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D0C2A5-AF7F-8ED9-3874-6F6A81811B36}"/>
              </a:ext>
            </a:extLst>
          </p:cNvPr>
          <p:cNvSpPr txBox="1"/>
          <p:nvPr/>
        </p:nvSpPr>
        <p:spPr>
          <a:xfrm>
            <a:off x="6754982" y="170880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70AF72-81DE-09F0-46B7-25148E7ED24C}"/>
              </a:ext>
            </a:extLst>
          </p:cNvPr>
          <p:cNvSpPr txBox="1"/>
          <p:nvPr/>
        </p:nvSpPr>
        <p:spPr>
          <a:xfrm>
            <a:off x="8040764" y="1696561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291919-2E8D-2382-EBE2-F6CF4C0A7998}"/>
              </a:ext>
            </a:extLst>
          </p:cNvPr>
          <p:cNvSpPr txBox="1"/>
          <p:nvPr/>
        </p:nvSpPr>
        <p:spPr>
          <a:xfrm>
            <a:off x="5527222" y="264310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19D898-0036-7F33-F0D5-2A222BCD9F51}"/>
              </a:ext>
            </a:extLst>
          </p:cNvPr>
          <p:cNvSpPr txBox="1"/>
          <p:nvPr/>
        </p:nvSpPr>
        <p:spPr>
          <a:xfrm>
            <a:off x="6787338" y="263086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71DDB7-407B-3B60-96C1-922C627A41E9}"/>
              </a:ext>
            </a:extLst>
          </p:cNvPr>
          <p:cNvSpPr txBox="1"/>
          <p:nvPr/>
        </p:nvSpPr>
        <p:spPr>
          <a:xfrm>
            <a:off x="8025213" y="263086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E682C0-1CB7-C8E3-5D48-48DDBB799899}"/>
              </a:ext>
            </a:extLst>
          </p:cNvPr>
          <p:cNvSpPr txBox="1"/>
          <p:nvPr/>
        </p:nvSpPr>
        <p:spPr>
          <a:xfrm>
            <a:off x="9310995" y="2618627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D67461-B4DE-96CF-E0C4-4547852DA550}"/>
              </a:ext>
            </a:extLst>
          </p:cNvPr>
          <p:cNvSpPr txBox="1"/>
          <p:nvPr/>
        </p:nvSpPr>
        <p:spPr>
          <a:xfrm>
            <a:off x="6777610" y="3556464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C9FFF3-709F-0628-B6D8-9F7FF9D6E43E}"/>
              </a:ext>
            </a:extLst>
          </p:cNvPr>
          <p:cNvSpPr txBox="1"/>
          <p:nvPr/>
        </p:nvSpPr>
        <p:spPr>
          <a:xfrm>
            <a:off x="8037726" y="354422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F7E5C-A5C6-3B3E-2B4B-D2FA2F899EED}"/>
              </a:ext>
            </a:extLst>
          </p:cNvPr>
          <p:cNvSpPr txBox="1"/>
          <p:nvPr/>
        </p:nvSpPr>
        <p:spPr>
          <a:xfrm>
            <a:off x="9275601" y="3556464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F0D506-5C9C-5A7A-5B35-CFDE60355549}"/>
              </a:ext>
            </a:extLst>
          </p:cNvPr>
          <p:cNvSpPr txBox="1"/>
          <p:nvPr/>
        </p:nvSpPr>
        <p:spPr>
          <a:xfrm>
            <a:off x="10561383" y="354422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FCDF88-9028-85C1-39CC-2CC5DE6E98C7}"/>
              </a:ext>
            </a:extLst>
          </p:cNvPr>
          <p:cNvSpPr txBox="1"/>
          <p:nvPr/>
        </p:nvSpPr>
        <p:spPr>
          <a:xfrm>
            <a:off x="8037726" y="446981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19D67E-B5BF-5A78-962B-AB987CFDD1CE}"/>
              </a:ext>
            </a:extLst>
          </p:cNvPr>
          <p:cNvSpPr txBox="1"/>
          <p:nvPr/>
        </p:nvSpPr>
        <p:spPr>
          <a:xfrm>
            <a:off x="9297842" y="445757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7A8130-FBF2-DC2C-C83E-9B9F06664B7A}"/>
              </a:ext>
            </a:extLst>
          </p:cNvPr>
          <p:cNvSpPr txBox="1"/>
          <p:nvPr/>
        </p:nvSpPr>
        <p:spPr>
          <a:xfrm>
            <a:off x="10535717" y="446981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FC344E-99D7-A35F-6D37-8A200B4AAF3D}"/>
              </a:ext>
            </a:extLst>
          </p:cNvPr>
          <p:cNvSpPr txBox="1"/>
          <p:nvPr/>
        </p:nvSpPr>
        <p:spPr>
          <a:xfrm>
            <a:off x="9285329" y="5447794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EF2CA0-FC76-2396-6468-29B21B0F8BDF}"/>
              </a:ext>
            </a:extLst>
          </p:cNvPr>
          <p:cNvSpPr txBox="1"/>
          <p:nvPr/>
        </p:nvSpPr>
        <p:spPr>
          <a:xfrm>
            <a:off x="10545445" y="543555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17773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Handling Data Hazards: Stalling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A2FE2-C65D-3675-3ED8-EE09B1A5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75CDCA-FA4A-CF0A-AFAB-B5DCB213BDC2}"/>
              </a:ext>
            </a:extLst>
          </p:cNvPr>
          <p:cNvSpPr txBox="1">
            <a:spLocks/>
          </p:cNvSpPr>
          <p:nvPr/>
        </p:nvSpPr>
        <p:spPr>
          <a:xfrm>
            <a:off x="377757" y="1141418"/>
            <a:ext cx="11344073" cy="4865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 algn="just">
              <a:lnSpc>
                <a:spcPct val="13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8BC42B0-9E36-B893-E642-38D615ECA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37" y="1141418"/>
            <a:ext cx="7503320" cy="5275990"/>
          </a:xfrm>
          <a:prstGeom prst="rect">
            <a:avLst/>
          </a:prstGeom>
        </p:spPr>
      </p:pic>
      <p:sp>
        <p:nvSpPr>
          <p:cNvPr id="10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B6D14A-27A2-003A-0846-8578D65E7CBB}"/>
              </a:ext>
            </a:extLst>
          </p:cNvPr>
          <p:cNvSpPr txBox="1">
            <a:spLocks/>
          </p:cNvSpPr>
          <p:nvPr/>
        </p:nvSpPr>
        <p:spPr>
          <a:xfrm>
            <a:off x="852758" y="1456143"/>
            <a:ext cx="2076836" cy="113330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add $r3, $r1, $r2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1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446C0608-CE6F-5145-796C-9B8EF8BBFFC5}"/>
              </a:ext>
            </a:extLst>
          </p:cNvPr>
          <p:cNvSpPr txBox="1">
            <a:spLocks/>
          </p:cNvSpPr>
          <p:nvPr/>
        </p:nvSpPr>
        <p:spPr>
          <a:xfrm>
            <a:off x="845479" y="5481364"/>
            <a:ext cx="2076836" cy="87498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sub $r7, $r8, $r9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3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2241BF3A-67D8-CCBC-F06B-34838626D786}"/>
              </a:ext>
            </a:extLst>
          </p:cNvPr>
          <p:cNvSpPr txBox="1">
            <a:spLocks/>
          </p:cNvSpPr>
          <p:nvPr/>
        </p:nvSpPr>
        <p:spPr>
          <a:xfrm>
            <a:off x="845479" y="4300590"/>
            <a:ext cx="2076836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add $r5, $r3, $r4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3" name="Explosion 1 2">
            <a:extLst>
              <a:ext uri="{FF2B5EF4-FFF2-40B4-BE49-F238E27FC236}">
                <a16:creationId xmlns:a16="http://schemas.microsoft.com/office/drawing/2014/main" id="{1023B259-7D93-1D58-A3C1-8938C1C40AA1}"/>
              </a:ext>
            </a:extLst>
          </p:cNvPr>
          <p:cNvSpPr/>
          <p:nvPr/>
        </p:nvSpPr>
        <p:spPr>
          <a:xfrm>
            <a:off x="8683248" y="2018255"/>
            <a:ext cx="314837" cy="329608"/>
          </a:xfrm>
          <a:prstGeom prst="irregularSeal1">
            <a:avLst/>
          </a:prstGeom>
          <a:solidFill>
            <a:srgbClr val="C00000"/>
          </a:solidFill>
          <a:ln w="3175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414141"/>
              </a:solidFill>
              <a:effectLst/>
              <a:uFillTx/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9" name="Explosion 1 8">
            <a:extLst>
              <a:ext uri="{FF2B5EF4-FFF2-40B4-BE49-F238E27FC236}">
                <a16:creationId xmlns:a16="http://schemas.microsoft.com/office/drawing/2014/main" id="{26696FE4-1EDA-61CD-FF73-AC5C62E8B037}"/>
              </a:ext>
            </a:extLst>
          </p:cNvPr>
          <p:cNvSpPr/>
          <p:nvPr/>
        </p:nvSpPr>
        <p:spPr>
          <a:xfrm>
            <a:off x="8692975" y="4765126"/>
            <a:ext cx="314837" cy="329608"/>
          </a:xfrm>
          <a:prstGeom prst="irregularSeal1">
            <a:avLst/>
          </a:prstGeom>
          <a:solidFill>
            <a:schemeClr val="accent1">
              <a:lumMod val="75000"/>
            </a:schemeClr>
          </a:solidFill>
          <a:ln w="3175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414141"/>
              </a:solidFill>
              <a:effectLst/>
              <a:uFillTx/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12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FB86FA38-19F8-7CB1-C636-0822786319A0}"/>
              </a:ext>
            </a:extLst>
          </p:cNvPr>
          <p:cNvSpPr txBox="1">
            <a:spLocks/>
          </p:cNvSpPr>
          <p:nvPr/>
        </p:nvSpPr>
        <p:spPr>
          <a:xfrm>
            <a:off x="852758" y="2359378"/>
            <a:ext cx="2076836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nop</a:t>
            </a:r>
            <a:endParaRPr 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5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33FCEF3B-6C57-75A8-44D0-CEAB9F273CFF}"/>
              </a:ext>
            </a:extLst>
          </p:cNvPr>
          <p:cNvSpPr txBox="1">
            <a:spLocks/>
          </p:cNvSpPr>
          <p:nvPr/>
        </p:nvSpPr>
        <p:spPr>
          <a:xfrm>
            <a:off x="845479" y="3249915"/>
            <a:ext cx="2076836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nop</a:t>
            </a:r>
            <a:endParaRPr 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7DBE25-202B-8ED1-C670-1249463BEABA}"/>
              </a:ext>
            </a:extLst>
          </p:cNvPr>
          <p:cNvSpPr txBox="1"/>
          <p:nvPr/>
        </p:nvSpPr>
        <p:spPr>
          <a:xfrm>
            <a:off x="2583120" y="5917763"/>
            <a:ext cx="6109855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Gill Sans Light"/>
              </a:rPr>
              <a:t>Can we do better?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62F5CA-19CB-5E20-F4B8-B5671503E4E1}"/>
              </a:ext>
            </a:extLst>
          </p:cNvPr>
          <p:cNvSpPr txBox="1"/>
          <p:nvPr/>
        </p:nvSpPr>
        <p:spPr>
          <a:xfrm>
            <a:off x="4256991" y="170880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DE3444-B651-0AF4-53FE-B70C9F8B591A}"/>
              </a:ext>
            </a:extLst>
          </p:cNvPr>
          <p:cNvSpPr txBox="1"/>
          <p:nvPr/>
        </p:nvSpPr>
        <p:spPr>
          <a:xfrm>
            <a:off x="5517107" y="1696561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DAB0AB-4592-46C2-433C-0717F306A6CC}"/>
              </a:ext>
            </a:extLst>
          </p:cNvPr>
          <p:cNvSpPr txBox="1"/>
          <p:nvPr/>
        </p:nvSpPr>
        <p:spPr>
          <a:xfrm>
            <a:off x="6754982" y="170880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00B11-CFDA-201B-87C9-56C26A8A90FC}"/>
              </a:ext>
            </a:extLst>
          </p:cNvPr>
          <p:cNvSpPr txBox="1"/>
          <p:nvPr/>
        </p:nvSpPr>
        <p:spPr>
          <a:xfrm>
            <a:off x="8040764" y="1696561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DE4FE6-F651-2478-2F7E-16889B4677BD}"/>
              </a:ext>
            </a:extLst>
          </p:cNvPr>
          <p:cNvSpPr txBox="1"/>
          <p:nvPr/>
        </p:nvSpPr>
        <p:spPr>
          <a:xfrm>
            <a:off x="5527222" y="264310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AF8E8D-4E58-935A-137F-26C78294B4D2}"/>
              </a:ext>
            </a:extLst>
          </p:cNvPr>
          <p:cNvSpPr txBox="1"/>
          <p:nvPr/>
        </p:nvSpPr>
        <p:spPr>
          <a:xfrm>
            <a:off x="6787338" y="263086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F5ADC6-0E99-860E-B8FF-617C4F4A532C}"/>
              </a:ext>
            </a:extLst>
          </p:cNvPr>
          <p:cNvSpPr txBox="1"/>
          <p:nvPr/>
        </p:nvSpPr>
        <p:spPr>
          <a:xfrm>
            <a:off x="8025213" y="263086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7D4ABB-0F61-89EE-DFC4-872B7427BB87}"/>
              </a:ext>
            </a:extLst>
          </p:cNvPr>
          <p:cNvSpPr txBox="1"/>
          <p:nvPr/>
        </p:nvSpPr>
        <p:spPr>
          <a:xfrm>
            <a:off x="9310995" y="2618627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9E5BA7-35C7-9FF4-DBB8-D8DCF8924E79}"/>
              </a:ext>
            </a:extLst>
          </p:cNvPr>
          <p:cNvSpPr txBox="1"/>
          <p:nvPr/>
        </p:nvSpPr>
        <p:spPr>
          <a:xfrm>
            <a:off x="6777610" y="3556464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ECF7EB-2DA1-AD5E-6548-2241798E1F0D}"/>
              </a:ext>
            </a:extLst>
          </p:cNvPr>
          <p:cNvSpPr txBox="1"/>
          <p:nvPr/>
        </p:nvSpPr>
        <p:spPr>
          <a:xfrm>
            <a:off x="8037726" y="354422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A9348D-18CC-2E03-1840-C3EFE7E12E63}"/>
              </a:ext>
            </a:extLst>
          </p:cNvPr>
          <p:cNvSpPr txBox="1"/>
          <p:nvPr/>
        </p:nvSpPr>
        <p:spPr>
          <a:xfrm>
            <a:off x="9275601" y="3556464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763B1A-CF9A-6D1F-5847-76476A76D4D3}"/>
              </a:ext>
            </a:extLst>
          </p:cNvPr>
          <p:cNvSpPr txBox="1"/>
          <p:nvPr/>
        </p:nvSpPr>
        <p:spPr>
          <a:xfrm>
            <a:off x="10561383" y="354422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8F9805-2056-5E88-C1BC-747637EBD00D}"/>
              </a:ext>
            </a:extLst>
          </p:cNvPr>
          <p:cNvSpPr txBox="1"/>
          <p:nvPr/>
        </p:nvSpPr>
        <p:spPr>
          <a:xfrm>
            <a:off x="8037726" y="446981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EAE38E-AF2A-9B2D-1DF6-66B9D87AC080}"/>
              </a:ext>
            </a:extLst>
          </p:cNvPr>
          <p:cNvSpPr txBox="1"/>
          <p:nvPr/>
        </p:nvSpPr>
        <p:spPr>
          <a:xfrm>
            <a:off x="9297842" y="445757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B7B73E-ED1B-C6B7-775B-903C14B89603}"/>
              </a:ext>
            </a:extLst>
          </p:cNvPr>
          <p:cNvSpPr txBox="1"/>
          <p:nvPr/>
        </p:nvSpPr>
        <p:spPr>
          <a:xfrm>
            <a:off x="10535717" y="446981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C72355-0415-7A6C-A71D-2E6F69E06EF8}"/>
              </a:ext>
            </a:extLst>
          </p:cNvPr>
          <p:cNvSpPr txBox="1"/>
          <p:nvPr/>
        </p:nvSpPr>
        <p:spPr>
          <a:xfrm>
            <a:off x="9285329" y="5447794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9DEC83-C316-0D03-E0A8-77181B9A2339}"/>
              </a:ext>
            </a:extLst>
          </p:cNvPr>
          <p:cNvSpPr txBox="1"/>
          <p:nvPr/>
        </p:nvSpPr>
        <p:spPr>
          <a:xfrm>
            <a:off x="10545445" y="543555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37504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Handling Data Hazards: Forwarding/Bypassing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A2FE2-C65D-3675-3ED8-EE09B1A5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19</a:t>
            </a:fld>
            <a:endParaRPr lang="en-US"/>
          </a:p>
        </p:txBody>
      </p:sp>
      <p:sp>
        <p:nvSpPr>
          <p:cNvPr id="4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75CDCA-FA4A-CF0A-AFAB-B5DCB213BDC2}"/>
              </a:ext>
            </a:extLst>
          </p:cNvPr>
          <p:cNvSpPr txBox="1">
            <a:spLocks/>
          </p:cNvSpPr>
          <p:nvPr/>
        </p:nvSpPr>
        <p:spPr>
          <a:xfrm>
            <a:off x="377757" y="1141418"/>
            <a:ext cx="11344073" cy="4865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 algn="just">
              <a:lnSpc>
                <a:spcPct val="13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8BC42B0-9E36-B893-E642-38D615ECA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37" y="1141418"/>
            <a:ext cx="7503320" cy="5275990"/>
          </a:xfrm>
          <a:prstGeom prst="rect">
            <a:avLst/>
          </a:prstGeom>
        </p:spPr>
      </p:pic>
      <p:sp>
        <p:nvSpPr>
          <p:cNvPr id="10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B6D14A-27A2-003A-0846-8578D65E7CBB}"/>
              </a:ext>
            </a:extLst>
          </p:cNvPr>
          <p:cNvSpPr txBox="1">
            <a:spLocks/>
          </p:cNvSpPr>
          <p:nvPr/>
        </p:nvSpPr>
        <p:spPr>
          <a:xfrm>
            <a:off x="852758" y="1456143"/>
            <a:ext cx="2076836" cy="113330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add $r3, $r1, $r2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3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2241BF3A-67D8-CCBC-F06B-34838626D786}"/>
              </a:ext>
            </a:extLst>
          </p:cNvPr>
          <p:cNvSpPr txBox="1">
            <a:spLocks/>
          </p:cNvSpPr>
          <p:nvPr/>
        </p:nvSpPr>
        <p:spPr>
          <a:xfrm>
            <a:off x="845479" y="2359950"/>
            <a:ext cx="2076836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add $r5, $r3, $r4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3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FBA7B910-4E97-64B8-8733-3FD06F69E6CB}"/>
              </a:ext>
            </a:extLst>
          </p:cNvPr>
          <p:cNvSpPr txBox="1">
            <a:spLocks/>
          </p:cNvSpPr>
          <p:nvPr/>
        </p:nvSpPr>
        <p:spPr>
          <a:xfrm>
            <a:off x="431258" y="1453766"/>
            <a:ext cx="460443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I1: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6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BBF1CE4-AA69-1BB7-3435-AC1CD8D13B8F}"/>
              </a:ext>
            </a:extLst>
          </p:cNvPr>
          <p:cNvSpPr txBox="1">
            <a:spLocks/>
          </p:cNvSpPr>
          <p:nvPr/>
        </p:nvSpPr>
        <p:spPr>
          <a:xfrm>
            <a:off x="430465" y="2368914"/>
            <a:ext cx="460443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I2: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B74F6A-0A9E-12F6-3103-524BDAC335A9}"/>
              </a:ext>
            </a:extLst>
          </p:cNvPr>
          <p:cNvSpPr txBox="1"/>
          <p:nvPr/>
        </p:nvSpPr>
        <p:spPr>
          <a:xfrm>
            <a:off x="4256991" y="170880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D2521-4147-6E13-6964-E983CA154728}"/>
              </a:ext>
            </a:extLst>
          </p:cNvPr>
          <p:cNvSpPr txBox="1"/>
          <p:nvPr/>
        </p:nvSpPr>
        <p:spPr>
          <a:xfrm>
            <a:off x="5517107" y="1696561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07EE3-6FA8-032A-5972-3F633C1D7B08}"/>
              </a:ext>
            </a:extLst>
          </p:cNvPr>
          <p:cNvSpPr txBox="1"/>
          <p:nvPr/>
        </p:nvSpPr>
        <p:spPr>
          <a:xfrm>
            <a:off x="6754982" y="170880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E1F49D-A573-CBF2-A81C-F18DA0098771}"/>
              </a:ext>
            </a:extLst>
          </p:cNvPr>
          <p:cNvSpPr txBox="1"/>
          <p:nvPr/>
        </p:nvSpPr>
        <p:spPr>
          <a:xfrm>
            <a:off x="8040764" y="1696561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2D4FC6-1028-EEBB-9824-1F28CA25ACC8}"/>
              </a:ext>
            </a:extLst>
          </p:cNvPr>
          <p:cNvSpPr txBox="1"/>
          <p:nvPr/>
        </p:nvSpPr>
        <p:spPr>
          <a:xfrm>
            <a:off x="5527222" y="264310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6FFBA0-42A2-95E8-C7E1-7F3E808805F1}"/>
              </a:ext>
            </a:extLst>
          </p:cNvPr>
          <p:cNvSpPr txBox="1"/>
          <p:nvPr/>
        </p:nvSpPr>
        <p:spPr>
          <a:xfrm>
            <a:off x="6787338" y="263086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AD0AC4-9F13-8FB1-771F-8B3B439EF3D9}"/>
              </a:ext>
            </a:extLst>
          </p:cNvPr>
          <p:cNvSpPr txBox="1"/>
          <p:nvPr/>
        </p:nvSpPr>
        <p:spPr>
          <a:xfrm>
            <a:off x="8025213" y="263086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B9A41C-AF81-B105-1073-A0A10061F27B}"/>
              </a:ext>
            </a:extLst>
          </p:cNvPr>
          <p:cNvSpPr txBox="1"/>
          <p:nvPr/>
        </p:nvSpPr>
        <p:spPr>
          <a:xfrm>
            <a:off x="9310995" y="2618627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3FEE54-C7B8-2995-6995-A0DE4BE6CF4A}"/>
              </a:ext>
            </a:extLst>
          </p:cNvPr>
          <p:cNvSpPr txBox="1"/>
          <p:nvPr/>
        </p:nvSpPr>
        <p:spPr>
          <a:xfrm>
            <a:off x="6777610" y="3556464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8833D4-963C-88F1-C3DF-DC7D7D813FBB}"/>
              </a:ext>
            </a:extLst>
          </p:cNvPr>
          <p:cNvSpPr txBox="1"/>
          <p:nvPr/>
        </p:nvSpPr>
        <p:spPr>
          <a:xfrm>
            <a:off x="8037726" y="354422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55CEA6-2F1A-F708-1429-76189DDB4C1B}"/>
              </a:ext>
            </a:extLst>
          </p:cNvPr>
          <p:cNvSpPr txBox="1"/>
          <p:nvPr/>
        </p:nvSpPr>
        <p:spPr>
          <a:xfrm>
            <a:off x="9275601" y="3556464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95DAF0-4008-D981-71FA-70793D8F4362}"/>
              </a:ext>
            </a:extLst>
          </p:cNvPr>
          <p:cNvSpPr txBox="1"/>
          <p:nvPr/>
        </p:nvSpPr>
        <p:spPr>
          <a:xfrm>
            <a:off x="10561383" y="354422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98DB51-7295-AD7E-68D8-9DF4D20B70A3}"/>
              </a:ext>
            </a:extLst>
          </p:cNvPr>
          <p:cNvSpPr txBox="1"/>
          <p:nvPr/>
        </p:nvSpPr>
        <p:spPr>
          <a:xfrm>
            <a:off x="8037726" y="446981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B9D192-9CD6-81DF-9785-3488367F2880}"/>
              </a:ext>
            </a:extLst>
          </p:cNvPr>
          <p:cNvSpPr txBox="1"/>
          <p:nvPr/>
        </p:nvSpPr>
        <p:spPr>
          <a:xfrm>
            <a:off x="9297842" y="445757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63E45B-8DF0-D454-D2A6-AF39870F3C38}"/>
              </a:ext>
            </a:extLst>
          </p:cNvPr>
          <p:cNvSpPr txBox="1"/>
          <p:nvPr/>
        </p:nvSpPr>
        <p:spPr>
          <a:xfrm>
            <a:off x="10535717" y="446981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332763-75B0-087F-F7F3-D9F7229EAC8F}"/>
              </a:ext>
            </a:extLst>
          </p:cNvPr>
          <p:cNvSpPr txBox="1"/>
          <p:nvPr/>
        </p:nvSpPr>
        <p:spPr>
          <a:xfrm>
            <a:off x="9285329" y="5447794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9BDF1A-F24B-56A0-1ED7-184226553B11}"/>
              </a:ext>
            </a:extLst>
          </p:cNvPr>
          <p:cNvSpPr txBox="1"/>
          <p:nvPr/>
        </p:nvSpPr>
        <p:spPr>
          <a:xfrm>
            <a:off x="10545445" y="543555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9284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F823-B26F-2AEB-34D8-963DCDE27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443" y="1335932"/>
            <a:ext cx="11543489" cy="5051898"/>
          </a:xfrm>
        </p:spPr>
        <p:txBody>
          <a:bodyPr>
            <a:normAutofit/>
          </a:bodyPr>
          <a:lstStyle/>
          <a:p>
            <a:pPr marL="457200" lvl="3" indent="-457200" algn="just">
              <a:lnSpc>
                <a:spcPct val="150000"/>
              </a:lnSpc>
              <a:buFont typeface="Arial" panose="020B0604020202020204" pitchFamily="34" charset="0"/>
              <a:buChar char="•"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/>
              <a:t>Recap: 5-stage Pipeline Design</a:t>
            </a:r>
          </a:p>
          <a:p>
            <a:pPr marL="457200" lvl="3" indent="-457200" algn="just">
              <a:lnSpc>
                <a:spcPct val="150000"/>
              </a:lnSpc>
              <a:buFont typeface="Arial" panose="020B0604020202020204" pitchFamily="34" charset="0"/>
              <a:buChar char="•"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/>
              <a:t>Pipeline hazards</a:t>
            </a:r>
          </a:p>
          <a:p>
            <a:pPr marL="457200" lvl="3" indent="-457200" algn="just">
              <a:lnSpc>
                <a:spcPct val="150000"/>
              </a:lnSpc>
              <a:buFont typeface="Arial" panose="020B0604020202020204" pitchFamily="34" charset="0"/>
              <a:buChar char="•"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/>
              <a:t>Structural hazards</a:t>
            </a:r>
          </a:p>
          <a:p>
            <a:pPr marL="457200" lvl="3" indent="-457200" algn="just">
              <a:lnSpc>
                <a:spcPct val="150000"/>
              </a:lnSpc>
              <a:buFont typeface="Arial" panose="020B0604020202020204" pitchFamily="34" charset="0"/>
              <a:buChar char="•"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/>
              <a:t>Data hazards and data dependence analysis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F3515-BD06-13E8-CEC1-ED349E6A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36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Handling Data Hazards: Forwarding/Bypassing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A2FE2-C65D-3675-3ED8-EE09B1A5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20</a:t>
            </a:fld>
            <a:endParaRPr lang="en-US"/>
          </a:p>
        </p:txBody>
      </p:sp>
      <p:sp>
        <p:nvSpPr>
          <p:cNvPr id="4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75CDCA-FA4A-CF0A-AFAB-B5DCB213BDC2}"/>
              </a:ext>
            </a:extLst>
          </p:cNvPr>
          <p:cNvSpPr txBox="1">
            <a:spLocks/>
          </p:cNvSpPr>
          <p:nvPr/>
        </p:nvSpPr>
        <p:spPr>
          <a:xfrm>
            <a:off x="377757" y="1141418"/>
            <a:ext cx="11344073" cy="4865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 algn="just">
              <a:lnSpc>
                <a:spcPct val="13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8BC42B0-9E36-B893-E642-38D615ECA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37" y="1141418"/>
            <a:ext cx="7503320" cy="5275990"/>
          </a:xfrm>
          <a:prstGeom prst="rect">
            <a:avLst/>
          </a:prstGeom>
        </p:spPr>
      </p:pic>
      <p:sp>
        <p:nvSpPr>
          <p:cNvPr id="10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B6D14A-27A2-003A-0846-8578D65E7CBB}"/>
              </a:ext>
            </a:extLst>
          </p:cNvPr>
          <p:cNvSpPr txBox="1">
            <a:spLocks/>
          </p:cNvSpPr>
          <p:nvPr/>
        </p:nvSpPr>
        <p:spPr>
          <a:xfrm>
            <a:off x="852758" y="1456143"/>
            <a:ext cx="2076836" cy="113330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add $r3, $r1, $r2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3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2241BF3A-67D8-CCBC-F06B-34838626D786}"/>
              </a:ext>
            </a:extLst>
          </p:cNvPr>
          <p:cNvSpPr txBox="1">
            <a:spLocks/>
          </p:cNvSpPr>
          <p:nvPr/>
        </p:nvSpPr>
        <p:spPr>
          <a:xfrm>
            <a:off x="845479" y="2359950"/>
            <a:ext cx="2076836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add $r5, $r3, $r4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3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FBA7B910-4E97-64B8-8733-3FD06F69E6CB}"/>
              </a:ext>
            </a:extLst>
          </p:cNvPr>
          <p:cNvSpPr txBox="1">
            <a:spLocks/>
          </p:cNvSpPr>
          <p:nvPr/>
        </p:nvSpPr>
        <p:spPr>
          <a:xfrm>
            <a:off x="431258" y="1453766"/>
            <a:ext cx="460443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I1: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6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BBF1CE4-AA69-1BB7-3435-AC1CD8D13B8F}"/>
              </a:ext>
            </a:extLst>
          </p:cNvPr>
          <p:cNvSpPr txBox="1">
            <a:spLocks/>
          </p:cNvSpPr>
          <p:nvPr/>
        </p:nvSpPr>
        <p:spPr>
          <a:xfrm>
            <a:off x="430465" y="2368914"/>
            <a:ext cx="460443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I2: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FE107D46-951F-45A1-8438-2E27E718DC50}"/>
              </a:ext>
            </a:extLst>
          </p:cNvPr>
          <p:cNvSpPr txBox="1">
            <a:spLocks/>
          </p:cNvSpPr>
          <p:nvPr/>
        </p:nvSpPr>
        <p:spPr>
          <a:xfrm>
            <a:off x="855164" y="3511177"/>
            <a:ext cx="2076836" cy="87498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sub $r7, $r3, $r9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9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FFFCD4D3-506F-CA17-AD5D-59F85068C8F9}"/>
              </a:ext>
            </a:extLst>
          </p:cNvPr>
          <p:cNvSpPr txBox="1">
            <a:spLocks/>
          </p:cNvSpPr>
          <p:nvPr/>
        </p:nvSpPr>
        <p:spPr>
          <a:xfrm>
            <a:off x="428852" y="3252863"/>
            <a:ext cx="460443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I3: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1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68506AA2-BC50-D1FA-755C-0FC755D3BDEA}"/>
              </a:ext>
            </a:extLst>
          </p:cNvPr>
          <p:cNvSpPr txBox="1">
            <a:spLocks/>
          </p:cNvSpPr>
          <p:nvPr/>
        </p:nvSpPr>
        <p:spPr>
          <a:xfrm>
            <a:off x="852758" y="4432911"/>
            <a:ext cx="2076836" cy="87498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add $r0, $r3, $r8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2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C1972107-FDAF-7E73-95BC-CB2315640900}"/>
              </a:ext>
            </a:extLst>
          </p:cNvPr>
          <p:cNvSpPr txBox="1">
            <a:spLocks/>
          </p:cNvSpPr>
          <p:nvPr/>
        </p:nvSpPr>
        <p:spPr>
          <a:xfrm>
            <a:off x="424765" y="4174597"/>
            <a:ext cx="460443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I4: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00527E-55A7-8715-913E-468AD7C0A9B0}"/>
              </a:ext>
            </a:extLst>
          </p:cNvPr>
          <p:cNvSpPr txBox="1"/>
          <p:nvPr/>
        </p:nvSpPr>
        <p:spPr>
          <a:xfrm>
            <a:off x="4256991" y="170880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DB1CA6-2353-4807-E17A-2C1551233357}"/>
              </a:ext>
            </a:extLst>
          </p:cNvPr>
          <p:cNvSpPr txBox="1"/>
          <p:nvPr/>
        </p:nvSpPr>
        <p:spPr>
          <a:xfrm>
            <a:off x="5517107" y="1696561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BB2A5C-0569-22D8-A41B-FF0875847360}"/>
              </a:ext>
            </a:extLst>
          </p:cNvPr>
          <p:cNvSpPr txBox="1"/>
          <p:nvPr/>
        </p:nvSpPr>
        <p:spPr>
          <a:xfrm>
            <a:off x="6754982" y="170880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C1D71D-A817-F5A1-665F-CB1D9A5988E4}"/>
              </a:ext>
            </a:extLst>
          </p:cNvPr>
          <p:cNvSpPr txBox="1"/>
          <p:nvPr/>
        </p:nvSpPr>
        <p:spPr>
          <a:xfrm>
            <a:off x="8040764" y="1696561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C3AFFE-066F-475F-80DF-DF832553EE73}"/>
              </a:ext>
            </a:extLst>
          </p:cNvPr>
          <p:cNvSpPr txBox="1"/>
          <p:nvPr/>
        </p:nvSpPr>
        <p:spPr>
          <a:xfrm>
            <a:off x="5527222" y="264310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91D812-E060-9F67-8418-9482B529F5D6}"/>
              </a:ext>
            </a:extLst>
          </p:cNvPr>
          <p:cNvSpPr txBox="1"/>
          <p:nvPr/>
        </p:nvSpPr>
        <p:spPr>
          <a:xfrm>
            <a:off x="6787338" y="263086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0CACE1-D628-1EEB-EAD9-F814B7284210}"/>
              </a:ext>
            </a:extLst>
          </p:cNvPr>
          <p:cNvSpPr txBox="1"/>
          <p:nvPr/>
        </p:nvSpPr>
        <p:spPr>
          <a:xfrm>
            <a:off x="8025213" y="263086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494F95-6828-DB46-30E1-B1F6D2AB1F36}"/>
              </a:ext>
            </a:extLst>
          </p:cNvPr>
          <p:cNvSpPr txBox="1"/>
          <p:nvPr/>
        </p:nvSpPr>
        <p:spPr>
          <a:xfrm>
            <a:off x="9310995" y="2618627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13DBC-D05F-9DB8-73C6-8298B86A4B9D}"/>
              </a:ext>
            </a:extLst>
          </p:cNvPr>
          <p:cNvSpPr txBox="1"/>
          <p:nvPr/>
        </p:nvSpPr>
        <p:spPr>
          <a:xfrm>
            <a:off x="6777610" y="3556464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3AFC31-B5B9-ACFF-3E5D-9171989808BF}"/>
              </a:ext>
            </a:extLst>
          </p:cNvPr>
          <p:cNvSpPr txBox="1"/>
          <p:nvPr/>
        </p:nvSpPr>
        <p:spPr>
          <a:xfrm>
            <a:off x="8037726" y="354422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2006A5-A9BF-379C-1CE2-CF4DB07AB6C9}"/>
              </a:ext>
            </a:extLst>
          </p:cNvPr>
          <p:cNvSpPr txBox="1"/>
          <p:nvPr/>
        </p:nvSpPr>
        <p:spPr>
          <a:xfrm>
            <a:off x="9275601" y="3556464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F9546D-23BD-453C-B2ED-89BC9B8311B5}"/>
              </a:ext>
            </a:extLst>
          </p:cNvPr>
          <p:cNvSpPr txBox="1"/>
          <p:nvPr/>
        </p:nvSpPr>
        <p:spPr>
          <a:xfrm>
            <a:off x="10561383" y="354422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4D6C19-ADA8-4DE9-26A1-77C85452D8B3}"/>
              </a:ext>
            </a:extLst>
          </p:cNvPr>
          <p:cNvSpPr txBox="1"/>
          <p:nvPr/>
        </p:nvSpPr>
        <p:spPr>
          <a:xfrm>
            <a:off x="8037726" y="446981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D1960A-5017-2303-794F-8A659CEA9EE4}"/>
              </a:ext>
            </a:extLst>
          </p:cNvPr>
          <p:cNvSpPr txBox="1"/>
          <p:nvPr/>
        </p:nvSpPr>
        <p:spPr>
          <a:xfrm>
            <a:off x="9297842" y="445757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6CB9F-325D-0308-B81B-0A2E65F1B7B1}"/>
              </a:ext>
            </a:extLst>
          </p:cNvPr>
          <p:cNvSpPr txBox="1"/>
          <p:nvPr/>
        </p:nvSpPr>
        <p:spPr>
          <a:xfrm>
            <a:off x="10535717" y="446981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D86D31-51A4-BE8E-3FA3-58E4E3F47E75}"/>
              </a:ext>
            </a:extLst>
          </p:cNvPr>
          <p:cNvSpPr txBox="1"/>
          <p:nvPr/>
        </p:nvSpPr>
        <p:spPr>
          <a:xfrm>
            <a:off x="9285329" y="5447794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E6FC97-FD9C-696B-B3D0-9A05C81A7D5D}"/>
              </a:ext>
            </a:extLst>
          </p:cNvPr>
          <p:cNvSpPr txBox="1"/>
          <p:nvPr/>
        </p:nvSpPr>
        <p:spPr>
          <a:xfrm>
            <a:off x="10545445" y="543555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10454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ALU With Forwarding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A2FE2-C65D-3675-3ED8-EE09B1A5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21</a:t>
            </a:fld>
            <a:endParaRPr lang="en-US"/>
          </a:p>
        </p:txBody>
      </p:sp>
      <p:sp>
        <p:nvSpPr>
          <p:cNvPr id="4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75CDCA-FA4A-CF0A-AFAB-B5DCB213BDC2}"/>
              </a:ext>
            </a:extLst>
          </p:cNvPr>
          <p:cNvSpPr txBox="1">
            <a:spLocks/>
          </p:cNvSpPr>
          <p:nvPr/>
        </p:nvSpPr>
        <p:spPr>
          <a:xfrm>
            <a:off x="377757" y="1141418"/>
            <a:ext cx="11344073" cy="4865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 algn="just">
              <a:lnSpc>
                <a:spcPct val="13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834D79-51FA-ABA5-43B9-635D956C109B}"/>
              </a:ext>
            </a:extLst>
          </p:cNvPr>
          <p:cNvCxnSpPr>
            <a:cxnSpLocks/>
          </p:cNvCxnSpPr>
          <p:nvPr/>
        </p:nvCxnSpPr>
        <p:spPr>
          <a:xfrm>
            <a:off x="6758291" y="2466981"/>
            <a:ext cx="974387" cy="407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BE663C-0DAA-0C3D-1721-F41092FDFAEF}"/>
              </a:ext>
            </a:extLst>
          </p:cNvPr>
          <p:cNvCxnSpPr/>
          <p:nvPr/>
        </p:nvCxnSpPr>
        <p:spPr>
          <a:xfrm>
            <a:off x="7732678" y="2874524"/>
            <a:ext cx="0" cy="936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6C644A-FDC7-7457-BF04-036F2AE83D23}"/>
              </a:ext>
            </a:extLst>
          </p:cNvPr>
          <p:cNvCxnSpPr>
            <a:cxnSpLocks/>
          </p:cNvCxnSpPr>
          <p:nvPr/>
        </p:nvCxnSpPr>
        <p:spPr>
          <a:xfrm flipH="1">
            <a:off x="6758291" y="3822049"/>
            <a:ext cx="974387" cy="402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3A404C-C151-9560-BA88-FAE6DDE0F73E}"/>
              </a:ext>
            </a:extLst>
          </p:cNvPr>
          <p:cNvCxnSpPr>
            <a:cxnSpLocks/>
          </p:cNvCxnSpPr>
          <p:nvPr/>
        </p:nvCxnSpPr>
        <p:spPr>
          <a:xfrm>
            <a:off x="6758291" y="2466981"/>
            <a:ext cx="0" cy="6410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79A13B-CB64-CE83-284F-A7809115B872}"/>
              </a:ext>
            </a:extLst>
          </p:cNvPr>
          <p:cNvCxnSpPr>
            <a:cxnSpLocks/>
          </p:cNvCxnSpPr>
          <p:nvPr/>
        </p:nvCxnSpPr>
        <p:spPr>
          <a:xfrm>
            <a:off x="6765586" y="3555460"/>
            <a:ext cx="0" cy="669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1F1DA8-00D3-574B-C2AA-F67F31EA5580}"/>
              </a:ext>
            </a:extLst>
          </p:cNvPr>
          <p:cNvCxnSpPr>
            <a:cxnSpLocks/>
          </p:cNvCxnSpPr>
          <p:nvPr/>
        </p:nvCxnSpPr>
        <p:spPr>
          <a:xfrm>
            <a:off x="6758291" y="3107988"/>
            <a:ext cx="216441" cy="266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7E594B-FE26-4535-C628-7D9BC21FA88A}"/>
              </a:ext>
            </a:extLst>
          </p:cNvPr>
          <p:cNvCxnSpPr>
            <a:cxnSpLocks/>
          </p:cNvCxnSpPr>
          <p:nvPr/>
        </p:nvCxnSpPr>
        <p:spPr>
          <a:xfrm flipV="1">
            <a:off x="6758291" y="3374577"/>
            <a:ext cx="216441" cy="179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92C35E-BB40-8EEA-84AE-AE5E6CF0322D}"/>
              </a:ext>
            </a:extLst>
          </p:cNvPr>
          <p:cNvCxnSpPr/>
          <p:nvPr/>
        </p:nvCxnSpPr>
        <p:spPr>
          <a:xfrm>
            <a:off x="5321840" y="2854131"/>
            <a:ext cx="544749" cy="0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32CF84D-9A76-9017-46C9-44F0DF82EEFB}"/>
              </a:ext>
            </a:extLst>
          </p:cNvPr>
          <p:cNvCxnSpPr/>
          <p:nvPr/>
        </p:nvCxnSpPr>
        <p:spPr>
          <a:xfrm>
            <a:off x="6213542" y="3886023"/>
            <a:ext cx="544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E357194-77E5-6D78-CD5F-60E4315DD6B0}"/>
              </a:ext>
            </a:extLst>
          </p:cNvPr>
          <p:cNvCxnSpPr/>
          <p:nvPr/>
        </p:nvCxnSpPr>
        <p:spPr>
          <a:xfrm>
            <a:off x="7732678" y="3374577"/>
            <a:ext cx="544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E039CB2-27B4-DBD4-499B-327EAFCD65DD}"/>
              </a:ext>
            </a:extLst>
          </p:cNvPr>
          <p:cNvSpPr txBox="1"/>
          <p:nvPr/>
        </p:nvSpPr>
        <p:spPr>
          <a:xfrm>
            <a:off x="7078012" y="3206076"/>
            <a:ext cx="481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ALU</a:t>
            </a:r>
          </a:p>
        </p:txBody>
      </p:sp>
      <p:sp>
        <p:nvSpPr>
          <p:cNvPr id="59" name="Terminator 58">
            <a:extLst>
              <a:ext uri="{FF2B5EF4-FFF2-40B4-BE49-F238E27FC236}">
                <a16:creationId xmlns:a16="http://schemas.microsoft.com/office/drawing/2014/main" id="{45363887-F8FD-7BD3-4DD9-56E9434EE991}"/>
              </a:ext>
            </a:extLst>
          </p:cNvPr>
          <p:cNvSpPr/>
          <p:nvPr/>
        </p:nvSpPr>
        <p:spPr>
          <a:xfrm>
            <a:off x="5866589" y="2466981"/>
            <a:ext cx="329929" cy="774301"/>
          </a:xfrm>
          <a:prstGeom prst="flowChartTerminator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5210F9-5970-9DDA-D566-8CB0932C71E0}"/>
              </a:ext>
            </a:extLst>
          </p:cNvPr>
          <p:cNvSpPr txBox="1"/>
          <p:nvPr/>
        </p:nvSpPr>
        <p:spPr>
          <a:xfrm>
            <a:off x="5945347" y="2541762"/>
            <a:ext cx="22941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432FF"/>
                </a:solidFill>
              </a:rPr>
              <a:t>MUX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BF839D-1FA5-F4A2-37AA-53C796CB4A4C}"/>
              </a:ext>
            </a:extLst>
          </p:cNvPr>
          <p:cNvCxnSpPr/>
          <p:nvPr/>
        </p:nvCxnSpPr>
        <p:spPr>
          <a:xfrm>
            <a:off x="5321840" y="2534709"/>
            <a:ext cx="544749" cy="0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B3FCB9F-C41B-6AB2-5791-23DFCEE0DE37}"/>
              </a:ext>
            </a:extLst>
          </p:cNvPr>
          <p:cNvCxnSpPr/>
          <p:nvPr/>
        </p:nvCxnSpPr>
        <p:spPr>
          <a:xfrm>
            <a:off x="6213541" y="2816668"/>
            <a:ext cx="544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FC7BB03-B4A1-CF63-DB71-C77CB78A049F}"/>
              </a:ext>
            </a:extLst>
          </p:cNvPr>
          <p:cNvCxnSpPr/>
          <p:nvPr/>
        </p:nvCxnSpPr>
        <p:spPr>
          <a:xfrm>
            <a:off x="5321839" y="3119160"/>
            <a:ext cx="544749" cy="0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821C831-8577-0674-BF38-5D106B829B44}"/>
              </a:ext>
            </a:extLst>
          </p:cNvPr>
          <p:cNvSpPr txBox="1"/>
          <p:nvPr/>
        </p:nvSpPr>
        <p:spPr>
          <a:xfrm>
            <a:off x="7726596" y="3074532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output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E1075FA-E217-5200-66AC-1F9CC08D602B}"/>
              </a:ext>
            </a:extLst>
          </p:cNvPr>
          <p:cNvSpPr txBox="1"/>
          <p:nvPr/>
        </p:nvSpPr>
        <p:spPr>
          <a:xfrm>
            <a:off x="6191781" y="2613540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input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AD4C8D1-753E-AB00-A1AB-0D00309B1235}"/>
              </a:ext>
            </a:extLst>
          </p:cNvPr>
          <p:cNvSpPr txBox="1"/>
          <p:nvPr/>
        </p:nvSpPr>
        <p:spPr>
          <a:xfrm>
            <a:off x="6169667" y="3633389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input 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307EFA7-9B0A-28D9-8E85-1F31254435C6}"/>
              </a:ext>
            </a:extLst>
          </p:cNvPr>
          <p:cNvCxnSpPr/>
          <p:nvPr/>
        </p:nvCxnSpPr>
        <p:spPr>
          <a:xfrm>
            <a:off x="5317103" y="3901003"/>
            <a:ext cx="544749" cy="0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rminator 71">
            <a:extLst>
              <a:ext uri="{FF2B5EF4-FFF2-40B4-BE49-F238E27FC236}">
                <a16:creationId xmlns:a16="http://schemas.microsoft.com/office/drawing/2014/main" id="{A183C297-996C-81FD-95EF-B92EFE9B6921}"/>
              </a:ext>
            </a:extLst>
          </p:cNvPr>
          <p:cNvSpPr/>
          <p:nvPr/>
        </p:nvSpPr>
        <p:spPr>
          <a:xfrm>
            <a:off x="5861852" y="3513853"/>
            <a:ext cx="329929" cy="774301"/>
          </a:xfrm>
          <a:prstGeom prst="flowChartTerminator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61B2EA-64E5-118D-6055-254288608C8E}"/>
              </a:ext>
            </a:extLst>
          </p:cNvPr>
          <p:cNvSpPr txBox="1"/>
          <p:nvPr/>
        </p:nvSpPr>
        <p:spPr>
          <a:xfrm>
            <a:off x="5939103" y="3591820"/>
            <a:ext cx="22941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432FF"/>
                </a:solidFill>
              </a:rPr>
              <a:t>MUX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7E1E407-886F-F8A0-0DED-DD00E52CFD4B}"/>
              </a:ext>
            </a:extLst>
          </p:cNvPr>
          <p:cNvCxnSpPr/>
          <p:nvPr/>
        </p:nvCxnSpPr>
        <p:spPr>
          <a:xfrm>
            <a:off x="5317103" y="3581581"/>
            <a:ext cx="544749" cy="0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70D91CC-94A2-E74A-D9CA-643C87A64295}"/>
              </a:ext>
            </a:extLst>
          </p:cNvPr>
          <p:cNvCxnSpPr/>
          <p:nvPr/>
        </p:nvCxnSpPr>
        <p:spPr>
          <a:xfrm>
            <a:off x="5317102" y="4166032"/>
            <a:ext cx="544749" cy="0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EBB3ED-DDF0-72DD-21BE-9F6115FB4822}"/>
              </a:ext>
            </a:extLst>
          </p:cNvPr>
          <p:cNvSpPr txBox="1"/>
          <p:nvPr/>
        </p:nvSpPr>
        <p:spPr>
          <a:xfrm>
            <a:off x="5004568" y="239620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432FF"/>
                </a:solidFill>
              </a:rPr>
              <a:t>L3</a:t>
            </a:r>
            <a:endParaRPr lang="en-US" sz="1400" b="1" dirty="0">
              <a:solidFill>
                <a:srgbClr val="0432FF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09A0F08-5355-1F51-84C2-B756764F1B4F}"/>
              </a:ext>
            </a:extLst>
          </p:cNvPr>
          <p:cNvSpPr txBox="1"/>
          <p:nvPr/>
        </p:nvSpPr>
        <p:spPr>
          <a:xfrm>
            <a:off x="5010242" y="2723605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432FF"/>
                </a:solidFill>
              </a:rPr>
              <a:t>L4</a:t>
            </a:r>
            <a:endParaRPr lang="en-US" sz="1400" b="1" dirty="0">
              <a:solidFill>
                <a:srgbClr val="0432FF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8456F6-5ED5-2634-56F3-0285EA1B56C9}"/>
              </a:ext>
            </a:extLst>
          </p:cNvPr>
          <p:cNvSpPr txBox="1"/>
          <p:nvPr/>
        </p:nvSpPr>
        <p:spPr>
          <a:xfrm>
            <a:off x="5008251" y="302870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432FF"/>
                </a:solidFill>
              </a:rPr>
              <a:t>L5</a:t>
            </a:r>
            <a:endParaRPr lang="en-US" sz="1400" b="1" dirty="0">
              <a:solidFill>
                <a:srgbClr val="0432FF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1F78C75-9477-AC96-C2F9-ABC8D761228B}"/>
              </a:ext>
            </a:extLst>
          </p:cNvPr>
          <p:cNvSpPr txBox="1"/>
          <p:nvPr/>
        </p:nvSpPr>
        <p:spPr>
          <a:xfrm>
            <a:off x="5008251" y="3436174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432FF"/>
                </a:solidFill>
              </a:rPr>
              <a:t>L3</a:t>
            </a:r>
            <a:endParaRPr lang="en-US" sz="1400" b="1" dirty="0">
              <a:solidFill>
                <a:srgbClr val="0432FF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DF4FB69-42A6-92C6-2196-C6A58DA56DDE}"/>
              </a:ext>
            </a:extLst>
          </p:cNvPr>
          <p:cNvSpPr txBox="1"/>
          <p:nvPr/>
        </p:nvSpPr>
        <p:spPr>
          <a:xfrm>
            <a:off x="5013925" y="376357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432FF"/>
                </a:solidFill>
              </a:rPr>
              <a:t>L4</a:t>
            </a:r>
            <a:endParaRPr lang="en-US" sz="1400" b="1" dirty="0">
              <a:solidFill>
                <a:srgbClr val="0432FF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F4EFF43-F36C-A808-C13B-3F534BF53AFC}"/>
              </a:ext>
            </a:extLst>
          </p:cNvPr>
          <p:cNvSpPr txBox="1"/>
          <p:nvPr/>
        </p:nvSpPr>
        <p:spPr>
          <a:xfrm>
            <a:off x="5011934" y="4068667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432FF"/>
                </a:solidFill>
              </a:rPr>
              <a:t>L5</a:t>
            </a:r>
            <a:endParaRPr lang="en-US" sz="1400" b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91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/>
      <p:bldP spid="72" grpId="0" animBg="1"/>
      <p:bldP spid="73" grpId="0"/>
      <p:bldP spid="76" grpId="0"/>
      <p:bldP spid="77" grpId="0"/>
      <p:bldP spid="78" grpId="0"/>
      <p:bldP spid="79" grpId="0"/>
      <p:bldP spid="79" grpId="1"/>
      <p:bldP spid="80" grpId="0"/>
      <p:bldP spid="80" grpId="1"/>
      <p:bldP spid="81" grpId="0"/>
      <p:bldP spid="81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Forwarding/Bypassing With Loads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A2FE2-C65D-3675-3ED8-EE09B1A5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22</a:t>
            </a:fld>
            <a:endParaRPr lang="en-US"/>
          </a:p>
        </p:txBody>
      </p:sp>
      <p:sp>
        <p:nvSpPr>
          <p:cNvPr id="4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75CDCA-FA4A-CF0A-AFAB-B5DCB213BDC2}"/>
              </a:ext>
            </a:extLst>
          </p:cNvPr>
          <p:cNvSpPr txBox="1">
            <a:spLocks/>
          </p:cNvSpPr>
          <p:nvPr/>
        </p:nvSpPr>
        <p:spPr>
          <a:xfrm>
            <a:off x="377757" y="1141418"/>
            <a:ext cx="11344073" cy="4865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 algn="just">
              <a:lnSpc>
                <a:spcPct val="13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8BC42B0-9E36-B893-E642-38D615ECA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37" y="1141418"/>
            <a:ext cx="7503320" cy="5275990"/>
          </a:xfrm>
          <a:prstGeom prst="rect">
            <a:avLst/>
          </a:prstGeom>
        </p:spPr>
      </p:pic>
      <p:sp>
        <p:nvSpPr>
          <p:cNvPr id="10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B6D14A-27A2-003A-0846-8578D65E7CBB}"/>
              </a:ext>
            </a:extLst>
          </p:cNvPr>
          <p:cNvSpPr txBox="1">
            <a:spLocks/>
          </p:cNvSpPr>
          <p:nvPr/>
        </p:nvSpPr>
        <p:spPr>
          <a:xfrm>
            <a:off x="852758" y="1456143"/>
            <a:ext cx="2076836" cy="113330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lw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$r1, 8($r2)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3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2241BF3A-67D8-CCBC-F06B-34838626D786}"/>
              </a:ext>
            </a:extLst>
          </p:cNvPr>
          <p:cNvSpPr txBox="1">
            <a:spLocks/>
          </p:cNvSpPr>
          <p:nvPr/>
        </p:nvSpPr>
        <p:spPr>
          <a:xfrm>
            <a:off x="845479" y="2359950"/>
            <a:ext cx="2076836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lw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 $r4, 8($r1)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3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FBA7B910-4E97-64B8-8733-3FD06F69E6CB}"/>
              </a:ext>
            </a:extLst>
          </p:cNvPr>
          <p:cNvSpPr txBox="1">
            <a:spLocks/>
          </p:cNvSpPr>
          <p:nvPr/>
        </p:nvSpPr>
        <p:spPr>
          <a:xfrm>
            <a:off x="431258" y="1453766"/>
            <a:ext cx="460443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I1: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6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BBF1CE4-AA69-1BB7-3435-AC1CD8D13B8F}"/>
              </a:ext>
            </a:extLst>
          </p:cNvPr>
          <p:cNvSpPr txBox="1">
            <a:spLocks/>
          </p:cNvSpPr>
          <p:nvPr/>
        </p:nvSpPr>
        <p:spPr>
          <a:xfrm>
            <a:off x="430465" y="2368914"/>
            <a:ext cx="460443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I2: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3B5579-7E7B-2B72-766F-E86960AC79FA}"/>
              </a:ext>
            </a:extLst>
          </p:cNvPr>
          <p:cNvSpPr txBox="1"/>
          <p:nvPr/>
        </p:nvSpPr>
        <p:spPr>
          <a:xfrm>
            <a:off x="4256991" y="170880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B140C6-C2CB-DC96-2E63-68C8E1DE76ED}"/>
              </a:ext>
            </a:extLst>
          </p:cNvPr>
          <p:cNvSpPr txBox="1"/>
          <p:nvPr/>
        </p:nvSpPr>
        <p:spPr>
          <a:xfrm>
            <a:off x="5517107" y="1696561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E713BC-A4E3-8A0C-AEEF-48FB87D15D84}"/>
              </a:ext>
            </a:extLst>
          </p:cNvPr>
          <p:cNvSpPr txBox="1"/>
          <p:nvPr/>
        </p:nvSpPr>
        <p:spPr>
          <a:xfrm>
            <a:off x="6754982" y="170880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D784C6-CE71-E51F-CE3B-4238D751D0B6}"/>
              </a:ext>
            </a:extLst>
          </p:cNvPr>
          <p:cNvSpPr txBox="1"/>
          <p:nvPr/>
        </p:nvSpPr>
        <p:spPr>
          <a:xfrm>
            <a:off x="8040764" y="1696561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0CBAAE-5E28-6215-8F69-6C363E10F0EA}"/>
              </a:ext>
            </a:extLst>
          </p:cNvPr>
          <p:cNvSpPr txBox="1"/>
          <p:nvPr/>
        </p:nvSpPr>
        <p:spPr>
          <a:xfrm>
            <a:off x="5527222" y="264310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710C21-BF6D-D7FC-46F2-B941851B3FCE}"/>
              </a:ext>
            </a:extLst>
          </p:cNvPr>
          <p:cNvSpPr txBox="1"/>
          <p:nvPr/>
        </p:nvSpPr>
        <p:spPr>
          <a:xfrm>
            <a:off x="6787338" y="263086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6EEB47-878C-021F-E408-02E02CB466D6}"/>
              </a:ext>
            </a:extLst>
          </p:cNvPr>
          <p:cNvSpPr txBox="1"/>
          <p:nvPr/>
        </p:nvSpPr>
        <p:spPr>
          <a:xfrm>
            <a:off x="8025213" y="263086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0A1EC-2D2B-2191-DD6F-4062BAF0EB82}"/>
              </a:ext>
            </a:extLst>
          </p:cNvPr>
          <p:cNvSpPr txBox="1"/>
          <p:nvPr/>
        </p:nvSpPr>
        <p:spPr>
          <a:xfrm>
            <a:off x="9310995" y="2618627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E60185-FBB2-1DA5-FBF2-0FA13306837B}"/>
              </a:ext>
            </a:extLst>
          </p:cNvPr>
          <p:cNvSpPr txBox="1"/>
          <p:nvPr/>
        </p:nvSpPr>
        <p:spPr>
          <a:xfrm>
            <a:off x="6777610" y="3556464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8C0719-4580-33A2-803B-BCC674411AF4}"/>
              </a:ext>
            </a:extLst>
          </p:cNvPr>
          <p:cNvSpPr txBox="1"/>
          <p:nvPr/>
        </p:nvSpPr>
        <p:spPr>
          <a:xfrm>
            <a:off x="8037726" y="354422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EA2F02-A775-C81E-792E-7A2FB6EDD9F3}"/>
              </a:ext>
            </a:extLst>
          </p:cNvPr>
          <p:cNvSpPr txBox="1"/>
          <p:nvPr/>
        </p:nvSpPr>
        <p:spPr>
          <a:xfrm>
            <a:off x="9275601" y="3556464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39638B-BE35-3269-237F-111717003FC8}"/>
              </a:ext>
            </a:extLst>
          </p:cNvPr>
          <p:cNvSpPr txBox="1"/>
          <p:nvPr/>
        </p:nvSpPr>
        <p:spPr>
          <a:xfrm>
            <a:off x="10561383" y="354422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A6A7C7-E147-F02F-FEE2-FC88812C3438}"/>
              </a:ext>
            </a:extLst>
          </p:cNvPr>
          <p:cNvSpPr txBox="1"/>
          <p:nvPr/>
        </p:nvSpPr>
        <p:spPr>
          <a:xfrm>
            <a:off x="8037726" y="446981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829D51-B990-5096-96B3-18789D290A81}"/>
              </a:ext>
            </a:extLst>
          </p:cNvPr>
          <p:cNvSpPr txBox="1"/>
          <p:nvPr/>
        </p:nvSpPr>
        <p:spPr>
          <a:xfrm>
            <a:off x="9297842" y="445757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963E59-5C96-397E-44C6-B0211E4ADB09}"/>
              </a:ext>
            </a:extLst>
          </p:cNvPr>
          <p:cNvSpPr txBox="1"/>
          <p:nvPr/>
        </p:nvSpPr>
        <p:spPr>
          <a:xfrm>
            <a:off x="10535717" y="446981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CD2B3B-FF69-B6F5-3B22-8586A351D168}"/>
              </a:ext>
            </a:extLst>
          </p:cNvPr>
          <p:cNvSpPr txBox="1"/>
          <p:nvPr/>
        </p:nvSpPr>
        <p:spPr>
          <a:xfrm>
            <a:off x="9285329" y="5447794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A7DC8B-6269-FD6F-8269-88ABBC9917A4}"/>
              </a:ext>
            </a:extLst>
          </p:cNvPr>
          <p:cNvSpPr txBox="1"/>
          <p:nvPr/>
        </p:nvSpPr>
        <p:spPr>
          <a:xfrm>
            <a:off x="10545445" y="543555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64854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Forwarding/Bypassing With Loads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A2FE2-C65D-3675-3ED8-EE09B1A5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23</a:t>
            </a:fld>
            <a:endParaRPr lang="en-US"/>
          </a:p>
        </p:txBody>
      </p:sp>
      <p:sp>
        <p:nvSpPr>
          <p:cNvPr id="4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75CDCA-FA4A-CF0A-AFAB-B5DCB213BDC2}"/>
              </a:ext>
            </a:extLst>
          </p:cNvPr>
          <p:cNvSpPr txBox="1">
            <a:spLocks/>
          </p:cNvSpPr>
          <p:nvPr/>
        </p:nvSpPr>
        <p:spPr>
          <a:xfrm>
            <a:off x="377757" y="1141418"/>
            <a:ext cx="11344073" cy="4865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 algn="just">
              <a:lnSpc>
                <a:spcPct val="13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8BC42B0-9E36-B893-E642-38D615ECA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37" y="1141418"/>
            <a:ext cx="7503320" cy="5275990"/>
          </a:xfrm>
          <a:prstGeom prst="rect">
            <a:avLst/>
          </a:prstGeom>
        </p:spPr>
      </p:pic>
      <p:sp>
        <p:nvSpPr>
          <p:cNvPr id="10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B6D14A-27A2-003A-0846-8578D65E7CBB}"/>
              </a:ext>
            </a:extLst>
          </p:cNvPr>
          <p:cNvSpPr txBox="1">
            <a:spLocks/>
          </p:cNvSpPr>
          <p:nvPr/>
        </p:nvSpPr>
        <p:spPr>
          <a:xfrm>
            <a:off x="852758" y="1456143"/>
            <a:ext cx="2076836" cy="113330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lw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$r1, 8($r2)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3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2241BF3A-67D8-CCBC-F06B-34838626D786}"/>
              </a:ext>
            </a:extLst>
          </p:cNvPr>
          <p:cNvSpPr txBox="1">
            <a:spLocks/>
          </p:cNvSpPr>
          <p:nvPr/>
        </p:nvSpPr>
        <p:spPr>
          <a:xfrm>
            <a:off x="875473" y="3284078"/>
            <a:ext cx="2076836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lw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 $r4, 8($r1)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3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FBA7B910-4E97-64B8-8733-3FD06F69E6CB}"/>
              </a:ext>
            </a:extLst>
          </p:cNvPr>
          <p:cNvSpPr txBox="1">
            <a:spLocks/>
          </p:cNvSpPr>
          <p:nvPr/>
        </p:nvSpPr>
        <p:spPr>
          <a:xfrm>
            <a:off x="431258" y="1453766"/>
            <a:ext cx="460443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I1: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6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BBF1CE4-AA69-1BB7-3435-AC1CD8D13B8F}"/>
              </a:ext>
            </a:extLst>
          </p:cNvPr>
          <p:cNvSpPr txBox="1">
            <a:spLocks/>
          </p:cNvSpPr>
          <p:nvPr/>
        </p:nvSpPr>
        <p:spPr>
          <a:xfrm>
            <a:off x="460459" y="3293042"/>
            <a:ext cx="460443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I2: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C651E97A-BF65-C2E2-9AD3-9FDE51EEA348}"/>
              </a:ext>
            </a:extLst>
          </p:cNvPr>
          <p:cNvSpPr txBox="1">
            <a:spLocks/>
          </p:cNvSpPr>
          <p:nvPr/>
        </p:nvSpPr>
        <p:spPr>
          <a:xfrm>
            <a:off x="470170" y="2364440"/>
            <a:ext cx="2076836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nop</a:t>
            </a:r>
            <a:endParaRPr 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9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F38BEA-7C33-8A35-E285-8E9282105C1B}"/>
              </a:ext>
            </a:extLst>
          </p:cNvPr>
          <p:cNvSpPr txBox="1">
            <a:spLocks/>
          </p:cNvSpPr>
          <p:nvPr/>
        </p:nvSpPr>
        <p:spPr>
          <a:xfrm>
            <a:off x="3487312" y="5005830"/>
            <a:ext cx="2261733" cy="120641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92500"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Load Delay Slot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7B9016D4-B953-A9CF-347A-6ED26E3DF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37" y="1141418"/>
            <a:ext cx="7503320" cy="5275990"/>
          </a:xfrm>
          <a:prstGeom prst="rect">
            <a:avLst/>
          </a:prstGeom>
        </p:spPr>
      </p:pic>
      <p:sp>
        <p:nvSpPr>
          <p:cNvPr id="12" name="Explosion 1 11">
            <a:extLst>
              <a:ext uri="{FF2B5EF4-FFF2-40B4-BE49-F238E27FC236}">
                <a16:creationId xmlns:a16="http://schemas.microsoft.com/office/drawing/2014/main" id="{1380E019-1C10-7C54-F3E5-566FF6025A68}"/>
              </a:ext>
            </a:extLst>
          </p:cNvPr>
          <p:cNvSpPr/>
          <p:nvPr/>
        </p:nvSpPr>
        <p:spPr>
          <a:xfrm>
            <a:off x="8683248" y="2018255"/>
            <a:ext cx="314837" cy="329608"/>
          </a:xfrm>
          <a:prstGeom prst="irregularSeal1">
            <a:avLst/>
          </a:prstGeom>
          <a:solidFill>
            <a:srgbClr val="C00000"/>
          </a:solidFill>
          <a:ln w="3175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414141"/>
              </a:solidFill>
              <a:effectLst/>
              <a:uFillTx/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14" name="Explosion 1 13">
            <a:extLst>
              <a:ext uri="{FF2B5EF4-FFF2-40B4-BE49-F238E27FC236}">
                <a16:creationId xmlns:a16="http://schemas.microsoft.com/office/drawing/2014/main" id="{E66A2D55-FFA0-7BC4-7ED1-503D6C922A51}"/>
              </a:ext>
            </a:extLst>
          </p:cNvPr>
          <p:cNvSpPr/>
          <p:nvPr/>
        </p:nvSpPr>
        <p:spPr>
          <a:xfrm>
            <a:off x="8720382" y="3859692"/>
            <a:ext cx="314837" cy="329608"/>
          </a:xfrm>
          <a:prstGeom prst="irregularSeal1">
            <a:avLst/>
          </a:prstGeom>
          <a:solidFill>
            <a:schemeClr val="accent1">
              <a:lumMod val="75000"/>
            </a:schemeClr>
          </a:solidFill>
          <a:ln w="3175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414141"/>
              </a:solidFill>
              <a:effectLst/>
              <a:uFillTx/>
              <a:latin typeface="Gill Sans Light"/>
              <a:ea typeface="Gill Sans Light"/>
              <a:cs typeface="Gill Sans Light"/>
              <a:sym typeface="Gill Sans 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9CE3A7-6056-135D-8756-6DD30B4744AA}"/>
              </a:ext>
            </a:extLst>
          </p:cNvPr>
          <p:cNvSpPr txBox="1"/>
          <p:nvPr/>
        </p:nvSpPr>
        <p:spPr>
          <a:xfrm>
            <a:off x="4256991" y="170880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612BC7-F9FD-E3F9-48FE-E9EC7B0A4A9F}"/>
              </a:ext>
            </a:extLst>
          </p:cNvPr>
          <p:cNvSpPr txBox="1"/>
          <p:nvPr/>
        </p:nvSpPr>
        <p:spPr>
          <a:xfrm>
            <a:off x="5517107" y="1696561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15A8B9-B9EE-5295-06D0-6DF2CFD00D91}"/>
              </a:ext>
            </a:extLst>
          </p:cNvPr>
          <p:cNvSpPr txBox="1"/>
          <p:nvPr/>
        </p:nvSpPr>
        <p:spPr>
          <a:xfrm>
            <a:off x="6754982" y="170880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877CC-77AA-4C09-A0F9-7845E495F0E5}"/>
              </a:ext>
            </a:extLst>
          </p:cNvPr>
          <p:cNvSpPr txBox="1"/>
          <p:nvPr/>
        </p:nvSpPr>
        <p:spPr>
          <a:xfrm>
            <a:off x="8040764" y="1696561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5030E6-C381-42CA-B3E8-C7531EB9B005}"/>
              </a:ext>
            </a:extLst>
          </p:cNvPr>
          <p:cNvSpPr txBox="1"/>
          <p:nvPr/>
        </p:nvSpPr>
        <p:spPr>
          <a:xfrm>
            <a:off x="5527222" y="264310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2CB69E-6E58-367B-CC83-23D22AF2BE2F}"/>
              </a:ext>
            </a:extLst>
          </p:cNvPr>
          <p:cNvSpPr txBox="1"/>
          <p:nvPr/>
        </p:nvSpPr>
        <p:spPr>
          <a:xfrm>
            <a:off x="6787338" y="263086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EE01F7-E65E-8605-B564-62A1E155198D}"/>
              </a:ext>
            </a:extLst>
          </p:cNvPr>
          <p:cNvSpPr txBox="1"/>
          <p:nvPr/>
        </p:nvSpPr>
        <p:spPr>
          <a:xfrm>
            <a:off x="8025213" y="263086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E36DE0-1F41-6A33-7187-3C58D4ACC7BD}"/>
              </a:ext>
            </a:extLst>
          </p:cNvPr>
          <p:cNvSpPr txBox="1"/>
          <p:nvPr/>
        </p:nvSpPr>
        <p:spPr>
          <a:xfrm>
            <a:off x="9310995" y="2618627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83D8F3-2AF1-0094-0358-0CB76AADE4F0}"/>
              </a:ext>
            </a:extLst>
          </p:cNvPr>
          <p:cNvSpPr txBox="1"/>
          <p:nvPr/>
        </p:nvSpPr>
        <p:spPr>
          <a:xfrm>
            <a:off x="6777610" y="3556464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B70C94-CF6D-235C-F34C-A586466D091A}"/>
              </a:ext>
            </a:extLst>
          </p:cNvPr>
          <p:cNvSpPr txBox="1"/>
          <p:nvPr/>
        </p:nvSpPr>
        <p:spPr>
          <a:xfrm>
            <a:off x="8037726" y="354422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F245AE-9765-815C-7DBC-913E051AC60A}"/>
              </a:ext>
            </a:extLst>
          </p:cNvPr>
          <p:cNvSpPr txBox="1"/>
          <p:nvPr/>
        </p:nvSpPr>
        <p:spPr>
          <a:xfrm>
            <a:off x="9275601" y="3556464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C4BA5C-AD13-D4E8-3ADC-0F2EBE2398F2}"/>
              </a:ext>
            </a:extLst>
          </p:cNvPr>
          <p:cNvSpPr txBox="1"/>
          <p:nvPr/>
        </p:nvSpPr>
        <p:spPr>
          <a:xfrm>
            <a:off x="10561383" y="354422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E96858-2A02-3366-2685-898B6B3851F8}"/>
              </a:ext>
            </a:extLst>
          </p:cNvPr>
          <p:cNvSpPr txBox="1"/>
          <p:nvPr/>
        </p:nvSpPr>
        <p:spPr>
          <a:xfrm>
            <a:off x="8037726" y="446981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A9AA22-4C61-4EAF-A98C-BE4B2E3BDF70}"/>
              </a:ext>
            </a:extLst>
          </p:cNvPr>
          <p:cNvSpPr txBox="1"/>
          <p:nvPr/>
        </p:nvSpPr>
        <p:spPr>
          <a:xfrm>
            <a:off x="9297842" y="445757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4C43FD-59F5-B9B1-B3B4-120719664709}"/>
              </a:ext>
            </a:extLst>
          </p:cNvPr>
          <p:cNvSpPr txBox="1"/>
          <p:nvPr/>
        </p:nvSpPr>
        <p:spPr>
          <a:xfrm>
            <a:off x="10535717" y="446981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B094AA-EF31-DC9E-A6F3-FD8991EEB132}"/>
              </a:ext>
            </a:extLst>
          </p:cNvPr>
          <p:cNvSpPr txBox="1"/>
          <p:nvPr/>
        </p:nvSpPr>
        <p:spPr>
          <a:xfrm>
            <a:off x="9285329" y="5447794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BDF919-240C-7D7A-5246-3EFA824350E8}"/>
              </a:ext>
            </a:extLst>
          </p:cNvPr>
          <p:cNvSpPr txBox="1"/>
          <p:nvPr/>
        </p:nvSpPr>
        <p:spPr>
          <a:xfrm>
            <a:off x="10545445" y="543555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68709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Forwarding/Bypassing With Loads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A2FE2-C65D-3675-3ED8-EE09B1A5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24</a:t>
            </a:fld>
            <a:endParaRPr lang="en-US"/>
          </a:p>
        </p:txBody>
      </p:sp>
      <p:sp>
        <p:nvSpPr>
          <p:cNvPr id="4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75CDCA-FA4A-CF0A-AFAB-B5DCB213BDC2}"/>
              </a:ext>
            </a:extLst>
          </p:cNvPr>
          <p:cNvSpPr txBox="1">
            <a:spLocks/>
          </p:cNvSpPr>
          <p:nvPr/>
        </p:nvSpPr>
        <p:spPr>
          <a:xfrm>
            <a:off x="377757" y="1141418"/>
            <a:ext cx="11344073" cy="4865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 algn="just">
              <a:lnSpc>
                <a:spcPct val="13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8BC42B0-9E36-B893-E642-38D615ECA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37" y="1141418"/>
            <a:ext cx="7503320" cy="5275990"/>
          </a:xfrm>
          <a:prstGeom prst="rect">
            <a:avLst/>
          </a:prstGeom>
        </p:spPr>
      </p:pic>
      <p:sp>
        <p:nvSpPr>
          <p:cNvPr id="10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B6D14A-27A2-003A-0846-8578D65E7CBB}"/>
              </a:ext>
            </a:extLst>
          </p:cNvPr>
          <p:cNvSpPr txBox="1">
            <a:spLocks/>
          </p:cNvSpPr>
          <p:nvPr/>
        </p:nvSpPr>
        <p:spPr>
          <a:xfrm>
            <a:off x="852758" y="1456143"/>
            <a:ext cx="2076836" cy="113330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lw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$r1, 8($r2)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3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2241BF3A-67D8-CCBC-F06B-34838626D786}"/>
              </a:ext>
            </a:extLst>
          </p:cNvPr>
          <p:cNvSpPr txBox="1">
            <a:spLocks/>
          </p:cNvSpPr>
          <p:nvPr/>
        </p:nvSpPr>
        <p:spPr>
          <a:xfrm>
            <a:off x="845479" y="2359950"/>
            <a:ext cx="2076836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lw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 $r1, 8($r3)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3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FBA7B910-4E97-64B8-8733-3FD06F69E6CB}"/>
              </a:ext>
            </a:extLst>
          </p:cNvPr>
          <p:cNvSpPr txBox="1">
            <a:spLocks/>
          </p:cNvSpPr>
          <p:nvPr/>
        </p:nvSpPr>
        <p:spPr>
          <a:xfrm>
            <a:off x="431258" y="1453766"/>
            <a:ext cx="460443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I1: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6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BBF1CE4-AA69-1BB7-3435-AC1CD8D13B8F}"/>
              </a:ext>
            </a:extLst>
          </p:cNvPr>
          <p:cNvSpPr txBox="1">
            <a:spLocks/>
          </p:cNvSpPr>
          <p:nvPr/>
        </p:nvSpPr>
        <p:spPr>
          <a:xfrm>
            <a:off x="430465" y="2368914"/>
            <a:ext cx="460443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I2: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6198DE-9DC7-6012-C534-5F838155C1A7}"/>
              </a:ext>
            </a:extLst>
          </p:cNvPr>
          <p:cNvSpPr txBox="1"/>
          <p:nvPr/>
        </p:nvSpPr>
        <p:spPr>
          <a:xfrm>
            <a:off x="4256991" y="170880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357FAB-A41D-3416-F841-8353F2AC4914}"/>
              </a:ext>
            </a:extLst>
          </p:cNvPr>
          <p:cNvSpPr txBox="1"/>
          <p:nvPr/>
        </p:nvSpPr>
        <p:spPr>
          <a:xfrm>
            <a:off x="5517107" y="1696561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C7AB0A-24F5-B83C-37EF-DA58A3539E4B}"/>
              </a:ext>
            </a:extLst>
          </p:cNvPr>
          <p:cNvSpPr txBox="1"/>
          <p:nvPr/>
        </p:nvSpPr>
        <p:spPr>
          <a:xfrm>
            <a:off x="6754982" y="170880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16854B-C60E-8FE7-2775-16FBAFCDFC5E}"/>
              </a:ext>
            </a:extLst>
          </p:cNvPr>
          <p:cNvSpPr txBox="1"/>
          <p:nvPr/>
        </p:nvSpPr>
        <p:spPr>
          <a:xfrm>
            <a:off x="8040764" y="1696561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E65AF8-C3DD-7221-4135-98B222A558EA}"/>
              </a:ext>
            </a:extLst>
          </p:cNvPr>
          <p:cNvSpPr txBox="1"/>
          <p:nvPr/>
        </p:nvSpPr>
        <p:spPr>
          <a:xfrm>
            <a:off x="5527222" y="264310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7D5A78-F001-C78D-9A87-262E000B02F2}"/>
              </a:ext>
            </a:extLst>
          </p:cNvPr>
          <p:cNvSpPr txBox="1"/>
          <p:nvPr/>
        </p:nvSpPr>
        <p:spPr>
          <a:xfrm>
            <a:off x="6787338" y="263086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73EB1A-B3D9-9E8C-F1DB-FCDF337F3981}"/>
              </a:ext>
            </a:extLst>
          </p:cNvPr>
          <p:cNvSpPr txBox="1"/>
          <p:nvPr/>
        </p:nvSpPr>
        <p:spPr>
          <a:xfrm>
            <a:off x="8025213" y="263086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B904A5-BB2E-0307-6ECE-016FDF627410}"/>
              </a:ext>
            </a:extLst>
          </p:cNvPr>
          <p:cNvSpPr txBox="1"/>
          <p:nvPr/>
        </p:nvSpPr>
        <p:spPr>
          <a:xfrm>
            <a:off x="9310995" y="2618627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3AF582-F831-CED6-9EEF-1E62CFFD53C9}"/>
              </a:ext>
            </a:extLst>
          </p:cNvPr>
          <p:cNvSpPr txBox="1"/>
          <p:nvPr/>
        </p:nvSpPr>
        <p:spPr>
          <a:xfrm>
            <a:off x="6777610" y="3556464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2008C-6DCA-FA27-C841-B6AAAA700C39}"/>
              </a:ext>
            </a:extLst>
          </p:cNvPr>
          <p:cNvSpPr txBox="1"/>
          <p:nvPr/>
        </p:nvSpPr>
        <p:spPr>
          <a:xfrm>
            <a:off x="8037726" y="354422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93F34B-6D8E-DB91-BE36-3F89F141F362}"/>
              </a:ext>
            </a:extLst>
          </p:cNvPr>
          <p:cNvSpPr txBox="1"/>
          <p:nvPr/>
        </p:nvSpPr>
        <p:spPr>
          <a:xfrm>
            <a:off x="9275601" y="3556464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A320C8-79CE-0A8C-E870-17DCC42C4231}"/>
              </a:ext>
            </a:extLst>
          </p:cNvPr>
          <p:cNvSpPr txBox="1"/>
          <p:nvPr/>
        </p:nvSpPr>
        <p:spPr>
          <a:xfrm>
            <a:off x="10561383" y="354422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0003B9-CC24-F597-9CE1-69B02A55E574}"/>
              </a:ext>
            </a:extLst>
          </p:cNvPr>
          <p:cNvSpPr txBox="1"/>
          <p:nvPr/>
        </p:nvSpPr>
        <p:spPr>
          <a:xfrm>
            <a:off x="8037726" y="446981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2A2AAC-3AFE-2DBD-025F-883BFF8ABB94}"/>
              </a:ext>
            </a:extLst>
          </p:cNvPr>
          <p:cNvSpPr txBox="1"/>
          <p:nvPr/>
        </p:nvSpPr>
        <p:spPr>
          <a:xfrm>
            <a:off x="9297842" y="445757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6182DA-3F81-F6FE-C447-FCF672B24C53}"/>
              </a:ext>
            </a:extLst>
          </p:cNvPr>
          <p:cNvSpPr txBox="1"/>
          <p:nvPr/>
        </p:nvSpPr>
        <p:spPr>
          <a:xfrm>
            <a:off x="10535717" y="446981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F28853-EA6C-C3EB-7A7F-4A6E7F811E04}"/>
              </a:ext>
            </a:extLst>
          </p:cNvPr>
          <p:cNvSpPr txBox="1"/>
          <p:nvPr/>
        </p:nvSpPr>
        <p:spPr>
          <a:xfrm>
            <a:off x="9285329" y="5447794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9D8DBB-2C00-DBEA-F568-0FAD3AA3FE89}"/>
              </a:ext>
            </a:extLst>
          </p:cNvPr>
          <p:cNvSpPr txBox="1"/>
          <p:nvPr/>
        </p:nvSpPr>
        <p:spPr>
          <a:xfrm>
            <a:off x="10545445" y="543555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89167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Forwarding/Bypassing With Loads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A2FE2-C65D-3675-3ED8-EE09B1A5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25</a:t>
            </a:fld>
            <a:endParaRPr lang="en-US"/>
          </a:p>
        </p:txBody>
      </p:sp>
      <p:sp>
        <p:nvSpPr>
          <p:cNvPr id="4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75CDCA-FA4A-CF0A-AFAB-B5DCB213BDC2}"/>
              </a:ext>
            </a:extLst>
          </p:cNvPr>
          <p:cNvSpPr txBox="1">
            <a:spLocks/>
          </p:cNvSpPr>
          <p:nvPr/>
        </p:nvSpPr>
        <p:spPr>
          <a:xfrm>
            <a:off x="377757" y="1141418"/>
            <a:ext cx="11344073" cy="4865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 algn="just">
              <a:lnSpc>
                <a:spcPct val="13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8BC42B0-9E36-B893-E642-38D615ECA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37" y="1141418"/>
            <a:ext cx="7503320" cy="5275990"/>
          </a:xfrm>
          <a:prstGeom prst="rect">
            <a:avLst/>
          </a:prstGeom>
        </p:spPr>
      </p:pic>
      <p:sp>
        <p:nvSpPr>
          <p:cNvPr id="10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B6D14A-27A2-003A-0846-8578D65E7CBB}"/>
              </a:ext>
            </a:extLst>
          </p:cNvPr>
          <p:cNvSpPr txBox="1">
            <a:spLocks/>
          </p:cNvSpPr>
          <p:nvPr/>
        </p:nvSpPr>
        <p:spPr>
          <a:xfrm>
            <a:off x="852758" y="1456143"/>
            <a:ext cx="2076836" cy="113330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lw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$r3, 8($r2)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3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2241BF3A-67D8-CCBC-F06B-34838626D786}"/>
              </a:ext>
            </a:extLst>
          </p:cNvPr>
          <p:cNvSpPr txBox="1">
            <a:spLocks/>
          </p:cNvSpPr>
          <p:nvPr/>
        </p:nvSpPr>
        <p:spPr>
          <a:xfrm>
            <a:off x="845479" y="2359950"/>
            <a:ext cx="2076836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lw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 $r1, 8($r3)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3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FBA7B910-4E97-64B8-8733-3FD06F69E6CB}"/>
              </a:ext>
            </a:extLst>
          </p:cNvPr>
          <p:cNvSpPr txBox="1">
            <a:spLocks/>
          </p:cNvSpPr>
          <p:nvPr/>
        </p:nvSpPr>
        <p:spPr>
          <a:xfrm>
            <a:off x="431258" y="1453766"/>
            <a:ext cx="460443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I1: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6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BBF1CE4-AA69-1BB7-3435-AC1CD8D13B8F}"/>
              </a:ext>
            </a:extLst>
          </p:cNvPr>
          <p:cNvSpPr txBox="1">
            <a:spLocks/>
          </p:cNvSpPr>
          <p:nvPr/>
        </p:nvSpPr>
        <p:spPr>
          <a:xfrm>
            <a:off x="430465" y="2368914"/>
            <a:ext cx="460443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I2: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640CB0-49EB-EB5A-D35A-BC89AE726E55}"/>
              </a:ext>
            </a:extLst>
          </p:cNvPr>
          <p:cNvSpPr txBox="1"/>
          <p:nvPr/>
        </p:nvSpPr>
        <p:spPr>
          <a:xfrm>
            <a:off x="4256991" y="170880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EDBFB-164C-A77E-6D06-D498E52ABB45}"/>
              </a:ext>
            </a:extLst>
          </p:cNvPr>
          <p:cNvSpPr txBox="1"/>
          <p:nvPr/>
        </p:nvSpPr>
        <p:spPr>
          <a:xfrm>
            <a:off x="5517107" y="1696561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1725B6-9FFA-ABEF-8F4F-C507E67B73C3}"/>
              </a:ext>
            </a:extLst>
          </p:cNvPr>
          <p:cNvSpPr txBox="1"/>
          <p:nvPr/>
        </p:nvSpPr>
        <p:spPr>
          <a:xfrm>
            <a:off x="6754982" y="170880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798A16-8FF3-EED7-0597-FA38A7EC53E0}"/>
              </a:ext>
            </a:extLst>
          </p:cNvPr>
          <p:cNvSpPr txBox="1"/>
          <p:nvPr/>
        </p:nvSpPr>
        <p:spPr>
          <a:xfrm>
            <a:off x="8040764" y="1696561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C465D4-D905-C58D-923F-BA8440ABA23C}"/>
              </a:ext>
            </a:extLst>
          </p:cNvPr>
          <p:cNvSpPr txBox="1"/>
          <p:nvPr/>
        </p:nvSpPr>
        <p:spPr>
          <a:xfrm>
            <a:off x="5527222" y="264310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DFD83E-3CE1-1B3B-F0F5-2B8C5DF43410}"/>
              </a:ext>
            </a:extLst>
          </p:cNvPr>
          <p:cNvSpPr txBox="1"/>
          <p:nvPr/>
        </p:nvSpPr>
        <p:spPr>
          <a:xfrm>
            <a:off x="6787338" y="263086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57BB95-626D-4D73-37BC-78015050A7CD}"/>
              </a:ext>
            </a:extLst>
          </p:cNvPr>
          <p:cNvSpPr txBox="1"/>
          <p:nvPr/>
        </p:nvSpPr>
        <p:spPr>
          <a:xfrm>
            <a:off x="8025213" y="263086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669D86-8D27-2602-C643-86A86710BA4B}"/>
              </a:ext>
            </a:extLst>
          </p:cNvPr>
          <p:cNvSpPr txBox="1"/>
          <p:nvPr/>
        </p:nvSpPr>
        <p:spPr>
          <a:xfrm>
            <a:off x="9310995" y="2618627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05A46E-F3B3-1A58-8F0D-A4094F4DCD39}"/>
              </a:ext>
            </a:extLst>
          </p:cNvPr>
          <p:cNvSpPr txBox="1"/>
          <p:nvPr/>
        </p:nvSpPr>
        <p:spPr>
          <a:xfrm>
            <a:off x="6777610" y="3556464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AC75F6-9FA5-F0B6-795E-BD9E604A2AF5}"/>
              </a:ext>
            </a:extLst>
          </p:cNvPr>
          <p:cNvSpPr txBox="1"/>
          <p:nvPr/>
        </p:nvSpPr>
        <p:spPr>
          <a:xfrm>
            <a:off x="8037726" y="354422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EBECE6-F5DC-AD79-4823-A1BEAE30C575}"/>
              </a:ext>
            </a:extLst>
          </p:cNvPr>
          <p:cNvSpPr txBox="1"/>
          <p:nvPr/>
        </p:nvSpPr>
        <p:spPr>
          <a:xfrm>
            <a:off x="9275601" y="3556464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8C377A-C141-2512-658A-3B6B329227B1}"/>
              </a:ext>
            </a:extLst>
          </p:cNvPr>
          <p:cNvSpPr txBox="1"/>
          <p:nvPr/>
        </p:nvSpPr>
        <p:spPr>
          <a:xfrm>
            <a:off x="10561383" y="354422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CFA324-184F-FC19-75C0-DE84E8BA5DB9}"/>
              </a:ext>
            </a:extLst>
          </p:cNvPr>
          <p:cNvSpPr txBox="1"/>
          <p:nvPr/>
        </p:nvSpPr>
        <p:spPr>
          <a:xfrm>
            <a:off x="8037726" y="446981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E483D1-1E78-7317-A9A1-930CC7854C2B}"/>
              </a:ext>
            </a:extLst>
          </p:cNvPr>
          <p:cNvSpPr txBox="1"/>
          <p:nvPr/>
        </p:nvSpPr>
        <p:spPr>
          <a:xfrm>
            <a:off x="9297842" y="445757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465463-36DE-9C51-8691-3CAF5D2CBF91}"/>
              </a:ext>
            </a:extLst>
          </p:cNvPr>
          <p:cNvSpPr txBox="1"/>
          <p:nvPr/>
        </p:nvSpPr>
        <p:spPr>
          <a:xfrm>
            <a:off x="10535717" y="446981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1B42F2-40F3-4894-48F2-EC4A57546246}"/>
              </a:ext>
            </a:extLst>
          </p:cNvPr>
          <p:cNvSpPr txBox="1"/>
          <p:nvPr/>
        </p:nvSpPr>
        <p:spPr>
          <a:xfrm>
            <a:off x="9285329" y="5447794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D7BD82-67A6-0C54-DCBD-DCE90DC72B41}"/>
              </a:ext>
            </a:extLst>
          </p:cNvPr>
          <p:cNvSpPr txBox="1"/>
          <p:nvPr/>
        </p:nvSpPr>
        <p:spPr>
          <a:xfrm>
            <a:off x="10545445" y="543555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17345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Forwarding Unit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A2FE2-C65D-3675-3ED8-EE09B1A5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26</a:t>
            </a:fld>
            <a:endParaRPr lang="en-US"/>
          </a:p>
        </p:txBody>
      </p:sp>
      <p:sp>
        <p:nvSpPr>
          <p:cNvPr id="4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75CDCA-FA4A-CF0A-AFAB-B5DCB213BDC2}"/>
              </a:ext>
            </a:extLst>
          </p:cNvPr>
          <p:cNvSpPr txBox="1">
            <a:spLocks/>
          </p:cNvSpPr>
          <p:nvPr/>
        </p:nvSpPr>
        <p:spPr>
          <a:xfrm>
            <a:off x="377757" y="1141418"/>
            <a:ext cx="11344073" cy="4865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 algn="just">
              <a:lnSpc>
                <a:spcPct val="13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BC1D586-EDC4-E2C2-09A8-5ADFC68E0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356" y="1141418"/>
            <a:ext cx="8730589" cy="4575164"/>
          </a:xfrm>
          <a:prstGeom prst="rect">
            <a:avLst/>
          </a:prstGeom>
        </p:spPr>
      </p:pic>
      <p:sp>
        <p:nvSpPr>
          <p:cNvPr id="3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B97EA719-30C3-FED9-1280-7BF93CC68553}"/>
              </a:ext>
            </a:extLst>
          </p:cNvPr>
          <p:cNvSpPr txBox="1">
            <a:spLocks/>
          </p:cNvSpPr>
          <p:nvPr/>
        </p:nvSpPr>
        <p:spPr>
          <a:xfrm>
            <a:off x="5315344" y="5751608"/>
            <a:ext cx="2707565" cy="860223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Without Bypassing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25C92-ACFF-2A2A-2076-5540461F6834}"/>
              </a:ext>
            </a:extLst>
          </p:cNvPr>
          <p:cNvSpPr txBox="1"/>
          <p:nvPr/>
        </p:nvSpPr>
        <p:spPr>
          <a:xfrm>
            <a:off x="3620423" y="972141"/>
            <a:ext cx="375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L3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F214C-AD01-691C-2236-524C7E47BDBC}"/>
              </a:ext>
            </a:extLst>
          </p:cNvPr>
          <p:cNvSpPr txBox="1"/>
          <p:nvPr/>
        </p:nvSpPr>
        <p:spPr>
          <a:xfrm>
            <a:off x="6717765" y="988879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47B774-EF6C-2B3E-4BC2-5585E954A2B3}"/>
              </a:ext>
            </a:extLst>
          </p:cNvPr>
          <p:cNvSpPr txBox="1"/>
          <p:nvPr/>
        </p:nvSpPr>
        <p:spPr>
          <a:xfrm>
            <a:off x="8954452" y="972141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67ED2A-9D8B-91B4-9CB5-B8871567EF97}"/>
              </a:ext>
            </a:extLst>
          </p:cNvPr>
          <p:cNvSpPr/>
          <p:nvPr/>
        </p:nvSpPr>
        <p:spPr>
          <a:xfrm>
            <a:off x="3620423" y="1527243"/>
            <a:ext cx="348461" cy="38618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652F6-279F-BDF4-CEE4-FB45E6D7D537}"/>
              </a:ext>
            </a:extLst>
          </p:cNvPr>
          <p:cNvSpPr/>
          <p:nvPr/>
        </p:nvSpPr>
        <p:spPr>
          <a:xfrm>
            <a:off x="6740136" y="1527243"/>
            <a:ext cx="348461" cy="38618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60E44E-0583-0A67-0303-40EEE80CEF29}"/>
              </a:ext>
            </a:extLst>
          </p:cNvPr>
          <p:cNvSpPr/>
          <p:nvPr/>
        </p:nvSpPr>
        <p:spPr>
          <a:xfrm>
            <a:off x="8947640" y="1527242"/>
            <a:ext cx="348461" cy="38618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26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Forwarding Unit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A2FE2-C65D-3675-3ED8-EE09B1A5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27</a:t>
            </a:fld>
            <a:endParaRPr lang="en-US"/>
          </a:p>
        </p:txBody>
      </p:sp>
      <p:sp>
        <p:nvSpPr>
          <p:cNvPr id="4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75CDCA-FA4A-CF0A-AFAB-B5DCB213BDC2}"/>
              </a:ext>
            </a:extLst>
          </p:cNvPr>
          <p:cNvSpPr txBox="1">
            <a:spLocks/>
          </p:cNvSpPr>
          <p:nvPr/>
        </p:nvSpPr>
        <p:spPr>
          <a:xfrm>
            <a:off x="377757" y="1141418"/>
            <a:ext cx="11344073" cy="4865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 algn="just">
              <a:lnSpc>
                <a:spcPct val="13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41A9F96-9DB5-3396-F325-913D1FA4F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864" y="1256755"/>
            <a:ext cx="7772400" cy="4924964"/>
          </a:xfrm>
          <a:prstGeom prst="rect">
            <a:avLst/>
          </a:prstGeom>
        </p:spPr>
      </p:pic>
      <p:sp>
        <p:nvSpPr>
          <p:cNvPr id="9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8CD7EC25-08D1-37DD-B018-13646DBE716F}"/>
              </a:ext>
            </a:extLst>
          </p:cNvPr>
          <p:cNvSpPr txBox="1">
            <a:spLocks/>
          </p:cNvSpPr>
          <p:nvPr/>
        </p:nvSpPr>
        <p:spPr>
          <a:xfrm>
            <a:off x="5315344" y="6007088"/>
            <a:ext cx="2707565" cy="860223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With Bypassing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41BA1F-1855-C224-A2FD-CA044DA39A54}"/>
              </a:ext>
            </a:extLst>
          </p:cNvPr>
          <p:cNvSpPr/>
          <p:nvPr/>
        </p:nvSpPr>
        <p:spPr>
          <a:xfrm>
            <a:off x="4058169" y="1749092"/>
            <a:ext cx="299824" cy="33773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3D953A-D58A-1166-C867-834213D7170A}"/>
              </a:ext>
            </a:extLst>
          </p:cNvPr>
          <p:cNvSpPr/>
          <p:nvPr/>
        </p:nvSpPr>
        <p:spPr>
          <a:xfrm>
            <a:off x="6770620" y="1758819"/>
            <a:ext cx="299824" cy="33773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DD156B-2978-3949-40AE-067BC1ABE329}"/>
              </a:ext>
            </a:extLst>
          </p:cNvPr>
          <p:cNvSpPr/>
          <p:nvPr/>
        </p:nvSpPr>
        <p:spPr>
          <a:xfrm>
            <a:off x="8703183" y="1750035"/>
            <a:ext cx="299824" cy="33773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9CE597-715E-BD94-0E9F-D01A2C2B2604}"/>
              </a:ext>
            </a:extLst>
          </p:cNvPr>
          <p:cNvSpPr txBox="1"/>
          <p:nvPr/>
        </p:nvSpPr>
        <p:spPr>
          <a:xfrm>
            <a:off x="3982569" y="1157431"/>
            <a:ext cx="375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L3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8B005-2E4D-CD33-B93A-9FDC82A78FDB}"/>
              </a:ext>
            </a:extLst>
          </p:cNvPr>
          <p:cNvSpPr txBox="1"/>
          <p:nvPr/>
        </p:nvSpPr>
        <p:spPr>
          <a:xfrm>
            <a:off x="6741436" y="1199823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AEC2D2-463F-3F4D-7A80-D808023A2DE6}"/>
              </a:ext>
            </a:extLst>
          </p:cNvPr>
          <p:cNvSpPr txBox="1"/>
          <p:nvPr/>
        </p:nvSpPr>
        <p:spPr>
          <a:xfrm>
            <a:off x="8703183" y="1188207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L5</a:t>
            </a:r>
          </a:p>
        </p:txBody>
      </p:sp>
    </p:spTree>
    <p:extLst>
      <p:ext uri="{BB962C8B-B14F-4D97-AF65-F5344CB8AC3E}">
        <p14:creationId xmlns:p14="http://schemas.microsoft.com/office/powerpoint/2010/main" val="423055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53922"/>
            <a:ext cx="11198158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Exercise: Identify all Data Hazards and Resolve Them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A2FE2-C65D-3675-3ED8-EE09B1A5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770" y="6581355"/>
            <a:ext cx="2743200" cy="365125"/>
          </a:xfrm>
        </p:spPr>
        <p:txBody>
          <a:bodyPr/>
          <a:lstStyle/>
          <a:p>
            <a:fld id="{4C4E265D-A8F7-D443-A012-BC8DC8995C58}" type="slidenum">
              <a:rPr lang="en-US" smtClean="0"/>
              <a:t>28</a:t>
            </a:fld>
            <a:endParaRPr lang="en-US" dirty="0"/>
          </a:p>
        </p:txBody>
      </p:sp>
      <p:sp>
        <p:nvSpPr>
          <p:cNvPr id="4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75CDCA-FA4A-CF0A-AFAB-B5DCB213BDC2}"/>
              </a:ext>
            </a:extLst>
          </p:cNvPr>
          <p:cNvSpPr txBox="1">
            <a:spLocks/>
          </p:cNvSpPr>
          <p:nvPr/>
        </p:nvSpPr>
        <p:spPr>
          <a:xfrm>
            <a:off x="377757" y="1141418"/>
            <a:ext cx="11344073" cy="4865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 algn="just">
              <a:lnSpc>
                <a:spcPct val="13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8BC42B0-9E36-B893-E642-38D615ECA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060" y="1276321"/>
            <a:ext cx="6785095" cy="4770967"/>
          </a:xfrm>
          <a:prstGeom prst="rect">
            <a:avLst/>
          </a:prstGeom>
        </p:spPr>
      </p:pic>
      <p:sp>
        <p:nvSpPr>
          <p:cNvPr id="10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B6D14A-27A2-003A-0846-8578D65E7CBB}"/>
              </a:ext>
            </a:extLst>
          </p:cNvPr>
          <p:cNvSpPr txBox="1">
            <a:spLocks/>
          </p:cNvSpPr>
          <p:nvPr/>
        </p:nvSpPr>
        <p:spPr>
          <a:xfrm>
            <a:off x="551199" y="1426959"/>
            <a:ext cx="2076836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add $r3, $r1, $r2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3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FBA7B910-4E97-64B8-8733-3FD06F69E6CB}"/>
              </a:ext>
            </a:extLst>
          </p:cNvPr>
          <p:cNvSpPr txBox="1">
            <a:spLocks/>
          </p:cNvSpPr>
          <p:nvPr/>
        </p:nvSpPr>
        <p:spPr>
          <a:xfrm>
            <a:off x="129699" y="1424582"/>
            <a:ext cx="460443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I1: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640CB0-49EB-EB5A-D35A-BC89AE726E55}"/>
              </a:ext>
            </a:extLst>
          </p:cNvPr>
          <p:cNvSpPr txBox="1"/>
          <p:nvPr/>
        </p:nvSpPr>
        <p:spPr>
          <a:xfrm>
            <a:off x="3222143" y="1753145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EDBFB-164C-A77E-6D06-D498E52ABB45}"/>
              </a:ext>
            </a:extLst>
          </p:cNvPr>
          <p:cNvSpPr txBox="1"/>
          <p:nvPr/>
        </p:nvSpPr>
        <p:spPr>
          <a:xfrm>
            <a:off x="4357349" y="1745584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1725B6-9FFA-ABEF-8F4F-C507E67B73C3}"/>
              </a:ext>
            </a:extLst>
          </p:cNvPr>
          <p:cNvSpPr txBox="1"/>
          <p:nvPr/>
        </p:nvSpPr>
        <p:spPr>
          <a:xfrm>
            <a:off x="5492555" y="176287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798A16-8FF3-EED7-0597-FA38A7EC53E0}"/>
              </a:ext>
            </a:extLst>
          </p:cNvPr>
          <p:cNvSpPr txBox="1"/>
          <p:nvPr/>
        </p:nvSpPr>
        <p:spPr>
          <a:xfrm>
            <a:off x="6642512" y="1753145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E483D1-1E78-7317-A9A1-930CC7854C2B}"/>
              </a:ext>
            </a:extLst>
          </p:cNvPr>
          <p:cNvSpPr txBox="1"/>
          <p:nvPr/>
        </p:nvSpPr>
        <p:spPr>
          <a:xfrm>
            <a:off x="9297842" y="445757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465463-36DE-9C51-8691-3CAF5D2CBF91}"/>
              </a:ext>
            </a:extLst>
          </p:cNvPr>
          <p:cNvSpPr txBox="1"/>
          <p:nvPr/>
        </p:nvSpPr>
        <p:spPr>
          <a:xfrm>
            <a:off x="9571499" y="446981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pic>
        <p:nvPicPr>
          <p:cNvPr id="27" name="Picture 26" descr="Diagram&#10;&#10;Description automatically generated">
            <a:extLst>
              <a:ext uri="{FF2B5EF4-FFF2-40B4-BE49-F238E27FC236}">
                <a16:creationId xmlns:a16="http://schemas.microsoft.com/office/drawing/2014/main" id="{EB5A2BDC-9F79-A705-CF68-B4E35534B3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40" t="10929" r="23331" b="71413"/>
          <a:stretch/>
        </p:blipFill>
        <p:spPr>
          <a:xfrm>
            <a:off x="9151146" y="4313346"/>
            <a:ext cx="1901825" cy="842462"/>
          </a:xfrm>
          <a:prstGeom prst="rect">
            <a:avLst/>
          </a:prstGeom>
        </p:spPr>
      </p:pic>
      <p:pic>
        <p:nvPicPr>
          <p:cNvPr id="28" name="Picture 27" descr="Diagram&#10;&#10;Description automatically generated">
            <a:extLst>
              <a:ext uri="{FF2B5EF4-FFF2-40B4-BE49-F238E27FC236}">
                <a16:creationId xmlns:a16="http://schemas.microsoft.com/office/drawing/2014/main" id="{2FC670D2-3EFB-DEE0-FAB9-9B2A132FF1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2" t="10832" r="23224" b="71510"/>
          <a:stretch/>
        </p:blipFill>
        <p:spPr>
          <a:xfrm>
            <a:off x="9157017" y="5159162"/>
            <a:ext cx="3056959" cy="84246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52EC3F6-404B-0EE2-676C-601A67FCE959}"/>
              </a:ext>
            </a:extLst>
          </p:cNvPr>
          <p:cNvSpPr txBox="1"/>
          <p:nvPr/>
        </p:nvSpPr>
        <p:spPr>
          <a:xfrm>
            <a:off x="4367077" y="260358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0BB4E3-ED46-60FC-C15F-43A2E7E53E9B}"/>
              </a:ext>
            </a:extLst>
          </p:cNvPr>
          <p:cNvSpPr txBox="1"/>
          <p:nvPr/>
        </p:nvSpPr>
        <p:spPr>
          <a:xfrm>
            <a:off x="5502283" y="259602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8A7BBB-5AF7-BD6B-1F42-5938AD4AC220}"/>
              </a:ext>
            </a:extLst>
          </p:cNvPr>
          <p:cNvSpPr txBox="1"/>
          <p:nvPr/>
        </p:nvSpPr>
        <p:spPr>
          <a:xfrm>
            <a:off x="6637489" y="2613311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BEECFA-524D-E9C3-14EA-4B70CC11D3BF}"/>
              </a:ext>
            </a:extLst>
          </p:cNvPr>
          <p:cNvSpPr txBox="1"/>
          <p:nvPr/>
        </p:nvSpPr>
        <p:spPr>
          <a:xfrm>
            <a:off x="7797174" y="260358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DF714E-0A4C-7AD7-7F42-77EB8428AEDB}"/>
              </a:ext>
            </a:extLst>
          </p:cNvPr>
          <p:cNvSpPr txBox="1"/>
          <p:nvPr/>
        </p:nvSpPr>
        <p:spPr>
          <a:xfrm>
            <a:off x="5502283" y="3435314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C51311-7F69-3355-4848-0BD69C2F9E75}"/>
              </a:ext>
            </a:extLst>
          </p:cNvPr>
          <p:cNvSpPr txBox="1"/>
          <p:nvPr/>
        </p:nvSpPr>
        <p:spPr>
          <a:xfrm>
            <a:off x="6637489" y="342775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DE7B82-9D3B-7ED9-08ED-3CF403C32467}"/>
              </a:ext>
            </a:extLst>
          </p:cNvPr>
          <p:cNvSpPr txBox="1"/>
          <p:nvPr/>
        </p:nvSpPr>
        <p:spPr>
          <a:xfrm>
            <a:off x="7772695" y="344504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083CA2-10A0-7801-8423-4199A69EEA3C}"/>
              </a:ext>
            </a:extLst>
          </p:cNvPr>
          <p:cNvSpPr txBox="1"/>
          <p:nvPr/>
        </p:nvSpPr>
        <p:spPr>
          <a:xfrm>
            <a:off x="8932380" y="3435314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C3F8BB-8B0D-7C3F-311B-E14D8C152668}"/>
              </a:ext>
            </a:extLst>
          </p:cNvPr>
          <p:cNvSpPr txBox="1"/>
          <p:nvPr/>
        </p:nvSpPr>
        <p:spPr>
          <a:xfrm>
            <a:off x="6637489" y="427506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375B75-763A-EC85-4B8A-D0893B467CDC}"/>
              </a:ext>
            </a:extLst>
          </p:cNvPr>
          <p:cNvSpPr txBox="1"/>
          <p:nvPr/>
        </p:nvSpPr>
        <p:spPr>
          <a:xfrm>
            <a:off x="7772695" y="4267507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E990F4-3F79-9E81-F464-0B28D8E9C507}"/>
              </a:ext>
            </a:extLst>
          </p:cNvPr>
          <p:cNvSpPr txBox="1"/>
          <p:nvPr/>
        </p:nvSpPr>
        <p:spPr>
          <a:xfrm>
            <a:off x="8907901" y="4284796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90EDA8-45B7-EAF9-203B-32367527413F}"/>
              </a:ext>
            </a:extLst>
          </p:cNvPr>
          <p:cNvSpPr txBox="1"/>
          <p:nvPr/>
        </p:nvSpPr>
        <p:spPr>
          <a:xfrm>
            <a:off x="10038402" y="427506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72237B-E963-22ED-6AB5-59648A52AD5C}"/>
              </a:ext>
            </a:extLst>
          </p:cNvPr>
          <p:cNvSpPr txBox="1"/>
          <p:nvPr/>
        </p:nvSpPr>
        <p:spPr>
          <a:xfrm>
            <a:off x="7779935" y="514603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57E523-D321-1E82-826A-143E5C07DCB2}"/>
              </a:ext>
            </a:extLst>
          </p:cNvPr>
          <p:cNvSpPr txBox="1"/>
          <p:nvPr/>
        </p:nvSpPr>
        <p:spPr>
          <a:xfrm>
            <a:off x="8915141" y="513846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77264C-E9A7-33FB-0C3D-70077728B780}"/>
              </a:ext>
            </a:extLst>
          </p:cNvPr>
          <p:cNvSpPr txBox="1"/>
          <p:nvPr/>
        </p:nvSpPr>
        <p:spPr>
          <a:xfrm>
            <a:off x="10040619" y="514603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399E67-AB72-0201-61C9-B1B300F96E66}"/>
              </a:ext>
            </a:extLst>
          </p:cNvPr>
          <p:cNvSpPr txBox="1"/>
          <p:nvPr/>
        </p:nvSpPr>
        <p:spPr>
          <a:xfrm>
            <a:off x="11200304" y="5126574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45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89C1BDD2-87B8-8852-9EEA-17587888A14D}"/>
              </a:ext>
            </a:extLst>
          </p:cNvPr>
          <p:cNvSpPr txBox="1">
            <a:spLocks/>
          </p:cNvSpPr>
          <p:nvPr/>
        </p:nvSpPr>
        <p:spPr>
          <a:xfrm>
            <a:off x="583312" y="2278577"/>
            <a:ext cx="2076836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and $r5, $r3, $r4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46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B7D3BAF9-ABA0-2F47-C1A9-D09D32D4F764}"/>
              </a:ext>
            </a:extLst>
          </p:cNvPr>
          <p:cNvSpPr txBox="1">
            <a:spLocks/>
          </p:cNvSpPr>
          <p:nvPr/>
        </p:nvSpPr>
        <p:spPr>
          <a:xfrm>
            <a:off x="161812" y="2276200"/>
            <a:ext cx="460443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I2: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47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0C16A270-9BF2-9EEA-31DC-085C6AF9DCBE}"/>
              </a:ext>
            </a:extLst>
          </p:cNvPr>
          <p:cNvSpPr txBox="1">
            <a:spLocks/>
          </p:cNvSpPr>
          <p:nvPr/>
        </p:nvSpPr>
        <p:spPr>
          <a:xfrm>
            <a:off x="590142" y="3098184"/>
            <a:ext cx="2076836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add $r2, $r6, $r3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48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DF03E6D2-84C8-EDAC-57F1-3B81DB0B3F31}"/>
              </a:ext>
            </a:extLst>
          </p:cNvPr>
          <p:cNvSpPr txBox="1">
            <a:spLocks/>
          </p:cNvSpPr>
          <p:nvPr/>
        </p:nvSpPr>
        <p:spPr>
          <a:xfrm>
            <a:off x="168642" y="3095807"/>
            <a:ext cx="460443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I3: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49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B030290C-54ED-4E53-0793-2B310E6C6B54}"/>
              </a:ext>
            </a:extLst>
          </p:cNvPr>
          <p:cNvSpPr txBox="1">
            <a:spLocks/>
          </p:cNvSpPr>
          <p:nvPr/>
        </p:nvSpPr>
        <p:spPr>
          <a:xfrm>
            <a:off x="583220" y="3964504"/>
            <a:ext cx="2076836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lw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$r6, 8($r3)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50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9666551D-6592-8A65-5D6E-A372D6DDC489}"/>
              </a:ext>
            </a:extLst>
          </p:cNvPr>
          <p:cNvSpPr txBox="1">
            <a:spLocks/>
          </p:cNvSpPr>
          <p:nvPr/>
        </p:nvSpPr>
        <p:spPr>
          <a:xfrm>
            <a:off x="161720" y="3962127"/>
            <a:ext cx="460443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I4: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51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C4BBD4A7-D884-5FC2-81C9-96E6BEAAF504}"/>
              </a:ext>
            </a:extLst>
          </p:cNvPr>
          <p:cNvSpPr txBox="1">
            <a:spLocks/>
          </p:cNvSpPr>
          <p:nvPr/>
        </p:nvSpPr>
        <p:spPr>
          <a:xfrm>
            <a:off x="580383" y="4865736"/>
            <a:ext cx="2076836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sw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$r6, 4($r2)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52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5F7214C2-33F4-2191-C461-9C5DBA2BD5E8}"/>
              </a:ext>
            </a:extLst>
          </p:cNvPr>
          <p:cNvSpPr txBox="1">
            <a:spLocks/>
          </p:cNvSpPr>
          <p:nvPr/>
        </p:nvSpPr>
        <p:spPr>
          <a:xfrm>
            <a:off x="158883" y="4863359"/>
            <a:ext cx="460443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I5: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B34461-32C2-F1C2-B3D2-5FA3F866F061}"/>
              </a:ext>
            </a:extLst>
          </p:cNvPr>
          <p:cNvSpPr txBox="1"/>
          <p:nvPr/>
        </p:nvSpPr>
        <p:spPr>
          <a:xfrm>
            <a:off x="9446770" y="1577480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 7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7AFE53-B571-9D43-2F4F-664C7770972A}"/>
              </a:ext>
            </a:extLst>
          </p:cNvPr>
          <p:cNvSpPr txBox="1"/>
          <p:nvPr/>
        </p:nvSpPr>
        <p:spPr>
          <a:xfrm>
            <a:off x="10468575" y="1577479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 8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D3EF5F-3812-150C-1680-486734E2246D}"/>
              </a:ext>
            </a:extLst>
          </p:cNvPr>
          <p:cNvSpPr txBox="1"/>
          <p:nvPr/>
        </p:nvSpPr>
        <p:spPr>
          <a:xfrm>
            <a:off x="11575424" y="1574703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 9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Picture 55" descr="Diagram&#10;&#10;Description automatically generated">
            <a:extLst>
              <a:ext uri="{FF2B5EF4-FFF2-40B4-BE49-F238E27FC236}">
                <a16:creationId xmlns:a16="http://schemas.microsoft.com/office/drawing/2014/main" id="{1F4667F4-9E58-723A-D0E2-20B22FA878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79" t="15487" r="23161" b="75488"/>
          <a:stretch/>
        </p:blipFill>
        <p:spPr>
          <a:xfrm>
            <a:off x="9183128" y="3702486"/>
            <a:ext cx="757286" cy="426790"/>
          </a:xfrm>
          <a:prstGeom prst="rect">
            <a:avLst/>
          </a:prstGeom>
        </p:spPr>
      </p:pic>
      <p:pic>
        <p:nvPicPr>
          <p:cNvPr id="59" name="Picture 58" descr="Diagram&#10;&#10;Description automatically generated">
            <a:extLst>
              <a:ext uri="{FF2B5EF4-FFF2-40B4-BE49-F238E27FC236}">
                <a16:creationId xmlns:a16="http://schemas.microsoft.com/office/drawing/2014/main" id="{846EEA3E-459A-CD03-A37C-6E8E0E8B46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3" r="50925" b="72216"/>
          <a:stretch/>
        </p:blipFill>
        <p:spPr>
          <a:xfrm>
            <a:off x="8136380" y="5990548"/>
            <a:ext cx="3329770" cy="83735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94776055-CCF4-197B-6F85-511AB17CDA16}"/>
              </a:ext>
            </a:extLst>
          </p:cNvPr>
          <p:cNvSpPr txBox="1"/>
          <p:nvPr/>
        </p:nvSpPr>
        <p:spPr>
          <a:xfrm>
            <a:off x="8916191" y="5992911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6F72C9-6BE9-7872-77C8-79D6A46A3CA4}"/>
              </a:ext>
            </a:extLst>
          </p:cNvPr>
          <p:cNvSpPr txBox="1"/>
          <p:nvPr/>
        </p:nvSpPr>
        <p:spPr>
          <a:xfrm>
            <a:off x="10051397" y="598535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875FEEA-9D0C-6233-787F-9E5D12C53757}"/>
              </a:ext>
            </a:extLst>
          </p:cNvPr>
          <p:cNvSpPr txBox="1"/>
          <p:nvPr/>
        </p:nvSpPr>
        <p:spPr>
          <a:xfrm>
            <a:off x="11176875" y="5992911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pic>
        <p:nvPicPr>
          <p:cNvPr id="63" name="Picture 62" descr="Diagram&#10;&#10;Description automatically generated">
            <a:extLst>
              <a:ext uri="{FF2B5EF4-FFF2-40B4-BE49-F238E27FC236}">
                <a16:creationId xmlns:a16="http://schemas.microsoft.com/office/drawing/2014/main" id="{F942930E-A0A2-9712-E049-9CE0B452F4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40" t="10929" r="34190" b="71413"/>
          <a:stretch/>
        </p:blipFill>
        <p:spPr>
          <a:xfrm>
            <a:off x="11421718" y="6016752"/>
            <a:ext cx="1165029" cy="84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87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Detecting Data Hazards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A2FE2-C65D-3675-3ED8-EE09B1A5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29</a:t>
            </a:fld>
            <a:endParaRPr lang="en-US"/>
          </a:p>
        </p:txBody>
      </p:sp>
      <p:sp>
        <p:nvSpPr>
          <p:cNvPr id="4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75CDCA-FA4A-CF0A-AFAB-B5DCB213BDC2}"/>
              </a:ext>
            </a:extLst>
          </p:cNvPr>
          <p:cNvSpPr txBox="1">
            <a:spLocks/>
          </p:cNvSpPr>
          <p:nvPr/>
        </p:nvSpPr>
        <p:spPr>
          <a:xfrm>
            <a:off x="377757" y="1141418"/>
            <a:ext cx="11344073" cy="4865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 algn="just">
              <a:lnSpc>
                <a:spcPct val="13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8BEACB-F41A-A578-FFBF-1FFCEFFE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443" y="1335932"/>
            <a:ext cx="11543489" cy="50518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/>
                <a:cs typeface="Times New Roman"/>
                <a:sym typeface="Times New Roman"/>
              </a:rPr>
              <a:t>Data Dependence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92BE8C-BCF5-8075-8762-23FF2AF1F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570" y="2448302"/>
            <a:ext cx="2200816" cy="30737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594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Recap: 5-stage Pipeline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A9160-6CBD-7E78-A1B3-D552BA46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45C0396-9064-8ED8-76F8-5EFA6266A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579" y="1195443"/>
            <a:ext cx="7210650" cy="5070198"/>
          </a:xfrm>
          <a:prstGeom prst="rect">
            <a:avLst/>
          </a:prstGeom>
        </p:spPr>
      </p:pic>
      <p:sp>
        <p:nvSpPr>
          <p:cNvPr id="4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247E2A4-C4C4-0A18-6093-37B4196A1E10}"/>
              </a:ext>
            </a:extLst>
          </p:cNvPr>
          <p:cNvSpPr txBox="1">
            <a:spLocks/>
          </p:cNvSpPr>
          <p:nvPr/>
        </p:nvSpPr>
        <p:spPr>
          <a:xfrm>
            <a:off x="621743" y="1408669"/>
            <a:ext cx="2076836" cy="113330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lw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$1, 6($2)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5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8E8714F3-E487-052B-50A5-BF671B4CFB7D}"/>
              </a:ext>
            </a:extLst>
          </p:cNvPr>
          <p:cNvSpPr txBox="1">
            <a:spLocks/>
          </p:cNvSpPr>
          <p:nvPr/>
        </p:nvSpPr>
        <p:spPr>
          <a:xfrm>
            <a:off x="621743" y="2602143"/>
            <a:ext cx="2076836" cy="87498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add $3, $5, $0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491D2BCB-4B00-8CED-C950-B091B8C0DDC8}"/>
              </a:ext>
            </a:extLst>
          </p:cNvPr>
          <p:cNvSpPr txBox="1">
            <a:spLocks/>
          </p:cNvSpPr>
          <p:nvPr/>
        </p:nvSpPr>
        <p:spPr>
          <a:xfrm>
            <a:off x="621743" y="3541356"/>
            <a:ext cx="2076836" cy="89102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sw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 $4, 8($6)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410522-EE98-BABC-E27F-4A7B1354B9F5}"/>
              </a:ext>
            </a:extLst>
          </p:cNvPr>
          <p:cNvSpPr txBox="1"/>
          <p:nvPr/>
        </p:nvSpPr>
        <p:spPr>
          <a:xfrm>
            <a:off x="3527417" y="173654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368F40-9A24-0187-5C0C-9E5EBA06E5F4}"/>
              </a:ext>
            </a:extLst>
          </p:cNvPr>
          <p:cNvSpPr txBox="1"/>
          <p:nvPr/>
        </p:nvSpPr>
        <p:spPr>
          <a:xfrm>
            <a:off x="4729377" y="172669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07153-90D6-9AD7-5548-74674362D02E}"/>
              </a:ext>
            </a:extLst>
          </p:cNvPr>
          <p:cNvSpPr txBox="1"/>
          <p:nvPr/>
        </p:nvSpPr>
        <p:spPr>
          <a:xfrm>
            <a:off x="5933419" y="1734027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B9BA5-89B2-227A-FC78-595784D12416}"/>
              </a:ext>
            </a:extLst>
          </p:cNvPr>
          <p:cNvSpPr txBox="1"/>
          <p:nvPr/>
        </p:nvSpPr>
        <p:spPr>
          <a:xfrm>
            <a:off x="7164563" y="172429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4EF648-3FD0-054F-AA80-A8597B4804D7}"/>
              </a:ext>
            </a:extLst>
          </p:cNvPr>
          <p:cNvSpPr txBox="1"/>
          <p:nvPr/>
        </p:nvSpPr>
        <p:spPr>
          <a:xfrm>
            <a:off x="4748833" y="261920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62EB39-06D8-E134-4842-76596DFFD7A6}"/>
              </a:ext>
            </a:extLst>
          </p:cNvPr>
          <p:cNvSpPr txBox="1"/>
          <p:nvPr/>
        </p:nvSpPr>
        <p:spPr>
          <a:xfrm>
            <a:off x="5950793" y="260935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75649A-25D4-A2B2-3442-F118DFED6D1C}"/>
              </a:ext>
            </a:extLst>
          </p:cNvPr>
          <p:cNvSpPr txBox="1"/>
          <p:nvPr/>
        </p:nvSpPr>
        <p:spPr>
          <a:xfrm>
            <a:off x="7154835" y="2616687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791063-8A72-FB8B-5DC5-1048CEF9407D}"/>
              </a:ext>
            </a:extLst>
          </p:cNvPr>
          <p:cNvSpPr txBox="1"/>
          <p:nvPr/>
        </p:nvSpPr>
        <p:spPr>
          <a:xfrm>
            <a:off x="8385979" y="260695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86B9E-3B29-EDD6-5BE1-FB40427278D4}"/>
              </a:ext>
            </a:extLst>
          </p:cNvPr>
          <p:cNvSpPr txBox="1"/>
          <p:nvPr/>
        </p:nvSpPr>
        <p:spPr>
          <a:xfrm>
            <a:off x="5950793" y="3517636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B055B0-36C4-DD3C-596A-A698F407EBE2}"/>
              </a:ext>
            </a:extLst>
          </p:cNvPr>
          <p:cNvSpPr txBox="1"/>
          <p:nvPr/>
        </p:nvSpPr>
        <p:spPr>
          <a:xfrm>
            <a:off x="7152753" y="3507795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69079C-E2BF-54F1-EF6D-C1E396870B53}"/>
              </a:ext>
            </a:extLst>
          </p:cNvPr>
          <p:cNvSpPr txBox="1"/>
          <p:nvPr/>
        </p:nvSpPr>
        <p:spPr>
          <a:xfrm>
            <a:off x="8356795" y="351512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4C0D58-A371-F62A-D784-06939A70C5E1}"/>
              </a:ext>
            </a:extLst>
          </p:cNvPr>
          <p:cNvSpPr txBox="1"/>
          <p:nvPr/>
        </p:nvSpPr>
        <p:spPr>
          <a:xfrm>
            <a:off x="9587939" y="3505395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4EF13E-9E3C-D866-5384-AF22C4D7D829}"/>
              </a:ext>
            </a:extLst>
          </p:cNvPr>
          <p:cNvSpPr txBox="1"/>
          <p:nvPr/>
        </p:nvSpPr>
        <p:spPr>
          <a:xfrm>
            <a:off x="7152753" y="442580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ECC4F1-2827-7D1E-4B14-2A1158E9D31B}"/>
              </a:ext>
            </a:extLst>
          </p:cNvPr>
          <p:cNvSpPr txBox="1"/>
          <p:nvPr/>
        </p:nvSpPr>
        <p:spPr>
          <a:xfrm>
            <a:off x="8354713" y="441595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AA278D-8E3D-89BC-3849-56A6882E4D40}"/>
              </a:ext>
            </a:extLst>
          </p:cNvPr>
          <p:cNvSpPr txBox="1"/>
          <p:nvPr/>
        </p:nvSpPr>
        <p:spPr>
          <a:xfrm>
            <a:off x="9558755" y="4423287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4CA444-9FA1-298F-3BD6-CB74D6713C24}"/>
              </a:ext>
            </a:extLst>
          </p:cNvPr>
          <p:cNvSpPr txBox="1"/>
          <p:nvPr/>
        </p:nvSpPr>
        <p:spPr>
          <a:xfrm>
            <a:off x="8358877" y="531047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08F743-0D60-26C7-10B1-4642ECCC5724}"/>
              </a:ext>
            </a:extLst>
          </p:cNvPr>
          <p:cNvSpPr txBox="1"/>
          <p:nvPr/>
        </p:nvSpPr>
        <p:spPr>
          <a:xfrm>
            <a:off x="9560837" y="5300631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86358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Detecting Data Hazards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A2FE2-C65D-3675-3ED8-EE09B1A5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30</a:t>
            </a:fld>
            <a:endParaRPr lang="en-US"/>
          </a:p>
        </p:txBody>
      </p:sp>
      <p:sp>
        <p:nvSpPr>
          <p:cNvPr id="4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75CDCA-FA4A-CF0A-AFAB-B5DCB213BDC2}"/>
              </a:ext>
            </a:extLst>
          </p:cNvPr>
          <p:cNvSpPr txBox="1">
            <a:spLocks/>
          </p:cNvSpPr>
          <p:nvPr/>
        </p:nvSpPr>
        <p:spPr>
          <a:xfrm>
            <a:off x="377757" y="1141418"/>
            <a:ext cx="11344073" cy="4865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 algn="just">
              <a:lnSpc>
                <a:spcPct val="13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8BEACB-F41A-A578-FFBF-1FFCEFFE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443" y="1335932"/>
            <a:ext cx="11543489" cy="50518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/>
                <a:cs typeface="Times New Roman"/>
                <a:sym typeface="Times New Roman"/>
              </a:rPr>
              <a:t>Data Dependence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92BE8C-BCF5-8075-8762-23FF2AF1F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570" y="2448302"/>
            <a:ext cx="2200816" cy="30737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C8793335-F0E6-A1CB-4934-CBB1602F3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214" y="2448302"/>
            <a:ext cx="2204294" cy="30737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5889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Detecting Data Hazards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A2FE2-C65D-3675-3ED8-EE09B1A5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31</a:t>
            </a:fld>
            <a:endParaRPr lang="en-US"/>
          </a:p>
        </p:txBody>
      </p:sp>
      <p:sp>
        <p:nvSpPr>
          <p:cNvPr id="4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75CDCA-FA4A-CF0A-AFAB-B5DCB213BDC2}"/>
              </a:ext>
            </a:extLst>
          </p:cNvPr>
          <p:cNvSpPr txBox="1">
            <a:spLocks/>
          </p:cNvSpPr>
          <p:nvPr/>
        </p:nvSpPr>
        <p:spPr>
          <a:xfrm>
            <a:off x="377757" y="1141418"/>
            <a:ext cx="11344073" cy="4865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 algn="just">
              <a:lnSpc>
                <a:spcPct val="13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8BEACB-F41A-A578-FFBF-1FFCEFFE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443" y="1335932"/>
            <a:ext cx="11543489" cy="50518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/>
                <a:cs typeface="Times New Roman"/>
                <a:sym typeface="Times New Roman"/>
              </a:rPr>
              <a:t>Data Dependence Types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/>
                <a:cs typeface="Times New Roman"/>
                <a:sym typeface="Times New Roman"/>
              </a:rPr>
              <a:t>	</a:t>
            </a:r>
            <a:r>
              <a:rPr lang="en-US" sz="2400" b="1" i="1" dirty="0">
                <a:latin typeface="Times New Roman"/>
                <a:cs typeface="Times New Roman"/>
                <a:sym typeface="Times New Roman"/>
              </a:rPr>
              <a:t>R</a:t>
            </a:r>
            <a:r>
              <a:rPr lang="en-US" sz="2400" i="1" dirty="0">
                <a:latin typeface="Times New Roman"/>
                <a:cs typeface="Times New Roman"/>
                <a:sym typeface="Times New Roman"/>
              </a:rPr>
              <a:t>ead-</a:t>
            </a:r>
            <a:r>
              <a:rPr lang="en-US" sz="2400" b="1" i="1" dirty="0">
                <a:latin typeface="Times New Roman"/>
                <a:cs typeface="Times New Roman"/>
                <a:sym typeface="Times New Roman"/>
              </a:rPr>
              <a:t>A</a:t>
            </a:r>
            <a:r>
              <a:rPr lang="en-US" sz="2400" i="1" dirty="0">
                <a:latin typeface="Times New Roman"/>
                <a:cs typeface="Times New Roman"/>
                <a:sym typeface="Times New Roman"/>
              </a:rPr>
              <a:t>fter-</a:t>
            </a:r>
            <a:r>
              <a:rPr lang="en-US" sz="2400" b="1" i="1" dirty="0">
                <a:latin typeface="Times New Roman"/>
                <a:cs typeface="Times New Roman"/>
                <a:sym typeface="Times New Roman"/>
              </a:rPr>
              <a:t>W</a:t>
            </a:r>
            <a:r>
              <a:rPr lang="en-US" sz="2400" i="1" dirty="0">
                <a:latin typeface="Times New Roman"/>
                <a:cs typeface="Times New Roman"/>
                <a:sym typeface="Times New Roman"/>
              </a:rPr>
              <a:t>rite </a:t>
            </a:r>
            <a:r>
              <a:rPr lang="en-US" sz="2400" dirty="0">
                <a:latin typeface="Times New Roman"/>
                <a:cs typeface="Times New Roman"/>
                <a:sym typeface="Times New Roman"/>
              </a:rPr>
              <a:t>(RAW)</a:t>
            </a:r>
          </a:p>
        </p:txBody>
      </p:sp>
      <p:pic>
        <p:nvPicPr>
          <p:cNvPr id="8" name="Picture 7" descr="Shape, arrow&#10;&#10;Description automatically generated">
            <a:extLst>
              <a:ext uri="{FF2B5EF4-FFF2-40B4-BE49-F238E27FC236}">
                <a16:creationId xmlns:a16="http://schemas.microsoft.com/office/drawing/2014/main" id="{2E60AB03-55A1-1312-D1F4-16129FDC1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026" y="2665119"/>
            <a:ext cx="2174322" cy="30514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1384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Detecting Data Hazards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A2FE2-C65D-3675-3ED8-EE09B1A5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32</a:t>
            </a:fld>
            <a:endParaRPr lang="en-US"/>
          </a:p>
        </p:txBody>
      </p:sp>
      <p:sp>
        <p:nvSpPr>
          <p:cNvPr id="4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75CDCA-FA4A-CF0A-AFAB-B5DCB213BDC2}"/>
              </a:ext>
            </a:extLst>
          </p:cNvPr>
          <p:cNvSpPr txBox="1">
            <a:spLocks/>
          </p:cNvSpPr>
          <p:nvPr/>
        </p:nvSpPr>
        <p:spPr>
          <a:xfrm>
            <a:off x="377757" y="1141418"/>
            <a:ext cx="11344073" cy="4865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 algn="just">
              <a:lnSpc>
                <a:spcPct val="13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8BEACB-F41A-A578-FFBF-1FFCEFFE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443" y="1335932"/>
            <a:ext cx="11543489" cy="50518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/>
                <a:cs typeface="Times New Roman"/>
                <a:sym typeface="Times New Roman"/>
              </a:rPr>
              <a:t>Data Dependence Types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/>
                <a:cs typeface="Times New Roman"/>
                <a:sym typeface="Times New Roman"/>
              </a:rPr>
              <a:t>	</a:t>
            </a:r>
            <a:r>
              <a:rPr lang="en-US" sz="2400" b="1" i="1" dirty="0">
                <a:latin typeface="Times New Roman"/>
                <a:cs typeface="Times New Roman"/>
                <a:sym typeface="Times New Roman"/>
              </a:rPr>
              <a:t>W</a:t>
            </a:r>
            <a:r>
              <a:rPr lang="en-US" sz="2400" i="1" dirty="0">
                <a:latin typeface="Times New Roman"/>
                <a:cs typeface="Times New Roman"/>
                <a:sym typeface="Times New Roman"/>
              </a:rPr>
              <a:t>rite-</a:t>
            </a:r>
            <a:r>
              <a:rPr lang="en-US" sz="2400" b="1" i="1" dirty="0">
                <a:latin typeface="Times New Roman"/>
                <a:cs typeface="Times New Roman"/>
                <a:sym typeface="Times New Roman"/>
              </a:rPr>
              <a:t>A</a:t>
            </a:r>
            <a:r>
              <a:rPr lang="en-US" sz="2400" i="1" dirty="0">
                <a:latin typeface="Times New Roman"/>
                <a:cs typeface="Times New Roman"/>
                <a:sym typeface="Times New Roman"/>
              </a:rPr>
              <a:t>fter-</a:t>
            </a:r>
            <a:r>
              <a:rPr lang="en-US" sz="2400" b="1" i="1" dirty="0">
                <a:latin typeface="Times New Roman"/>
                <a:cs typeface="Times New Roman"/>
                <a:sym typeface="Times New Roman"/>
              </a:rPr>
              <a:t>R</a:t>
            </a:r>
            <a:r>
              <a:rPr lang="en-US" sz="2400" i="1" dirty="0">
                <a:latin typeface="Times New Roman"/>
                <a:cs typeface="Times New Roman"/>
                <a:sym typeface="Times New Roman"/>
              </a:rPr>
              <a:t>ead </a:t>
            </a:r>
            <a:r>
              <a:rPr lang="en-US" sz="2400" dirty="0">
                <a:latin typeface="Times New Roman"/>
                <a:cs typeface="Times New Roman"/>
                <a:sym typeface="Times New Roman"/>
              </a:rPr>
              <a:t>(WAR)</a:t>
            </a:r>
          </a:p>
        </p:txBody>
      </p:sp>
      <p:pic>
        <p:nvPicPr>
          <p:cNvPr id="3" name="Picture 2" descr="Shape, arrow&#10;&#10;Description automatically generated">
            <a:extLst>
              <a:ext uri="{FF2B5EF4-FFF2-40B4-BE49-F238E27FC236}">
                <a16:creationId xmlns:a16="http://schemas.microsoft.com/office/drawing/2014/main" id="{243E8FFA-570C-D949-C7E7-816B816A2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444" y="2560632"/>
            <a:ext cx="2379486" cy="3155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0986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Detecting Data Hazards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A2FE2-C65D-3675-3ED8-EE09B1A5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33</a:t>
            </a:fld>
            <a:endParaRPr lang="en-US"/>
          </a:p>
        </p:txBody>
      </p:sp>
      <p:sp>
        <p:nvSpPr>
          <p:cNvPr id="4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75CDCA-FA4A-CF0A-AFAB-B5DCB213BDC2}"/>
              </a:ext>
            </a:extLst>
          </p:cNvPr>
          <p:cNvSpPr txBox="1">
            <a:spLocks/>
          </p:cNvSpPr>
          <p:nvPr/>
        </p:nvSpPr>
        <p:spPr>
          <a:xfrm>
            <a:off x="377757" y="1141418"/>
            <a:ext cx="11344073" cy="4865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 algn="just">
              <a:lnSpc>
                <a:spcPct val="13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8BEACB-F41A-A578-FFBF-1FFCEFFE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443" y="1335932"/>
            <a:ext cx="11543489" cy="50518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/>
                <a:cs typeface="Times New Roman"/>
                <a:sym typeface="Times New Roman"/>
              </a:rPr>
              <a:t>Data Dependence Types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/>
                <a:cs typeface="Times New Roman"/>
                <a:sym typeface="Times New Roman"/>
              </a:rPr>
              <a:t>	</a:t>
            </a:r>
            <a:r>
              <a:rPr lang="en-US" sz="2400" b="1" i="1" dirty="0">
                <a:latin typeface="Times New Roman"/>
                <a:cs typeface="Times New Roman"/>
                <a:sym typeface="Times New Roman"/>
              </a:rPr>
              <a:t>W</a:t>
            </a:r>
            <a:r>
              <a:rPr lang="en-US" sz="2400" i="1" dirty="0">
                <a:latin typeface="Times New Roman"/>
                <a:cs typeface="Times New Roman"/>
                <a:sym typeface="Times New Roman"/>
              </a:rPr>
              <a:t>rite-</a:t>
            </a:r>
            <a:r>
              <a:rPr lang="en-US" sz="2400" b="1" i="1" dirty="0">
                <a:latin typeface="Times New Roman"/>
                <a:cs typeface="Times New Roman"/>
                <a:sym typeface="Times New Roman"/>
              </a:rPr>
              <a:t>A</a:t>
            </a:r>
            <a:r>
              <a:rPr lang="en-US" sz="2400" i="1" dirty="0">
                <a:latin typeface="Times New Roman"/>
                <a:cs typeface="Times New Roman"/>
                <a:sym typeface="Times New Roman"/>
              </a:rPr>
              <a:t>fter-</a:t>
            </a:r>
            <a:r>
              <a:rPr lang="en-US" sz="2400" b="1" i="1" dirty="0">
                <a:latin typeface="Times New Roman"/>
                <a:cs typeface="Times New Roman"/>
                <a:sym typeface="Times New Roman"/>
              </a:rPr>
              <a:t>W</a:t>
            </a:r>
            <a:r>
              <a:rPr lang="en-US" sz="2400" i="1" dirty="0">
                <a:latin typeface="Times New Roman"/>
                <a:cs typeface="Times New Roman"/>
                <a:sym typeface="Times New Roman"/>
              </a:rPr>
              <a:t>rite </a:t>
            </a:r>
            <a:r>
              <a:rPr lang="en-US" sz="2400" dirty="0">
                <a:latin typeface="Times New Roman"/>
                <a:cs typeface="Times New Roman"/>
                <a:sym typeface="Times New Roman"/>
              </a:rPr>
              <a:t>(WAW)</a:t>
            </a:r>
          </a:p>
        </p:txBody>
      </p:sp>
      <p:pic>
        <p:nvPicPr>
          <p:cNvPr id="6" name="Picture 5" descr="Company name&#10;&#10;Description automatically generated with medium confidence">
            <a:extLst>
              <a:ext uri="{FF2B5EF4-FFF2-40B4-BE49-F238E27FC236}">
                <a16:creationId xmlns:a16="http://schemas.microsoft.com/office/drawing/2014/main" id="{0E4E4F43-F71F-695E-EB9A-3AB5463B5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93" y="2548303"/>
            <a:ext cx="2471013" cy="31682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0674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Exercise: Identify Data Hazards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A2FE2-C65D-3675-3ED8-EE09B1A5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34</a:t>
            </a:fld>
            <a:endParaRPr lang="en-US"/>
          </a:p>
        </p:txBody>
      </p:sp>
      <p:sp>
        <p:nvSpPr>
          <p:cNvPr id="4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75CDCA-FA4A-CF0A-AFAB-B5DCB213BDC2}"/>
              </a:ext>
            </a:extLst>
          </p:cNvPr>
          <p:cNvSpPr txBox="1">
            <a:spLocks/>
          </p:cNvSpPr>
          <p:nvPr/>
        </p:nvSpPr>
        <p:spPr>
          <a:xfrm>
            <a:off x="377757" y="1141418"/>
            <a:ext cx="11344073" cy="4865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 algn="just">
              <a:lnSpc>
                <a:spcPct val="13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8BEACB-F41A-A578-FFBF-1FFCEFFE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443" y="1335932"/>
            <a:ext cx="11543489" cy="50518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8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1CA80D3D-D123-5136-31BA-29C11433118F}"/>
              </a:ext>
            </a:extLst>
          </p:cNvPr>
          <p:cNvSpPr txBox="1">
            <a:spLocks/>
          </p:cNvSpPr>
          <p:nvPr/>
        </p:nvSpPr>
        <p:spPr>
          <a:xfrm>
            <a:off x="3069003" y="2356975"/>
            <a:ext cx="2290937" cy="34601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marL="1238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lw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$7,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($1)</a:t>
            </a:r>
            <a:endParaRPr lang="en-US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3825" algn="l" rtl="0">
              <a:lnSpc>
                <a:spcPct val="150000"/>
              </a:lnSpc>
              <a:spcBef>
                <a:spcPts val="0"/>
              </a:spcBef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 $1, $4, $6</a:t>
            </a:r>
            <a:endParaRPr lang="en-US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3825" algn="l" rtl="0">
              <a:lnSpc>
                <a:spcPct val="150000"/>
              </a:lnSpc>
              <a:spcBef>
                <a:spcPts val="0"/>
              </a:spcBef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$5, $5, $1</a:t>
            </a:r>
            <a:endParaRPr lang="en-US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3825" algn="l" rtl="0">
              <a:lnSpc>
                <a:spcPct val="150000"/>
              </a:lnSpc>
              <a:spcBef>
                <a:spcPts val="0"/>
              </a:spcBef>
            </a:pP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$1, 0($7)</a:t>
            </a:r>
            <a:endParaRPr lang="en-US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3825" algn="l" rtl="0">
              <a:lnSpc>
                <a:spcPct val="150000"/>
              </a:lnSpc>
              <a:spcBef>
                <a:spcPts val="0"/>
              </a:spcBef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$4, $1, $2</a:t>
            </a:r>
            <a:endParaRPr lang="en-US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3825" algn="l" rtl="0">
              <a:lnSpc>
                <a:spcPct val="150000"/>
              </a:lnSpc>
              <a:spcBef>
                <a:spcPts val="0"/>
              </a:spcBef>
            </a:pP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$5, 0($1)</a:t>
            </a:r>
            <a:endParaRPr lang="en-US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965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Exercise: Identify Data Hazards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A2FE2-C65D-3675-3ED8-EE09B1A5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35</a:t>
            </a:fld>
            <a:endParaRPr lang="en-US"/>
          </a:p>
        </p:txBody>
      </p:sp>
      <p:sp>
        <p:nvSpPr>
          <p:cNvPr id="4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75CDCA-FA4A-CF0A-AFAB-B5DCB213BDC2}"/>
              </a:ext>
            </a:extLst>
          </p:cNvPr>
          <p:cNvSpPr txBox="1">
            <a:spLocks/>
          </p:cNvSpPr>
          <p:nvPr/>
        </p:nvSpPr>
        <p:spPr>
          <a:xfrm>
            <a:off x="377757" y="1141418"/>
            <a:ext cx="11344073" cy="4865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 algn="just">
              <a:lnSpc>
                <a:spcPct val="13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8BEACB-F41A-A578-FFBF-1FFCEFFE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443" y="1335932"/>
            <a:ext cx="11543489" cy="50518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8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1CA80D3D-D123-5136-31BA-29C11433118F}"/>
              </a:ext>
            </a:extLst>
          </p:cNvPr>
          <p:cNvSpPr txBox="1">
            <a:spLocks/>
          </p:cNvSpPr>
          <p:nvPr/>
        </p:nvSpPr>
        <p:spPr>
          <a:xfrm>
            <a:off x="3069003" y="2356975"/>
            <a:ext cx="2290937" cy="34601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marL="1238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lw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$7, 0($1)</a:t>
            </a:r>
            <a:endParaRPr lang="en-US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3825" algn="l" rtl="0">
              <a:lnSpc>
                <a:spcPct val="150000"/>
              </a:lnSpc>
              <a:spcBef>
                <a:spcPts val="0"/>
              </a:spcBef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 $1, $4, $6</a:t>
            </a:r>
            <a:endParaRPr lang="en-US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3825" algn="l" rtl="0">
              <a:lnSpc>
                <a:spcPct val="150000"/>
              </a:lnSpc>
              <a:spcBef>
                <a:spcPts val="0"/>
              </a:spcBef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$5, $5, $1</a:t>
            </a:r>
            <a:endParaRPr lang="en-US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3825" algn="l" rtl="0">
              <a:lnSpc>
                <a:spcPct val="150000"/>
              </a:lnSpc>
              <a:spcBef>
                <a:spcPts val="0"/>
              </a:spcBef>
            </a:pP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sw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$1, 0($7)</a:t>
            </a:r>
            <a:endParaRPr lang="en-US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3825" algn="l" rtl="0">
              <a:lnSpc>
                <a:spcPct val="150000"/>
              </a:lnSpc>
              <a:spcBef>
                <a:spcPts val="0"/>
              </a:spcBef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$4, $1, $2</a:t>
            </a:r>
            <a:endParaRPr lang="en-US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3825" algn="l" rtl="0">
              <a:lnSpc>
                <a:spcPct val="150000"/>
              </a:lnSpc>
              <a:spcBef>
                <a:spcPts val="0"/>
              </a:spcBef>
            </a:pP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lw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$5, 0($1)</a:t>
            </a:r>
            <a:endParaRPr lang="en-US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We present an optimized code generation for out-of-place tensor transposition in MLIR.…">
                <a:extLst>
                  <a:ext uri="{FF2B5EF4-FFF2-40B4-BE49-F238E27FC236}">
                    <a16:creationId xmlns:a16="http://schemas.microsoft.com/office/drawing/2014/main" id="{4A2B2A82-CA53-D66C-4D25-E6006297EE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48550" y="2356975"/>
                <a:ext cx="2290937" cy="34601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>
                <a:normAutofit/>
              </a:bodyPr>
              <a:lstStyle>
                <a:lvl1pPr marL="0" marR="0" indent="0" algn="ctr" defTabSz="9144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800" b="0" i="0" u="none" strike="noStrike" cap="none" spc="0" baseline="0">
                    <a:solidFill>
                      <a:srgbClr val="414141"/>
                    </a:solidFill>
                    <a:uFillTx/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  <a:lvl2pPr marL="0" marR="0" indent="0" algn="ctr" defTabSz="9144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800" b="0" i="0" u="none" strike="noStrike" cap="none" spc="0" baseline="0">
                    <a:solidFill>
                      <a:srgbClr val="414141"/>
                    </a:solidFill>
                    <a:uFillTx/>
                    <a:latin typeface="Gill Sans Light"/>
                    <a:ea typeface="Gill Sans Light"/>
                    <a:cs typeface="Gill Sans Light"/>
                    <a:sym typeface="Gill Sans Light"/>
                  </a:defRPr>
                </a:lvl2pPr>
                <a:lvl3pPr marL="0" marR="0" indent="0" algn="ctr" defTabSz="9144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800" b="0" i="0" u="none" strike="noStrike" cap="none" spc="0" baseline="0">
                    <a:solidFill>
                      <a:srgbClr val="414141"/>
                    </a:solidFill>
                    <a:uFillTx/>
                    <a:latin typeface="Gill Sans Light"/>
                    <a:ea typeface="Gill Sans Light"/>
                    <a:cs typeface="Gill Sans Light"/>
                    <a:sym typeface="Gill Sans Light"/>
                  </a:defRPr>
                </a:lvl3pPr>
                <a:lvl4pPr marL="0" marR="0" indent="0" algn="ctr" defTabSz="9144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800" b="0" i="0" u="none" strike="noStrike" cap="none" spc="0" baseline="0">
                    <a:solidFill>
                      <a:srgbClr val="414141"/>
                    </a:solidFill>
                    <a:uFillTx/>
                    <a:latin typeface="Gill Sans Light"/>
                    <a:ea typeface="Gill Sans Light"/>
                    <a:cs typeface="Gill Sans Light"/>
                    <a:sym typeface="Gill Sans Light"/>
                  </a:defRPr>
                </a:lvl4pPr>
                <a:lvl5pPr marL="0" marR="0" indent="0" algn="ctr" defTabSz="9144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800" b="0" i="0" u="none" strike="noStrike" cap="none" spc="0" baseline="0">
                    <a:solidFill>
                      <a:srgbClr val="414141"/>
                    </a:solidFill>
                    <a:uFillTx/>
                    <a:latin typeface="Gill Sans Light"/>
                    <a:ea typeface="Gill Sans Light"/>
                    <a:cs typeface="Gill Sans Light"/>
                    <a:sym typeface="Gill Sans Light"/>
                  </a:defRPr>
                </a:lvl5pPr>
                <a:lvl6pPr marL="0" marR="0" indent="457200" algn="ctr" defTabSz="9144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800" b="0" i="0" u="none" strike="noStrike" cap="none" spc="0" baseline="0">
                    <a:solidFill>
                      <a:srgbClr val="414141"/>
                    </a:solidFill>
                    <a:uFillTx/>
                    <a:latin typeface="Gill Sans Light"/>
                    <a:ea typeface="Gill Sans Light"/>
                    <a:cs typeface="Gill Sans Light"/>
                    <a:sym typeface="Gill Sans Light"/>
                  </a:defRPr>
                </a:lvl6pPr>
                <a:lvl7pPr marL="0" marR="0" indent="914400" algn="ctr" defTabSz="9144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800" b="0" i="0" u="none" strike="noStrike" cap="none" spc="0" baseline="0">
                    <a:solidFill>
                      <a:srgbClr val="414141"/>
                    </a:solidFill>
                    <a:uFillTx/>
                    <a:latin typeface="Gill Sans Light"/>
                    <a:ea typeface="Gill Sans Light"/>
                    <a:cs typeface="Gill Sans Light"/>
                    <a:sym typeface="Gill Sans Light"/>
                  </a:defRPr>
                </a:lvl7pPr>
                <a:lvl8pPr marL="0" marR="0" indent="1371600" algn="ctr" defTabSz="9144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800" b="0" i="0" u="none" strike="noStrike" cap="none" spc="0" baseline="0">
                    <a:solidFill>
                      <a:srgbClr val="414141"/>
                    </a:solidFill>
                    <a:uFillTx/>
                    <a:latin typeface="Gill Sans Light"/>
                    <a:ea typeface="Gill Sans Light"/>
                    <a:cs typeface="Gill Sans Light"/>
                    <a:sym typeface="Gill Sans Light"/>
                  </a:defRPr>
                </a:lvl8pPr>
                <a:lvl9pPr marL="0" marR="0" indent="1828800" algn="ctr" defTabSz="9144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800" b="0" i="0" u="none" strike="noStrike" cap="none" spc="0" baseline="0">
                    <a:solidFill>
                      <a:srgbClr val="414141"/>
                    </a:solidFill>
                    <a:uFillTx/>
                    <a:latin typeface="Gill Sans Light"/>
                    <a:ea typeface="Gill Sans Light"/>
                    <a:cs typeface="Gill Sans Light"/>
                    <a:sym typeface="Gill Sans Light"/>
                  </a:defRPr>
                </a:lvl9pPr>
              </a:lstStyle>
              <a:p>
                <a:pPr marL="123825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$7 </a:t>
                </a:r>
                <a14:m>
                  <m:oMath xmlns:m="http://schemas.openxmlformats.org/officeDocument/2006/math">
                    <m:r>
                      <a:rPr lang="en-US" sz="2400" b="0" i="1" u="none" strike="noStrike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←</m:t>
                    </m:r>
                  </m:oMath>
                </a14:m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Mem[$1]</a:t>
                </a:r>
                <a:endParaRPr lang="en-US" sz="2400" b="0" dirty="0">
                  <a:solidFill>
                    <a:srgbClr val="C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3825" algn="l" rtl="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$1 </a:t>
                </a:r>
                <a14:m>
                  <m:oMath xmlns:m="http://schemas.openxmlformats.org/officeDocument/2006/math">
                    <m:r>
                      <a:rPr lang="en-US" sz="2400" b="0" i="1" u="none" strike="noStrike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$4 </a:t>
                </a:r>
                <a14:m>
                  <m:oMath xmlns:m="http://schemas.openxmlformats.org/officeDocument/2006/math">
                    <m:r>
                      <a:rPr lang="en-US" sz="2400" b="0" i="1" u="none" strike="noStrike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</m:oMath>
                </a14:m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$6</a:t>
                </a:r>
                <a:endParaRPr lang="en-US" sz="2400" b="0" dirty="0">
                  <a:solidFill>
                    <a:srgbClr val="C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3825" algn="l" rtl="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$5 </a:t>
                </a:r>
                <a14:m>
                  <m:oMath xmlns:m="http://schemas.openxmlformats.org/officeDocument/2006/math">
                    <m:r>
                      <a:rPr lang="en-US" sz="2400" b="0" i="1" u="none" strike="noStrike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$5 </a:t>
                </a:r>
                <a14:m>
                  <m:oMath xmlns:m="http://schemas.openxmlformats.org/officeDocument/2006/math">
                    <m:r>
                      <a:rPr lang="en-US" sz="2400" b="0" i="1" u="none" strike="noStrike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$1</a:t>
                </a:r>
                <a:endParaRPr lang="en-US" sz="2400" b="0" dirty="0">
                  <a:solidFill>
                    <a:srgbClr val="C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3825" algn="l" rtl="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4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Mem[</a:t>
                </a:r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$7] </a:t>
                </a:r>
                <a14:m>
                  <m:oMath xmlns:m="http://schemas.openxmlformats.org/officeDocument/2006/math">
                    <m:r>
                      <a:rPr lang="en-US" sz="2400" b="0" i="1" u="none" strike="noStrike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←</m:t>
                    </m:r>
                  </m:oMath>
                </a14:m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$1</a:t>
                </a:r>
                <a:endParaRPr lang="en-US" sz="2400" b="0" dirty="0">
                  <a:solidFill>
                    <a:srgbClr val="C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3825" algn="l">
                  <a:lnSpc>
                    <a:spcPct val="150000"/>
                  </a:lnSpc>
                </a:pPr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$4 </a:t>
                </a:r>
                <a14:m>
                  <m:oMath xmlns:m="http://schemas.openxmlformats.org/officeDocument/2006/math">
                    <m:r>
                      <a:rPr lang="en-US" sz="2400" b="0" i="1" u="none" strike="noStrike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$1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$2</a:t>
                </a:r>
                <a:endParaRPr lang="en-US" sz="2400" b="0" dirty="0">
                  <a:solidFill>
                    <a:srgbClr val="C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3825" algn="l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$5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←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Mem[$1]</a:t>
                </a:r>
              </a:p>
            </p:txBody>
          </p:sp>
        </mc:Choice>
        <mc:Fallback xmlns="">
          <p:sp>
            <p:nvSpPr>
              <p:cNvPr id="3" name="We present an optimized code generation for out-of-place tensor transposition in MLIR.…">
                <a:extLst>
                  <a:ext uri="{FF2B5EF4-FFF2-40B4-BE49-F238E27FC236}">
                    <a16:creationId xmlns:a16="http://schemas.microsoft.com/office/drawing/2014/main" id="{4A2B2A82-CA53-D66C-4D25-E6006297E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550" y="2356975"/>
                <a:ext cx="2290937" cy="3460165"/>
              </a:xfrm>
              <a:prstGeom prst="rect">
                <a:avLst/>
              </a:prstGeom>
              <a:blipFill>
                <a:blip r:embed="rId2"/>
                <a:stretch>
                  <a:fillRect r="-546"/>
                </a:stretch>
              </a:blipFill>
              <a:ln w="12700">
                <a:solidFill>
                  <a:schemeClr val="tx1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0857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Exercise: Identify Data Hazards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A2FE2-C65D-3675-3ED8-EE09B1A5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36</a:t>
            </a:fld>
            <a:endParaRPr lang="en-US"/>
          </a:p>
        </p:txBody>
      </p:sp>
      <p:sp>
        <p:nvSpPr>
          <p:cNvPr id="4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75CDCA-FA4A-CF0A-AFAB-B5DCB213BDC2}"/>
              </a:ext>
            </a:extLst>
          </p:cNvPr>
          <p:cNvSpPr txBox="1">
            <a:spLocks/>
          </p:cNvSpPr>
          <p:nvPr/>
        </p:nvSpPr>
        <p:spPr>
          <a:xfrm>
            <a:off x="377757" y="1141418"/>
            <a:ext cx="11344073" cy="4865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 algn="just">
              <a:lnSpc>
                <a:spcPct val="13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8BEACB-F41A-A578-FFBF-1FFCEFFE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443" y="1335932"/>
            <a:ext cx="11543489" cy="50518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" name="Double Wave 5">
            <a:extLst>
              <a:ext uri="{FF2B5EF4-FFF2-40B4-BE49-F238E27FC236}">
                <a16:creationId xmlns:a16="http://schemas.microsoft.com/office/drawing/2014/main" id="{62F70B70-8371-06DD-2C58-5F3AB5DFFF86}"/>
              </a:ext>
            </a:extLst>
          </p:cNvPr>
          <p:cNvSpPr/>
          <p:nvPr/>
        </p:nvSpPr>
        <p:spPr>
          <a:xfrm>
            <a:off x="4601834" y="1408669"/>
            <a:ext cx="2067446" cy="531671"/>
          </a:xfrm>
          <a:prstGeom prst="doubleWav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ill Sans Light"/>
              </a:rPr>
              <a:t>10 HAZARDS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We present an optimized code generation for out-of-place tensor transposition in MLIR.…">
                <a:extLst>
                  <a:ext uri="{FF2B5EF4-FFF2-40B4-BE49-F238E27FC236}">
                    <a16:creationId xmlns:a16="http://schemas.microsoft.com/office/drawing/2014/main" id="{13619ED5-5802-D090-CF2C-3F65B3A539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8086" y="2551489"/>
                <a:ext cx="2259123" cy="338238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>
                <a:normAutofit/>
              </a:bodyPr>
              <a:lstStyle>
                <a:lvl1pPr marL="0" marR="0" indent="0" algn="ctr" defTabSz="9144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800" b="0" i="0" u="none" strike="noStrike" cap="none" spc="0" baseline="0">
                    <a:solidFill>
                      <a:srgbClr val="414141"/>
                    </a:solidFill>
                    <a:uFillTx/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  <a:lvl2pPr marL="0" marR="0" indent="0" algn="ctr" defTabSz="9144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800" b="0" i="0" u="none" strike="noStrike" cap="none" spc="0" baseline="0">
                    <a:solidFill>
                      <a:srgbClr val="414141"/>
                    </a:solidFill>
                    <a:uFillTx/>
                    <a:latin typeface="Gill Sans Light"/>
                    <a:ea typeface="Gill Sans Light"/>
                    <a:cs typeface="Gill Sans Light"/>
                    <a:sym typeface="Gill Sans Light"/>
                  </a:defRPr>
                </a:lvl2pPr>
                <a:lvl3pPr marL="0" marR="0" indent="0" algn="ctr" defTabSz="9144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800" b="0" i="0" u="none" strike="noStrike" cap="none" spc="0" baseline="0">
                    <a:solidFill>
                      <a:srgbClr val="414141"/>
                    </a:solidFill>
                    <a:uFillTx/>
                    <a:latin typeface="Gill Sans Light"/>
                    <a:ea typeface="Gill Sans Light"/>
                    <a:cs typeface="Gill Sans Light"/>
                    <a:sym typeface="Gill Sans Light"/>
                  </a:defRPr>
                </a:lvl3pPr>
                <a:lvl4pPr marL="0" marR="0" indent="0" algn="ctr" defTabSz="9144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800" b="0" i="0" u="none" strike="noStrike" cap="none" spc="0" baseline="0">
                    <a:solidFill>
                      <a:srgbClr val="414141"/>
                    </a:solidFill>
                    <a:uFillTx/>
                    <a:latin typeface="Gill Sans Light"/>
                    <a:ea typeface="Gill Sans Light"/>
                    <a:cs typeface="Gill Sans Light"/>
                    <a:sym typeface="Gill Sans Light"/>
                  </a:defRPr>
                </a:lvl4pPr>
                <a:lvl5pPr marL="0" marR="0" indent="0" algn="ctr" defTabSz="9144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800" b="0" i="0" u="none" strike="noStrike" cap="none" spc="0" baseline="0">
                    <a:solidFill>
                      <a:srgbClr val="414141"/>
                    </a:solidFill>
                    <a:uFillTx/>
                    <a:latin typeface="Gill Sans Light"/>
                    <a:ea typeface="Gill Sans Light"/>
                    <a:cs typeface="Gill Sans Light"/>
                    <a:sym typeface="Gill Sans Light"/>
                  </a:defRPr>
                </a:lvl5pPr>
                <a:lvl6pPr marL="0" marR="0" indent="457200" algn="ctr" defTabSz="9144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800" b="0" i="0" u="none" strike="noStrike" cap="none" spc="0" baseline="0">
                    <a:solidFill>
                      <a:srgbClr val="414141"/>
                    </a:solidFill>
                    <a:uFillTx/>
                    <a:latin typeface="Gill Sans Light"/>
                    <a:ea typeface="Gill Sans Light"/>
                    <a:cs typeface="Gill Sans Light"/>
                    <a:sym typeface="Gill Sans Light"/>
                  </a:defRPr>
                </a:lvl6pPr>
                <a:lvl7pPr marL="0" marR="0" indent="914400" algn="ctr" defTabSz="9144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800" b="0" i="0" u="none" strike="noStrike" cap="none" spc="0" baseline="0">
                    <a:solidFill>
                      <a:srgbClr val="414141"/>
                    </a:solidFill>
                    <a:uFillTx/>
                    <a:latin typeface="Gill Sans Light"/>
                    <a:ea typeface="Gill Sans Light"/>
                    <a:cs typeface="Gill Sans Light"/>
                    <a:sym typeface="Gill Sans Light"/>
                  </a:defRPr>
                </a:lvl7pPr>
                <a:lvl8pPr marL="0" marR="0" indent="1371600" algn="ctr" defTabSz="9144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800" b="0" i="0" u="none" strike="noStrike" cap="none" spc="0" baseline="0">
                    <a:solidFill>
                      <a:srgbClr val="414141"/>
                    </a:solidFill>
                    <a:uFillTx/>
                    <a:latin typeface="Gill Sans Light"/>
                    <a:ea typeface="Gill Sans Light"/>
                    <a:cs typeface="Gill Sans Light"/>
                    <a:sym typeface="Gill Sans Light"/>
                  </a:defRPr>
                </a:lvl8pPr>
                <a:lvl9pPr marL="0" marR="0" indent="1828800" algn="ctr" defTabSz="9144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800" b="0" i="0" u="none" strike="noStrike" cap="none" spc="0" baseline="0">
                    <a:solidFill>
                      <a:srgbClr val="414141"/>
                    </a:solidFill>
                    <a:uFillTx/>
                    <a:latin typeface="Gill Sans Light"/>
                    <a:ea typeface="Gill Sans Light"/>
                    <a:cs typeface="Gill Sans Light"/>
                    <a:sym typeface="Gill Sans Light"/>
                  </a:defRPr>
                </a:lvl9pPr>
              </a:lstStyle>
              <a:p>
                <a:pPr marL="123825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$7 </a:t>
                </a:r>
                <a14:m>
                  <m:oMath xmlns:m="http://schemas.openxmlformats.org/officeDocument/2006/math">
                    <m:r>
                      <a:rPr lang="en-US" sz="2400" b="0" i="1" u="none" strike="noStrike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←</m:t>
                    </m:r>
                  </m:oMath>
                </a14:m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Mem[$1]</a:t>
                </a:r>
                <a:endParaRPr lang="en-US" sz="2400" b="0" dirty="0">
                  <a:solidFill>
                    <a:srgbClr val="C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3825" algn="l" rtl="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$1 </a:t>
                </a:r>
                <a14:m>
                  <m:oMath xmlns:m="http://schemas.openxmlformats.org/officeDocument/2006/math">
                    <m:r>
                      <a:rPr lang="en-US" sz="2400" b="0" i="1" u="none" strike="noStrike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$4 </a:t>
                </a:r>
                <a14:m>
                  <m:oMath xmlns:m="http://schemas.openxmlformats.org/officeDocument/2006/math">
                    <m:r>
                      <a:rPr lang="en-US" sz="2400" b="0" i="1" u="none" strike="noStrike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</m:oMath>
                </a14:m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$6</a:t>
                </a:r>
                <a:endParaRPr lang="en-US" sz="2400" b="0" dirty="0">
                  <a:solidFill>
                    <a:srgbClr val="C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3825" algn="l" rtl="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$5 </a:t>
                </a:r>
                <a14:m>
                  <m:oMath xmlns:m="http://schemas.openxmlformats.org/officeDocument/2006/math">
                    <m:r>
                      <a:rPr lang="en-US" sz="2400" b="0" i="1" u="none" strike="noStrike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$5 </a:t>
                </a:r>
                <a14:m>
                  <m:oMath xmlns:m="http://schemas.openxmlformats.org/officeDocument/2006/math">
                    <m:r>
                      <a:rPr lang="en-US" sz="2400" b="0" i="1" u="none" strike="noStrike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$1</a:t>
                </a:r>
                <a:endParaRPr lang="en-US" sz="2400" b="0" dirty="0">
                  <a:solidFill>
                    <a:srgbClr val="C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3825" algn="l" rtl="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4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Mem[</a:t>
                </a:r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$7] </a:t>
                </a:r>
                <a14:m>
                  <m:oMath xmlns:m="http://schemas.openxmlformats.org/officeDocument/2006/math">
                    <m:r>
                      <a:rPr lang="en-US" sz="2400" b="0" i="1" u="none" strike="noStrike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←</m:t>
                    </m:r>
                  </m:oMath>
                </a14:m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$1</a:t>
                </a:r>
                <a:endParaRPr lang="en-US" sz="2400" b="0" dirty="0">
                  <a:solidFill>
                    <a:srgbClr val="C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3825" algn="l">
                  <a:lnSpc>
                    <a:spcPct val="150000"/>
                  </a:lnSpc>
                </a:pPr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$4 </a:t>
                </a:r>
                <a14:m>
                  <m:oMath xmlns:m="http://schemas.openxmlformats.org/officeDocument/2006/math">
                    <m:r>
                      <a:rPr lang="en-US" sz="2400" b="0" i="1" u="none" strike="noStrike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$1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$2</a:t>
                </a:r>
                <a:endParaRPr lang="en-US" sz="2400" b="0" dirty="0">
                  <a:solidFill>
                    <a:srgbClr val="C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3825" algn="l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$5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←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Mem[$1]</a:t>
                </a:r>
              </a:p>
            </p:txBody>
          </p:sp>
        </mc:Choice>
        <mc:Fallback xmlns="">
          <p:sp>
            <p:nvSpPr>
              <p:cNvPr id="9" name="We present an optimized code generation for out-of-place tensor transposition in MLIR.…">
                <a:extLst>
                  <a:ext uri="{FF2B5EF4-FFF2-40B4-BE49-F238E27FC236}">
                    <a16:creationId xmlns:a16="http://schemas.microsoft.com/office/drawing/2014/main" id="{13619ED5-5802-D090-CF2C-3F65B3A53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86" y="2551489"/>
                <a:ext cx="2259123" cy="3382383"/>
              </a:xfrm>
              <a:prstGeom prst="rect">
                <a:avLst/>
              </a:prstGeom>
              <a:blipFill>
                <a:blip r:embed="rId2"/>
                <a:stretch>
                  <a:fillRect l="-556" r="-2222" b="-1866"/>
                </a:stretch>
              </a:blipFill>
              <a:ln w="12700">
                <a:solidFill>
                  <a:schemeClr val="tx1"/>
                </a:solidFill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200EABA-A7A4-6846-C020-1BACF71B7B60}"/>
              </a:ext>
            </a:extLst>
          </p:cNvPr>
          <p:cNvSpPr txBox="1"/>
          <p:nvPr/>
        </p:nvSpPr>
        <p:spPr>
          <a:xfrm>
            <a:off x="1481495" y="2141653"/>
            <a:ext cx="692303" cy="400108"/>
          </a:xfrm>
          <a:prstGeom prst="rect">
            <a:avLst/>
          </a:prstGeom>
          <a:noFill/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ill Sans Light"/>
              </a:rPr>
              <a:t>RAW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Gill Sans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We present an optimized code generation for out-of-place tensor transposition in MLIR.…">
                <a:extLst>
                  <a:ext uri="{FF2B5EF4-FFF2-40B4-BE49-F238E27FC236}">
                    <a16:creationId xmlns:a16="http://schemas.microsoft.com/office/drawing/2014/main" id="{DA814C94-5CDC-5E7F-E224-EBCCFDAAF0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227" y="2541761"/>
                <a:ext cx="2358660" cy="337487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>
                <a:normAutofit/>
              </a:bodyPr>
              <a:lstStyle>
                <a:lvl1pPr marL="0" marR="0" indent="0" algn="ctr" defTabSz="9144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800" b="0" i="0" u="none" strike="noStrike" cap="none" spc="0" baseline="0">
                    <a:solidFill>
                      <a:srgbClr val="414141"/>
                    </a:solidFill>
                    <a:uFillTx/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  <a:lvl2pPr marL="0" marR="0" indent="0" algn="ctr" defTabSz="9144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800" b="0" i="0" u="none" strike="noStrike" cap="none" spc="0" baseline="0">
                    <a:solidFill>
                      <a:srgbClr val="414141"/>
                    </a:solidFill>
                    <a:uFillTx/>
                    <a:latin typeface="Gill Sans Light"/>
                    <a:ea typeface="Gill Sans Light"/>
                    <a:cs typeface="Gill Sans Light"/>
                    <a:sym typeface="Gill Sans Light"/>
                  </a:defRPr>
                </a:lvl2pPr>
                <a:lvl3pPr marL="0" marR="0" indent="0" algn="ctr" defTabSz="9144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800" b="0" i="0" u="none" strike="noStrike" cap="none" spc="0" baseline="0">
                    <a:solidFill>
                      <a:srgbClr val="414141"/>
                    </a:solidFill>
                    <a:uFillTx/>
                    <a:latin typeface="Gill Sans Light"/>
                    <a:ea typeface="Gill Sans Light"/>
                    <a:cs typeface="Gill Sans Light"/>
                    <a:sym typeface="Gill Sans Light"/>
                  </a:defRPr>
                </a:lvl3pPr>
                <a:lvl4pPr marL="0" marR="0" indent="0" algn="ctr" defTabSz="9144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800" b="0" i="0" u="none" strike="noStrike" cap="none" spc="0" baseline="0">
                    <a:solidFill>
                      <a:srgbClr val="414141"/>
                    </a:solidFill>
                    <a:uFillTx/>
                    <a:latin typeface="Gill Sans Light"/>
                    <a:ea typeface="Gill Sans Light"/>
                    <a:cs typeface="Gill Sans Light"/>
                    <a:sym typeface="Gill Sans Light"/>
                  </a:defRPr>
                </a:lvl4pPr>
                <a:lvl5pPr marL="0" marR="0" indent="0" algn="ctr" defTabSz="9144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800" b="0" i="0" u="none" strike="noStrike" cap="none" spc="0" baseline="0">
                    <a:solidFill>
                      <a:srgbClr val="414141"/>
                    </a:solidFill>
                    <a:uFillTx/>
                    <a:latin typeface="Gill Sans Light"/>
                    <a:ea typeface="Gill Sans Light"/>
                    <a:cs typeface="Gill Sans Light"/>
                    <a:sym typeface="Gill Sans Light"/>
                  </a:defRPr>
                </a:lvl5pPr>
                <a:lvl6pPr marL="0" marR="0" indent="457200" algn="ctr" defTabSz="9144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800" b="0" i="0" u="none" strike="noStrike" cap="none" spc="0" baseline="0">
                    <a:solidFill>
                      <a:srgbClr val="414141"/>
                    </a:solidFill>
                    <a:uFillTx/>
                    <a:latin typeface="Gill Sans Light"/>
                    <a:ea typeface="Gill Sans Light"/>
                    <a:cs typeface="Gill Sans Light"/>
                    <a:sym typeface="Gill Sans Light"/>
                  </a:defRPr>
                </a:lvl6pPr>
                <a:lvl7pPr marL="0" marR="0" indent="914400" algn="ctr" defTabSz="9144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800" b="0" i="0" u="none" strike="noStrike" cap="none" spc="0" baseline="0">
                    <a:solidFill>
                      <a:srgbClr val="414141"/>
                    </a:solidFill>
                    <a:uFillTx/>
                    <a:latin typeface="Gill Sans Light"/>
                    <a:ea typeface="Gill Sans Light"/>
                    <a:cs typeface="Gill Sans Light"/>
                    <a:sym typeface="Gill Sans Light"/>
                  </a:defRPr>
                </a:lvl7pPr>
                <a:lvl8pPr marL="0" marR="0" indent="1371600" algn="ctr" defTabSz="9144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800" b="0" i="0" u="none" strike="noStrike" cap="none" spc="0" baseline="0">
                    <a:solidFill>
                      <a:srgbClr val="414141"/>
                    </a:solidFill>
                    <a:uFillTx/>
                    <a:latin typeface="Gill Sans Light"/>
                    <a:ea typeface="Gill Sans Light"/>
                    <a:cs typeface="Gill Sans Light"/>
                    <a:sym typeface="Gill Sans Light"/>
                  </a:defRPr>
                </a:lvl8pPr>
                <a:lvl9pPr marL="0" marR="0" indent="1828800" algn="ctr" defTabSz="9144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800" b="0" i="0" u="none" strike="noStrike" cap="none" spc="0" baseline="0">
                    <a:solidFill>
                      <a:srgbClr val="414141"/>
                    </a:solidFill>
                    <a:uFillTx/>
                    <a:latin typeface="Gill Sans Light"/>
                    <a:ea typeface="Gill Sans Light"/>
                    <a:cs typeface="Gill Sans Light"/>
                    <a:sym typeface="Gill Sans Light"/>
                  </a:defRPr>
                </a:lvl9pPr>
              </a:lstStyle>
              <a:p>
                <a:pPr marL="123825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$7 </a:t>
                </a:r>
                <a14:m>
                  <m:oMath xmlns:m="http://schemas.openxmlformats.org/officeDocument/2006/math">
                    <m:r>
                      <a:rPr lang="en-US" sz="2400" b="0" i="1" u="none" strike="noStrike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←</m:t>
                    </m:r>
                  </m:oMath>
                </a14:m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Mem[$1]</a:t>
                </a:r>
                <a:endParaRPr lang="en-US" sz="2400" b="0" dirty="0">
                  <a:solidFill>
                    <a:srgbClr val="C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3825" algn="l" rtl="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$1 </a:t>
                </a:r>
                <a14:m>
                  <m:oMath xmlns:m="http://schemas.openxmlformats.org/officeDocument/2006/math">
                    <m:r>
                      <a:rPr lang="en-US" sz="2400" b="0" i="1" u="none" strike="noStrike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$4 </a:t>
                </a:r>
                <a14:m>
                  <m:oMath xmlns:m="http://schemas.openxmlformats.org/officeDocument/2006/math">
                    <m:r>
                      <a:rPr lang="en-US" sz="2400" b="0" i="1" u="none" strike="noStrike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</m:oMath>
                </a14:m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$6</a:t>
                </a:r>
                <a:endParaRPr lang="en-US" sz="2400" b="0" dirty="0">
                  <a:solidFill>
                    <a:srgbClr val="C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3825" algn="l" rtl="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$5 </a:t>
                </a:r>
                <a14:m>
                  <m:oMath xmlns:m="http://schemas.openxmlformats.org/officeDocument/2006/math">
                    <m:r>
                      <a:rPr lang="en-US" sz="2400" b="0" i="1" u="none" strike="noStrike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$5 </a:t>
                </a:r>
                <a14:m>
                  <m:oMath xmlns:m="http://schemas.openxmlformats.org/officeDocument/2006/math">
                    <m:r>
                      <a:rPr lang="en-US" sz="2400" b="0" i="1" u="none" strike="noStrike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$1</a:t>
                </a:r>
                <a:endParaRPr lang="en-US" sz="2400" b="0" dirty="0">
                  <a:solidFill>
                    <a:srgbClr val="C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3825" algn="l" rtl="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4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Mem[</a:t>
                </a:r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$7] </a:t>
                </a:r>
                <a14:m>
                  <m:oMath xmlns:m="http://schemas.openxmlformats.org/officeDocument/2006/math">
                    <m:r>
                      <a:rPr lang="en-US" sz="2400" b="0" i="1" u="none" strike="noStrike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←</m:t>
                    </m:r>
                  </m:oMath>
                </a14:m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$1</a:t>
                </a:r>
                <a:endParaRPr lang="en-US" sz="2400" b="0" dirty="0">
                  <a:solidFill>
                    <a:srgbClr val="C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3825" algn="l">
                  <a:lnSpc>
                    <a:spcPct val="150000"/>
                  </a:lnSpc>
                </a:pPr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$4 </a:t>
                </a:r>
                <a14:m>
                  <m:oMath xmlns:m="http://schemas.openxmlformats.org/officeDocument/2006/math">
                    <m:r>
                      <a:rPr lang="en-US" sz="2400" b="0" i="1" u="none" strike="noStrike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$1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$2</a:t>
                </a:r>
                <a:endParaRPr lang="en-US" sz="2400" b="0" dirty="0">
                  <a:solidFill>
                    <a:srgbClr val="C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3825" algn="l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$5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←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Mem[$1]</a:t>
                </a:r>
              </a:p>
            </p:txBody>
          </p:sp>
        </mc:Choice>
        <mc:Fallback xmlns="">
          <p:sp>
            <p:nvSpPr>
              <p:cNvPr id="11" name="We present an optimized code generation for out-of-place tensor transposition in MLIR.…">
                <a:extLst>
                  <a:ext uri="{FF2B5EF4-FFF2-40B4-BE49-F238E27FC236}">
                    <a16:creationId xmlns:a16="http://schemas.microsoft.com/office/drawing/2014/main" id="{DA814C94-5CDC-5E7F-E224-EBCCFDAA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227" y="2541761"/>
                <a:ext cx="2358660" cy="3374875"/>
              </a:xfrm>
              <a:prstGeom prst="rect">
                <a:avLst/>
              </a:prstGeom>
              <a:blipFill>
                <a:blip r:embed="rId3"/>
                <a:stretch>
                  <a:fillRect l="-532" b="-1866"/>
                </a:stretch>
              </a:blipFill>
              <a:ln w="12700">
                <a:solidFill>
                  <a:schemeClr val="tx1"/>
                </a:solidFill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76D3E70-BAB1-30F1-9751-545CB29C3ABE}"/>
              </a:ext>
            </a:extLst>
          </p:cNvPr>
          <p:cNvSpPr txBox="1"/>
          <p:nvPr/>
        </p:nvSpPr>
        <p:spPr>
          <a:xfrm>
            <a:off x="5289405" y="2122197"/>
            <a:ext cx="692303" cy="400108"/>
          </a:xfrm>
          <a:prstGeom prst="rect">
            <a:avLst/>
          </a:prstGeom>
          <a:noFill/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 Light"/>
              </a:rPr>
              <a:t>W</a:t>
            </a: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ill Sans Light"/>
              </a:rPr>
              <a:t>AR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Gill Sans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We present an optimized code generation for out-of-place tensor transposition in MLIR.…">
                <a:extLst>
                  <a:ext uri="{FF2B5EF4-FFF2-40B4-BE49-F238E27FC236}">
                    <a16:creationId xmlns:a16="http://schemas.microsoft.com/office/drawing/2014/main" id="{32A09C6F-4344-6A90-A615-56D276AB3F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55386" y="2541760"/>
                <a:ext cx="2259123" cy="337487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>
                <a:normAutofit/>
              </a:bodyPr>
              <a:lstStyle>
                <a:lvl1pPr marL="0" marR="0" indent="0" algn="ctr" defTabSz="9144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800" b="0" i="0" u="none" strike="noStrike" cap="none" spc="0" baseline="0">
                    <a:solidFill>
                      <a:srgbClr val="414141"/>
                    </a:solidFill>
                    <a:uFillTx/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  <a:lvl2pPr marL="0" marR="0" indent="0" algn="ctr" defTabSz="9144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800" b="0" i="0" u="none" strike="noStrike" cap="none" spc="0" baseline="0">
                    <a:solidFill>
                      <a:srgbClr val="414141"/>
                    </a:solidFill>
                    <a:uFillTx/>
                    <a:latin typeface="Gill Sans Light"/>
                    <a:ea typeface="Gill Sans Light"/>
                    <a:cs typeface="Gill Sans Light"/>
                    <a:sym typeface="Gill Sans Light"/>
                  </a:defRPr>
                </a:lvl2pPr>
                <a:lvl3pPr marL="0" marR="0" indent="0" algn="ctr" defTabSz="9144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800" b="0" i="0" u="none" strike="noStrike" cap="none" spc="0" baseline="0">
                    <a:solidFill>
                      <a:srgbClr val="414141"/>
                    </a:solidFill>
                    <a:uFillTx/>
                    <a:latin typeface="Gill Sans Light"/>
                    <a:ea typeface="Gill Sans Light"/>
                    <a:cs typeface="Gill Sans Light"/>
                    <a:sym typeface="Gill Sans Light"/>
                  </a:defRPr>
                </a:lvl3pPr>
                <a:lvl4pPr marL="0" marR="0" indent="0" algn="ctr" defTabSz="9144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800" b="0" i="0" u="none" strike="noStrike" cap="none" spc="0" baseline="0">
                    <a:solidFill>
                      <a:srgbClr val="414141"/>
                    </a:solidFill>
                    <a:uFillTx/>
                    <a:latin typeface="Gill Sans Light"/>
                    <a:ea typeface="Gill Sans Light"/>
                    <a:cs typeface="Gill Sans Light"/>
                    <a:sym typeface="Gill Sans Light"/>
                  </a:defRPr>
                </a:lvl4pPr>
                <a:lvl5pPr marL="0" marR="0" indent="0" algn="ctr" defTabSz="9144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800" b="0" i="0" u="none" strike="noStrike" cap="none" spc="0" baseline="0">
                    <a:solidFill>
                      <a:srgbClr val="414141"/>
                    </a:solidFill>
                    <a:uFillTx/>
                    <a:latin typeface="Gill Sans Light"/>
                    <a:ea typeface="Gill Sans Light"/>
                    <a:cs typeface="Gill Sans Light"/>
                    <a:sym typeface="Gill Sans Light"/>
                  </a:defRPr>
                </a:lvl5pPr>
                <a:lvl6pPr marL="0" marR="0" indent="457200" algn="ctr" defTabSz="9144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800" b="0" i="0" u="none" strike="noStrike" cap="none" spc="0" baseline="0">
                    <a:solidFill>
                      <a:srgbClr val="414141"/>
                    </a:solidFill>
                    <a:uFillTx/>
                    <a:latin typeface="Gill Sans Light"/>
                    <a:ea typeface="Gill Sans Light"/>
                    <a:cs typeface="Gill Sans Light"/>
                    <a:sym typeface="Gill Sans Light"/>
                  </a:defRPr>
                </a:lvl6pPr>
                <a:lvl7pPr marL="0" marR="0" indent="914400" algn="ctr" defTabSz="9144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800" b="0" i="0" u="none" strike="noStrike" cap="none" spc="0" baseline="0">
                    <a:solidFill>
                      <a:srgbClr val="414141"/>
                    </a:solidFill>
                    <a:uFillTx/>
                    <a:latin typeface="Gill Sans Light"/>
                    <a:ea typeface="Gill Sans Light"/>
                    <a:cs typeface="Gill Sans Light"/>
                    <a:sym typeface="Gill Sans Light"/>
                  </a:defRPr>
                </a:lvl7pPr>
                <a:lvl8pPr marL="0" marR="0" indent="1371600" algn="ctr" defTabSz="9144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800" b="0" i="0" u="none" strike="noStrike" cap="none" spc="0" baseline="0">
                    <a:solidFill>
                      <a:srgbClr val="414141"/>
                    </a:solidFill>
                    <a:uFillTx/>
                    <a:latin typeface="Gill Sans Light"/>
                    <a:ea typeface="Gill Sans Light"/>
                    <a:cs typeface="Gill Sans Light"/>
                    <a:sym typeface="Gill Sans Light"/>
                  </a:defRPr>
                </a:lvl8pPr>
                <a:lvl9pPr marL="0" marR="0" indent="1828800" algn="ctr" defTabSz="914400" rtl="0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800" b="0" i="0" u="none" strike="noStrike" cap="none" spc="0" baseline="0">
                    <a:solidFill>
                      <a:srgbClr val="414141"/>
                    </a:solidFill>
                    <a:uFillTx/>
                    <a:latin typeface="Gill Sans Light"/>
                    <a:ea typeface="Gill Sans Light"/>
                    <a:cs typeface="Gill Sans Light"/>
                    <a:sym typeface="Gill Sans Light"/>
                  </a:defRPr>
                </a:lvl9pPr>
              </a:lstStyle>
              <a:p>
                <a:pPr marL="123825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$7 </a:t>
                </a:r>
                <a14:m>
                  <m:oMath xmlns:m="http://schemas.openxmlformats.org/officeDocument/2006/math">
                    <m:r>
                      <a:rPr lang="en-US" sz="2400" b="0" i="1" u="none" strike="noStrike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←</m:t>
                    </m:r>
                  </m:oMath>
                </a14:m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Mem[$1]</a:t>
                </a:r>
                <a:endParaRPr lang="en-US" sz="2400" b="0" dirty="0">
                  <a:solidFill>
                    <a:srgbClr val="C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3825" algn="l" rtl="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$1 </a:t>
                </a:r>
                <a14:m>
                  <m:oMath xmlns:m="http://schemas.openxmlformats.org/officeDocument/2006/math">
                    <m:r>
                      <a:rPr lang="en-US" sz="2400" b="0" i="1" u="none" strike="noStrike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$4 </a:t>
                </a:r>
                <a14:m>
                  <m:oMath xmlns:m="http://schemas.openxmlformats.org/officeDocument/2006/math">
                    <m:r>
                      <a:rPr lang="en-US" sz="2400" b="0" i="1" u="none" strike="noStrike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</m:oMath>
                </a14:m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$6</a:t>
                </a:r>
                <a:endParaRPr lang="en-US" sz="2400" b="0" dirty="0">
                  <a:solidFill>
                    <a:srgbClr val="C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3825" algn="l" rtl="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$5 </a:t>
                </a:r>
                <a14:m>
                  <m:oMath xmlns:m="http://schemas.openxmlformats.org/officeDocument/2006/math">
                    <m:r>
                      <a:rPr lang="en-US" sz="2400" b="0" i="1" u="none" strike="noStrike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$5 </a:t>
                </a:r>
                <a14:m>
                  <m:oMath xmlns:m="http://schemas.openxmlformats.org/officeDocument/2006/math">
                    <m:r>
                      <a:rPr lang="en-US" sz="2400" b="0" i="1" u="none" strike="noStrike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$1</a:t>
                </a:r>
                <a:endParaRPr lang="en-US" sz="2400" b="0" dirty="0">
                  <a:solidFill>
                    <a:srgbClr val="C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3825" algn="l" rtl="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4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Mem[</a:t>
                </a:r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$7] </a:t>
                </a:r>
                <a14:m>
                  <m:oMath xmlns:m="http://schemas.openxmlformats.org/officeDocument/2006/math">
                    <m:r>
                      <a:rPr lang="en-US" sz="2400" b="0" i="1" u="none" strike="noStrike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←</m:t>
                    </m:r>
                  </m:oMath>
                </a14:m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$1</a:t>
                </a:r>
                <a:endParaRPr lang="en-US" sz="2400" b="0" dirty="0">
                  <a:solidFill>
                    <a:srgbClr val="C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3825" algn="l">
                  <a:lnSpc>
                    <a:spcPct val="150000"/>
                  </a:lnSpc>
                </a:pPr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$4 </a:t>
                </a:r>
                <a14:m>
                  <m:oMath xmlns:m="http://schemas.openxmlformats.org/officeDocument/2006/math">
                    <m:r>
                      <a:rPr lang="en-US" sz="2400" b="0" i="1" u="none" strike="noStrike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$1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$2</a:t>
                </a:r>
                <a:endParaRPr lang="en-US" sz="2400" b="0" dirty="0">
                  <a:solidFill>
                    <a:srgbClr val="C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3825" algn="l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$5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←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Mem[$1]</a:t>
                </a:r>
              </a:p>
            </p:txBody>
          </p:sp>
        </mc:Choice>
        <mc:Fallback xmlns="">
          <p:sp>
            <p:nvSpPr>
              <p:cNvPr id="15" name="We present an optimized code generation for out-of-place tensor transposition in MLIR.…">
                <a:extLst>
                  <a:ext uri="{FF2B5EF4-FFF2-40B4-BE49-F238E27FC236}">
                    <a16:creationId xmlns:a16="http://schemas.microsoft.com/office/drawing/2014/main" id="{32A09C6F-4344-6A90-A615-56D276AB3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386" y="2541760"/>
                <a:ext cx="2259123" cy="3374875"/>
              </a:xfrm>
              <a:prstGeom prst="rect">
                <a:avLst/>
              </a:prstGeom>
              <a:blipFill>
                <a:blip r:embed="rId4"/>
                <a:stretch>
                  <a:fillRect r="-1657" b="-1866"/>
                </a:stretch>
              </a:blipFill>
              <a:ln w="12700">
                <a:solidFill>
                  <a:schemeClr val="tx1"/>
                </a:solidFill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EBB05F9-7B6A-346C-A4ED-3A230CD8D7E2}"/>
              </a:ext>
            </a:extLst>
          </p:cNvPr>
          <p:cNvSpPr txBox="1"/>
          <p:nvPr/>
        </p:nvSpPr>
        <p:spPr>
          <a:xfrm>
            <a:off x="9388565" y="2122196"/>
            <a:ext cx="734430" cy="400108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ill Sans Light"/>
              </a:rPr>
              <a:t>AW</a:t>
            </a:r>
          </a:p>
        </p:txBody>
      </p:sp>
      <p:sp>
        <p:nvSpPr>
          <p:cNvPr id="17" name="Oval Callout 16">
            <a:extLst>
              <a:ext uri="{FF2B5EF4-FFF2-40B4-BE49-F238E27FC236}">
                <a16:creationId xmlns:a16="http://schemas.microsoft.com/office/drawing/2014/main" id="{60798FD3-F5C9-A348-DB28-C92E86449585}"/>
              </a:ext>
            </a:extLst>
          </p:cNvPr>
          <p:cNvSpPr/>
          <p:nvPr/>
        </p:nvSpPr>
        <p:spPr>
          <a:xfrm>
            <a:off x="1194733" y="6149795"/>
            <a:ext cx="1441463" cy="476069"/>
          </a:xfrm>
          <a:prstGeom prst="wedgeEllipseCallout">
            <a:avLst>
              <a:gd name="adj1" fmla="val -29849"/>
              <a:gd name="adj2" fmla="val -72731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ill Sans Light"/>
              </a:rPr>
              <a:t>5 Hazards</a:t>
            </a:r>
          </a:p>
        </p:txBody>
      </p:sp>
      <p:sp>
        <p:nvSpPr>
          <p:cNvPr id="18" name="Oval Callout 17">
            <a:extLst>
              <a:ext uri="{FF2B5EF4-FFF2-40B4-BE49-F238E27FC236}">
                <a16:creationId xmlns:a16="http://schemas.microsoft.com/office/drawing/2014/main" id="{B6DC6B16-DE37-FCF5-15B9-7239734B6CF0}"/>
              </a:ext>
            </a:extLst>
          </p:cNvPr>
          <p:cNvSpPr/>
          <p:nvPr/>
        </p:nvSpPr>
        <p:spPr>
          <a:xfrm>
            <a:off x="4914824" y="6109641"/>
            <a:ext cx="1441463" cy="476069"/>
          </a:xfrm>
          <a:prstGeom prst="wedgeEllipseCallout">
            <a:avLst>
              <a:gd name="adj1" fmla="val -29849"/>
              <a:gd name="adj2" fmla="val -72731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ill Sans Light"/>
              </a:rPr>
              <a:t>4 Hazards</a:t>
            </a:r>
          </a:p>
        </p:txBody>
      </p:sp>
      <p:sp>
        <p:nvSpPr>
          <p:cNvPr id="19" name="Oval Callout 18">
            <a:extLst>
              <a:ext uri="{FF2B5EF4-FFF2-40B4-BE49-F238E27FC236}">
                <a16:creationId xmlns:a16="http://schemas.microsoft.com/office/drawing/2014/main" id="{BE79437A-AE60-69B4-46ED-B0B9F5C07DC8}"/>
              </a:ext>
            </a:extLst>
          </p:cNvPr>
          <p:cNvSpPr/>
          <p:nvPr/>
        </p:nvSpPr>
        <p:spPr>
          <a:xfrm>
            <a:off x="9088461" y="6109640"/>
            <a:ext cx="1334637" cy="476069"/>
          </a:xfrm>
          <a:prstGeom prst="wedgeEllipseCallout">
            <a:avLst>
              <a:gd name="adj1" fmla="val -29849"/>
              <a:gd name="adj2" fmla="val -72731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41414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 Light"/>
              </a:rPr>
              <a:t>1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ill Sans Light"/>
              </a:rPr>
              <a:t> Hazard</a:t>
            </a:r>
          </a:p>
        </p:txBody>
      </p:sp>
    </p:spTree>
    <p:extLst>
      <p:ext uri="{BB962C8B-B14F-4D97-AF65-F5344CB8AC3E}">
        <p14:creationId xmlns:p14="http://schemas.microsoft.com/office/powerpoint/2010/main" val="331064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004" y="172708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Thank you!!!</a:t>
            </a:r>
          </a:p>
        </p:txBody>
      </p:sp>
      <p:pic>
        <p:nvPicPr>
          <p:cNvPr id="4" name="Picture 4" descr="Free Email Cliparts, Download Free Email Cliparts png images ...">
            <a:extLst>
              <a:ext uri="{FF2B5EF4-FFF2-40B4-BE49-F238E27FC236}">
                <a16:creationId xmlns:a16="http://schemas.microsoft.com/office/drawing/2014/main" id="{B20125A6-4B60-AAA5-FD4D-F4FEAFBED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340" y="5699873"/>
            <a:ext cx="349493" cy="34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B5AF5F-1CE7-193F-56B4-7E2561D0C1BC}"/>
              </a:ext>
            </a:extLst>
          </p:cNvPr>
          <p:cNvSpPr txBox="1"/>
          <p:nvPr/>
        </p:nvSpPr>
        <p:spPr>
          <a:xfrm>
            <a:off x="4762176" y="5674566"/>
            <a:ext cx="2527998" cy="40010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Gill Sans Light"/>
              </a:rPr>
              <a:t> </a:t>
            </a:r>
            <a:r>
              <a:rPr kumimoji="0" lang="en-US" sz="2000" b="1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Gill Sans Light"/>
              </a:rPr>
              <a:t>maheshl@cs.utah.edu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Gill Sans Ligh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91BA1-98EB-0B94-9313-568A5FEB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0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Issues/Conflicts with Pipelining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F823-B26F-2AEB-34D8-963DCDE27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443" y="1335932"/>
            <a:ext cx="11543489" cy="50518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Unified memory accessed for instruction and data in the same cycle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/>
                <a:cs typeface="Times New Roman"/>
                <a:sym typeface="Times New Roman"/>
              </a:rPr>
              <a:t>Registers are read and written in the same cycle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/>
                <a:cs typeface="Times New Roman"/>
                <a:sym typeface="Times New Roman"/>
              </a:rPr>
              <a:t>R-Type instructions can’t skip the DM stage, else conflict for WB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/>
                <a:cs typeface="Times New Roman"/>
                <a:sym typeface="Times New Roman"/>
              </a:rPr>
              <a:t>Consuming instruction may have to wait for the producer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/>
                <a:cs typeface="Times New Roman"/>
                <a:sym typeface="Times New Roman"/>
              </a:rPr>
              <a:t>Branch target is known only at the end of its execution – what do you do in the meantime?</a:t>
            </a:r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A2FE2-C65D-3675-3ED8-EE09B1A5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5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Issues/Conflicts with Pipelining: Branching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A9160-6CBD-7E78-A1B3-D552BA46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45C0396-9064-8ED8-76F8-5EFA6266A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579" y="1195443"/>
            <a:ext cx="7210650" cy="5070198"/>
          </a:xfrm>
          <a:prstGeom prst="rect">
            <a:avLst/>
          </a:prstGeom>
        </p:spPr>
      </p:pic>
      <p:sp>
        <p:nvSpPr>
          <p:cNvPr id="4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247E2A4-C4C4-0A18-6093-37B4196A1E10}"/>
              </a:ext>
            </a:extLst>
          </p:cNvPr>
          <p:cNvSpPr txBox="1">
            <a:spLocks/>
          </p:cNvSpPr>
          <p:nvPr/>
        </p:nvSpPr>
        <p:spPr>
          <a:xfrm>
            <a:off x="621743" y="1408669"/>
            <a:ext cx="2076836" cy="113330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beq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$1, $2, 1000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5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8E8714F3-E487-052B-50A5-BF671B4CFB7D}"/>
              </a:ext>
            </a:extLst>
          </p:cNvPr>
          <p:cNvSpPr txBox="1">
            <a:spLocks/>
          </p:cNvSpPr>
          <p:nvPr/>
        </p:nvSpPr>
        <p:spPr>
          <a:xfrm>
            <a:off x="621743" y="2602143"/>
            <a:ext cx="2076836" cy="87498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add $3, $5, $0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491D2BCB-4B00-8CED-C950-B091B8C0DDC8}"/>
              </a:ext>
            </a:extLst>
          </p:cNvPr>
          <p:cNvSpPr txBox="1">
            <a:spLocks/>
          </p:cNvSpPr>
          <p:nvPr/>
        </p:nvSpPr>
        <p:spPr>
          <a:xfrm>
            <a:off x="621743" y="3477129"/>
            <a:ext cx="2076836" cy="89102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sub $4, $8, $6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7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3C047FE2-E21A-963E-BFA1-72EB20C9E107}"/>
              </a:ext>
            </a:extLst>
          </p:cNvPr>
          <p:cNvSpPr txBox="1">
            <a:spLocks/>
          </p:cNvSpPr>
          <p:nvPr/>
        </p:nvSpPr>
        <p:spPr>
          <a:xfrm>
            <a:off x="621743" y="4345509"/>
            <a:ext cx="2076836" cy="89102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and $7, $3, $5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9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313A42EA-C944-3460-B9F9-65F9A44E4156}"/>
              </a:ext>
            </a:extLst>
          </p:cNvPr>
          <p:cNvSpPr txBox="1">
            <a:spLocks/>
          </p:cNvSpPr>
          <p:nvPr/>
        </p:nvSpPr>
        <p:spPr>
          <a:xfrm>
            <a:off x="621743" y="5305575"/>
            <a:ext cx="2076836" cy="89102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sw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 $7, 2($3)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D9A5B1-2A3B-FEC5-611B-60F043E81405}"/>
              </a:ext>
            </a:extLst>
          </p:cNvPr>
          <p:cNvSpPr txBox="1"/>
          <p:nvPr/>
        </p:nvSpPr>
        <p:spPr>
          <a:xfrm>
            <a:off x="3527417" y="173654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B9504C-78A6-2CCC-3496-8B938A57E39C}"/>
              </a:ext>
            </a:extLst>
          </p:cNvPr>
          <p:cNvSpPr txBox="1"/>
          <p:nvPr/>
        </p:nvSpPr>
        <p:spPr>
          <a:xfrm>
            <a:off x="4729377" y="172669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01BB1E-C9CE-B6D2-CA0C-D2D2EBEEAA58}"/>
              </a:ext>
            </a:extLst>
          </p:cNvPr>
          <p:cNvSpPr txBox="1"/>
          <p:nvPr/>
        </p:nvSpPr>
        <p:spPr>
          <a:xfrm>
            <a:off x="5933419" y="1734027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563393-9AC8-F4CA-367E-4EE4C31E2C99}"/>
              </a:ext>
            </a:extLst>
          </p:cNvPr>
          <p:cNvSpPr txBox="1"/>
          <p:nvPr/>
        </p:nvSpPr>
        <p:spPr>
          <a:xfrm>
            <a:off x="7164563" y="172429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0F7E98-E3F3-CDDA-3229-D2A1B3156F58}"/>
              </a:ext>
            </a:extLst>
          </p:cNvPr>
          <p:cNvSpPr txBox="1"/>
          <p:nvPr/>
        </p:nvSpPr>
        <p:spPr>
          <a:xfrm>
            <a:off x="4748833" y="261920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AD9B11-956C-5917-0FE9-8210C6459B09}"/>
              </a:ext>
            </a:extLst>
          </p:cNvPr>
          <p:cNvSpPr txBox="1"/>
          <p:nvPr/>
        </p:nvSpPr>
        <p:spPr>
          <a:xfrm>
            <a:off x="5950793" y="260935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2CA488-B424-381F-AE51-DD15AA5D707C}"/>
              </a:ext>
            </a:extLst>
          </p:cNvPr>
          <p:cNvSpPr txBox="1"/>
          <p:nvPr/>
        </p:nvSpPr>
        <p:spPr>
          <a:xfrm>
            <a:off x="7154835" y="2616687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A6FBF4-C17B-AD57-5962-C3F76C292729}"/>
              </a:ext>
            </a:extLst>
          </p:cNvPr>
          <p:cNvSpPr txBox="1"/>
          <p:nvPr/>
        </p:nvSpPr>
        <p:spPr>
          <a:xfrm>
            <a:off x="8385979" y="260695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16BB89-6D3E-5117-AD05-EE314A564657}"/>
              </a:ext>
            </a:extLst>
          </p:cNvPr>
          <p:cNvSpPr txBox="1"/>
          <p:nvPr/>
        </p:nvSpPr>
        <p:spPr>
          <a:xfrm>
            <a:off x="5950793" y="3517636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F05437-AD27-F4E4-CD0C-6DE2326DFE09}"/>
              </a:ext>
            </a:extLst>
          </p:cNvPr>
          <p:cNvSpPr txBox="1"/>
          <p:nvPr/>
        </p:nvSpPr>
        <p:spPr>
          <a:xfrm>
            <a:off x="7152753" y="3507795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669DB4-E620-AB1A-5954-743CB95B4C6F}"/>
              </a:ext>
            </a:extLst>
          </p:cNvPr>
          <p:cNvSpPr txBox="1"/>
          <p:nvPr/>
        </p:nvSpPr>
        <p:spPr>
          <a:xfrm>
            <a:off x="8356795" y="351512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A9BF85-E86B-43E1-6151-C3ED42C8099E}"/>
              </a:ext>
            </a:extLst>
          </p:cNvPr>
          <p:cNvSpPr txBox="1"/>
          <p:nvPr/>
        </p:nvSpPr>
        <p:spPr>
          <a:xfrm>
            <a:off x="9587939" y="3505395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790F1E-0EF1-DEDD-BD54-1E8DE574814A}"/>
              </a:ext>
            </a:extLst>
          </p:cNvPr>
          <p:cNvSpPr txBox="1"/>
          <p:nvPr/>
        </p:nvSpPr>
        <p:spPr>
          <a:xfrm>
            <a:off x="7152753" y="442580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957DDB-4CBD-E79C-8A35-3CB0A57645B7}"/>
              </a:ext>
            </a:extLst>
          </p:cNvPr>
          <p:cNvSpPr txBox="1"/>
          <p:nvPr/>
        </p:nvSpPr>
        <p:spPr>
          <a:xfrm>
            <a:off x="8354713" y="441595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76550C-C761-5CE0-E376-8ADB69F8EEB3}"/>
              </a:ext>
            </a:extLst>
          </p:cNvPr>
          <p:cNvSpPr txBox="1"/>
          <p:nvPr/>
        </p:nvSpPr>
        <p:spPr>
          <a:xfrm>
            <a:off x="9558755" y="4423287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40516C-F62F-1B1B-8259-83CF06EF2CBA}"/>
              </a:ext>
            </a:extLst>
          </p:cNvPr>
          <p:cNvSpPr txBox="1"/>
          <p:nvPr/>
        </p:nvSpPr>
        <p:spPr>
          <a:xfrm>
            <a:off x="8358877" y="531047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963047-7855-17D1-73B9-0E28BDE923D0}"/>
              </a:ext>
            </a:extLst>
          </p:cNvPr>
          <p:cNvSpPr txBox="1"/>
          <p:nvPr/>
        </p:nvSpPr>
        <p:spPr>
          <a:xfrm>
            <a:off x="9560837" y="5300631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5206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Pipeline Hazards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A2FE2-C65D-3675-3ED8-EE09B1A5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6</a:t>
            </a:fld>
            <a:endParaRPr lang="en-US"/>
          </a:p>
        </p:txBody>
      </p:sp>
      <p:sp>
        <p:nvSpPr>
          <p:cNvPr id="4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75CDCA-FA4A-CF0A-AFAB-B5DCB213BDC2}"/>
              </a:ext>
            </a:extLst>
          </p:cNvPr>
          <p:cNvSpPr txBox="1">
            <a:spLocks/>
          </p:cNvSpPr>
          <p:nvPr/>
        </p:nvSpPr>
        <p:spPr>
          <a:xfrm>
            <a:off x="377757" y="1408670"/>
            <a:ext cx="11344073" cy="4865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3" indent="-457200" algn="just">
              <a:lnSpc>
                <a:spcPct val="13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 Hazards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Multiple instructions contend for the same resource.</a:t>
            </a:r>
          </a:p>
          <a:p>
            <a:pPr lvl="3" algn="just">
              <a:lnSpc>
                <a:spcPct val="13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3" indent="-457200" algn="just">
              <a:lnSpc>
                <a:spcPct val="13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Hazards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A dependent instruction cannot proceed because it needs a value that hasn’t been produced yet.</a:t>
            </a:r>
          </a:p>
          <a:p>
            <a:pPr lvl="3" algn="just">
              <a:lnSpc>
                <a:spcPct val="13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3" indent="-457200" algn="just">
              <a:lnSpc>
                <a:spcPct val="13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Hazards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The next instruction cannot be fetched because the outcome of an earlier branch is unknown.</a:t>
            </a:r>
            <a:endParaRPr lang="en-US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880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Structural Hazards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A2FE2-C65D-3675-3ED8-EE09B1A5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6CF6949-ACBC-E9E1-A24B-431CB4B45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941" y="2033770"/>
            <a:ext cx="7569808" cy="402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44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Structural Hazards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A2FE2-C65D-3675-3ED8-EE09B1A5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8</a:t>
            </a:fld>
            <a:endParaRPr lang="en-US"/>
          </a:p>
        </p:txBody>
      </p:sp>
      <p:sp>
        <p:nvSpPr>
          <p:cNvPr id="4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75CDCA-FA4A-CF0A-AFAB-B5DCB213BDC2}"/>
              </a:ext>
            </a:extLst>
          </p:cNvPr>
          <p:cNvSpPr txBox="1">
            <a:spLocks/>
          </p:cNvSpPr>
          <p:nvPr/>
        </p:nvSpPr>
        <p:spPr>
          <a:xfrm>
            <a:off x="377757" y="1408670"/>
            <a:ext cx="11344073" cy="4865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just">
              <a:lnSpc>
                <a:spcPct val="13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Unified memory and register file</a:t>
            </a:r>
          </a:p>
          <a:p>
            <a:pPr marL="1371600" lvl="3" indent="0" algn="just">
              <a:lnSpc>
                <a:spcPct val="13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0A88814-CCB8-F02E-9EBA-EC09030AD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961" y="2054680"/>
            <a:ext cx="6373663" cy="413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8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2A-1ABD-360A-CD44-1B94CBD0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7" y="831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Structural Hazards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A2FE2-C65D-3675-3ED8-EE09B1A5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265D-A8F7-D443-A012-BC8DC8995C58}" type="slidenum">
              <a:rPr lang="en-US" smtClean="0"/>
              <a:t>9</a:t>
            </a:fld>
            <a:endParaRPr lang="en-US"/>
          </a:p>
        </p:txBody>
      </p:sp>
      <p:sp>
        <p:nvSpPr>
          <p:cNvPr id="4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75CDCA-FA4A-CF0A-AFAB-B5DCB213BDC2}"/>
              </a:ext>
            </a:extLst>
          </p:cNvPr>
          <p:cNvSpPr txBox="1">
            <a:spLocks/>
          </p:cNvSpPr>
          <p:nvPr/>
        </p:nvSpPr>
        <p:spPr>
          <a:xfrm>
            <a:off x="377757" y="1190718"/>
            <a:ext cx="11344073" cy="4865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3" indent="-342900" algn="just">
              <a:lnSpc>
                <a:spcPct val="13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Unified memory for instruction and data</a:t>
            </a:r>
          </a:p>
          <a:p>
            <a:pPr marL="1371600" lvl="3" indent="0" algn="just">
              <a:lnSpc>
                <a:spcPct val="130000"/>
              </a:lnSpc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8BC42B0-9E36-B893-E642-38D615ECA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37" y="2126650"/>
            <a:ext cx="6534592" cy="4594825"/>
          </a:xfrm>
          <a:prstGeom prst="rect">
            <a:avLst/>
          </a:prstGeom>
        </p:spPr>
      </p:pic>
      <p:sp>
        <p:nvSpPr>
          <p:cNvPr id="10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7CB6D14A-27A2-003A-0846-8578D65E7CBB}"/>
              </a:ext>
            </a:extLst>
          </p:cNvPr>
          <p:cNvSpPr txBox="1">
            <a:spLocks/>
          </p:cNvSpPr>
          <p:nvPr/>
        </p:nvSpPr>
        <p:spPr>
          <a:xfrm>
            <a:off x="922448" y="2263587"/>
            <a:ext cx="2076836" cy="113330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lw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$1, 6($2)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1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446C0608-CE6F-5145-796C-9B8EF8BBFFC5}"/>
              </a:ext>
            </a:extLst>
          </p:cNvPr>
          <p:cNvSpPr txBox="1">
            <a:spLocks/>
          </p:cNvSpPr>
          <p:nvPr/>
        </p:nvSpPr>
        <p:spPr>
          <a:xfrm>
            <a:off x="922448" y="4221898"/>
            <a:ext cx="2076836" cy="87498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sub $6, $5, $4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2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D95C3113-BC94-673C-CF14-1FCE477BE034}"/>
              </a:ext>
            </a:extLst>
          </p:cNvPr>
          <p:cNvSpPr txBox="1">
            <a:spLocks/>
          </p:cNvSpPr>
          <p:nvPr/>
        </p:nvSpPr>
        <p:spPr>
          <a:xfrm>
            <a:off x="922448" y="5001802"/>
            <a:ext cx="2076836" cy="89102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add $0, $7, $9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3" name="We present an optimized code generation for out-of-place tensor transposition in MLIR.…">
            <a:extLst>
              <a:ext uri="{FF2B5EF4-FFF2-40B4-BE49-F238E27FC236}">
                <a16:creationId xmlns:a16="http://schemas.microsoft.com/office/drawing/2014/main" id="{2241BF3A-67D8-CCBC-F06B-34838626D786}"/>
              </a:ext>
            </a:extLst>
          </p:cNvPr>
          <p:cNvSpPr txBox="1">
            <a:spLocks/>
          </p:cNvSpPr>
          <p:nvPr/>
        </p:nvSpPr>
        <p:spPr>
          <a:xfrm>
            <a:off x="922448" y="3118599"/>
            <a:ext cx="2076836" cy="113330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0" i="0" u="none" strike="noStrike" cap="none" spc="0" baseline="0">
                <a:solidFill>
                  <a:srgbClr val="414141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8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3" algn="just" hangingPunct="1">
              <a:lnSpc>
                <a:spcPct val="25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lw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$3, 4($8)</a:t>
            </a:r>
          </a:p>
          <a:p>
            <a:pPr lvl="3" algn="just" hangingPunct="1">
              <a:lnSpc>
                <a:spcPct val="12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5E141B-76DE-3398-119A-9645FF47B352}"/>
              </a:ext>
            </a:extLst>
          </p:cNvPr>
          <p:cNvSpPr txBox="1"/>
          <p:nvPr/>
        </p:nvSpPr>
        <p:spPr>
          <a:xfrm>
            <a:off x="4120804" y="2602301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479847-A364-5FF5-C3C8-AAE3397CA08E}"/>
              </a:ext>
            </a:extLst>
          </p:cNvPr>
          <p:cNvSpPr txBox="1"/>
          <p:nvPr/>
        </p:nvSpPr>
        <p:spPr>
          <a:xfrm>
            <a:off x="5209007" y="2593457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2E77B8-CC25-E50A-AE42-EC4140FA90BD}"/>
              </a:ext>
            </a:extLst>
          </p:cNvPr>
          <p:cNvSpPr txBox="1"/>
          <p:nvPr/>
        </p:nvSpPr>
        <p:spPr>
          <a:xfrm>
            <a:off x="6304418" y="259978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3DDB52-7ACB-2D21-1E53-0BF295F1B126}"/>
              </a:ext>
            </a:extLst>
          </p:cNvPr>
          <p:cNvSpPr txBox="1"/>
          <p:nvPr/>
        </p:nvSpPr>
        <p:spPr>
          <a:xfrm>
            <a:off x="7417478" y="259006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6DF51D-5D62-35B1-1C47-A21CFE224E6F}"/>
              </a:ext>
            </a:extLst>
          </p:cNvPr>
          <p:cNvSpPr txBox="1"/>
          <p:nvPr/>
        </p:nvSpPr>
        <p:spPr>
          <a:xfrm>
            <a:off x="5225486" y="3416865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ED2EDB-998C-01CA-6FE5-B9F68AE108E0}"/>
              </a:ext>
            </a:extLst>
          </p:cNvPr>
          <p:cNvSpPr txBox="1"/>
          <p:nvPr/>
        </p:nvSpPr>
        <p:spPr>
          <a:xfrm>
            <a:off x="6320441" y="341675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EF995E-F4EC-ACAE-80EF-27DD8AD1F13B}"/>
              </a:ext>
            </a:extLst>
          </p:cNvPr>
          <p:cNvSpPr txBox="1"/>
          <p:nvPr/>
        </p:nvSpPr>
        <p:spPr>
          <a:xfrm>
            <a:off x="7417479" y="342408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BBC47D-4D84-E011-69D0-73A80E9FB2FC}"/>
              </a:ext>
            </a:extLst>
          </p:cNvPr>
          <p:cNvSpPr txBox="1"/>
          <p:nvPr/>
        </p:nvSpPr>
        <p:spPr>
          <a:xfrm>
            <a:off x="8522163" y="341435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5B5E97-7755-E951-EEEC-E326843A34B8}"/>
              </a:ext>
            </a:extLst>
          </p:cNvPr>
          <p:cNvSpPr txBox="1"/>
          <p:nvPr/>
        </p:nvSpPr>
        <p:spPr>
          <a:xfrm>
            <a:off x="6320014" y="4228071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0E7FF7-AE6D-15F7-2EF2-E78AAAADB3B9}"/>
              </a:ext>
            </a:extLst>
          </p:cNvPr>
          <p:cNvSpPr txBox="1"/>
          <p:nvPr/>
        </p:nvSpPr>
        <p:spPr>
          <a:xfrm>
            <a:off x="7417478" y="421583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3930D4-AD59-5BE7-886F-C7ADCC11D03F}"/>
              </a:ext>
            </a:extLst>
          </p:cNvPr>
          <p:cNvSpPr txBox="1"/>
          <p:nvPr/>
        </p:nvSpPr>
        <p:spPr>
          <a:xfrm>
            <a:off x="8502279" y="4225558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077813-39EC-8E53-1C92-E87BA7349A79}"/>
              </a:ext>
            </a:extLst>
          </p:cNvPr>
          <p:cNvSpPr txBox="1"/>
          <p:nvPr/>
        </p:nvSpPr>
        <p:spPr>
          <a:xfrm>
            <a:off x="9616689" y="421583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L5</a:t>
            </a:r>
            <a:endParaRPr 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5F5FF8-F05A-9421-B0E2-5D535E74BE68}"/>
              </a:ext>
            </a:extLst>
          </p:cNvPr>
          <p:cNvSpPr txBox="1"/>
          <p:nvPr/>
        </p:nvSpPr>
        <p:spPr>
          <a:xfrm>
            <a:off x="7414461" y="5029549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917E5E-3EE7-B817-EDB9-B52BCF13DB4A}"/>
              </a:ext>
            </a:extLst>
          </p:cNvPr>
          <p:cNvSpPr txBox="1"/>
          <p:nvPr/>
        </p:nvSpPr>
        <p:spPr>
          <a:xfrm>
            <a:off x="8502279" y="5026627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DF80BF-110E-AF47-7E91-40CCCACEC47E}"/>
              </a:ext>
            </a:extLst>
          </p:cNvPr>
          <p:cNvSpPr txBox="1"/>
          <p:nvPr/>
        </p:nvSpPr>
        <p:spPr>
          <a:xfrm>
            <a:off x="9606455" y="504649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L4</a:t>
            </a:r>
            <a:endParaRPr lang="en-US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0E3452-4265-229D-3C7D-A2EA8D371300}"/>
              </a:ext>
            </a:extLst>
          </p:cNvPr>
          <p:cNvSpPr txBox="1"/>
          <p:nvPr/>
        </p:nvSpPr>
        <p:spPr>
          <a:xfrm>
            <a:off x="8502707" y="5845873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L2</a:t>
            </a:r>
            <a:endParaRPr 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21B088-E090-7689-593C-D06DD508A4B1}"/>
              </a:ext>
            </a:extLst>
          </p:cNvPr>
          <p:cNvSpPr txBox="1"/>
          <p:nvPr/>
        </p:nvSpPr>
        <p:spPr>
          <a:xfrm>
            <a:off x="9601074" y="5845872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L3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70919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11324</TotalTime>
  <Words>1642</Words>
  <Application>Microsoft Macintosh PowerPoint</Application>
  <PresentationFormat>Widescreen</PresentationFormat>
  <Paragraphs>647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Gill Sans Light</vt:lpstr>
      <vt:lpstr>Times New Roman</vt:lpstr>
      <vt:lpstr>Office Theme</vt:lpstr>
      <vt:lpstr>Lecture 16 Pipeline Hazards</vt:lpstr>
      <vt:lpstr>Today’s Lecture</vt:lpstr>
      <vt:lpstr>Recap: 5-stage Pipeline Design</vt:lpstr>
      <vt:lpstr>Issues/Conflicts with Pipelining</vt:lpstr>
      <vt:lpstr>Issues/Conflicts with Pipelining: Branching</vt:lpstr>
      <vt:lpstr>Pipeline Hazards</vt:lpstr>
      <vt:lpstr>Structural Hazards</vt:lpstr>
      <vt:lpstr>Structural Hazards</vt:lpstr>
      <vt:lpstr>Structural Hazards</vt:lpstr>
      <vt:lpstr>Structural Hazards</vt:lpstr>
      <vt:lpstr>Structural Hazards</vt:lpstr>
      <vt:lpstr>Structural Hazards</vt:lpstr>
      <vt:lpstr>Data Hazards</vt:lpstr>
      <vt:lpstr>Data Hazards</vt:lpstr>
      <vt:lpstr>Data Hazards</vt:lpstr>
      <vt:lpstr>Handling Data Hazards: Stalling</vt:lpstr>
      <vt:lpstr>Handling Data Hazards: Stalling</vt:lpstr>
      <vt:lpstr>Handling Data Hazards: Stalling</vt:lpstr>
      <vt:lpstr>Handling Data Hazards: Forwarding/Bypassing</vt:lpstr>
      <vt:lpstr>Handling Data Hazards: Forwarding/Bypassing</vt:lpstr>
      <vt:lpstr>ALU With Forwarding</vt:lpstr>
      <vt:lpstr>Forwarding/Bypassing With Loads</vt:lpstr>
      <vt:lpstr>Forwarding/Bypassing With Loads</vt:lpstr>
      <vt:lpstr>Forwarding/Bypassing With Loads</vt:lpstr>
      <vt:lpstr>Forwarding/Bypassing With Loads</vt:lpstr>
      <vt:lpstr>Forwarding Unit</vt:lpstr>
      <vt:lpstr>Forwarding Unit</vt:lpstr>
      <vt:lpstr>Exercise: Identify all Data Hazards and Resolve Them </vt:lpstr>
      <vt:lpstr>Detecting Data Hazards</vt:lpstr>
      <vt:lpstr>Detecting Data Hazards</vt:lpstr>
      <vt:lpstr>Detecting Data Hazards</vt:lpstr>
      <vt:lpstr>Detecting Data Hazards</vt:lpstr>
      <vt:lpstr>Detecting Data Hazards</vt:lpstr>
      <vt:lpstr>Exercise: Identify Data Hazards</vt:lpstr>
      <vt:lpstr>Exercise: Identify Data Hazards</vt:lpstr>
      <vt:lpstr>Exercise: Identify Data Hazards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15 Introduction to Pipelining</dc:title>
  <dc:creator>MAHESH LAKSHMINARASIMHAN</dc:creator>
  <cp:lastModifiedBy>MAHESH LAKSHMINARASIMHAN</cp:lastModifiedBy>
  <cp:revision>72</cp:revision>
  <dcterms:created xsi:type="dcterms:W3CDTF">2022-10-26T16:46:21Z</dcterms:created>
  <dcterms:modified xsi:type="dcterms:W3CDTF">2022-11-03T19:06:59Z</dcterms:modified>
</cp:coreProperties>
</file>