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31" r:id="rId4"/>
    <p:sldId id="260" r:id="rId5"/>
    <p:sldId id="261" r:id="rId6"/>
    <p:sldId id="258" r:id="rId7"/>
    <p:sldId id="259" r:id="rId8"/>
    <p:sldId id="339" r:id="rId9"/>
    <p:sldId id="262" r:id="rId10"/>
    <p:sldId id="340" r:id="rId11"/>
    <p:sldId id="341" r:id="rId12"/>
    <p:sldId id="263" r:id="rId13"/>
    <p:sldId id="264" r:id="rId14"/>
    <p:sldId id="265" r:id="rId15"/>
    <p:sldId id="267" r:id="rId16"/>
    <p:sldId id="268" r:id="rId17"/>
    <p:sldId id="269" r:id="rId18"/>
    <p:sldId id="332" r:id="rId19"/>
    <p:sldId id="333" r:id="rId20"/>
    <p:sldId id="270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313" r:id="rId29"/>
    <p:sldId id="320" r:id="rId30"/>
    <p:sldId id="319" r:id="rId31"/>
    <p:sldId id="318" r:id="rId32"/>
    <p:sldId id="334" r:id="rId33"/>
    <p:sldId id="316" r:id="rId34"/>
    <p:sldId id="317" r:id="rId35"/>
    <p:sldId id="335" r:id="rId36"/>
    <p:sldId id="342" r:id="rId37"/>
    <p:sldId id="337" r:id="rId38"/>
    <p:sldId id="336" r:id="rId39"/>
    <p:sldId id="315" r:id="rId40"/>
    <p:sldId id="314" r:id="rId41"/>
    <p:sldId id="289" r:id="rId42"/>
    <p:sldId id="321" r:id="rId43"/>
    <p:sldId id="343" r:id="rId44"/>
    <p:sldId id="3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C27F7"/>
    <a:srgbClr val="9E18BA"/>
    <a:srgbClr val="168DBE"/>
    <a:srgbClr val="4388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710"/>
  </p:normalViewPr>
  <p:slideViewPr>
    <p:cSldViewPr snapToGrid="0">
      <p:cViewPr varScale="1">
        <p:scale>
          <a:sx n="124" d="100"/>
          <a:sy n="124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4CBD9-BFA2-1349-9B18-B1CC131B02F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AC3C-AC80-E449-A424-F380D75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5E58-B435-A755-6B91-5F7A54B8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1DEE0-7C3A-751A-DA4B-C4EDAE55D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9F24-395D-FC8A-F903-32C5679A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67FB-49E9-DBE7-B9A6-85917C7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4707-36B1-5A53-5104-FA421E7C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751-D2B2-8F14-6078-16485655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CC76-3376-60A7-8AB4-FBBB55BB0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752D-0A7E-0807-54F2-FA4517A9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3A07-4372-98DF-1D0C-ACF61DE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509B-0C89-8D06-33C7-1DE9F1A1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AE9DD-EA69-B4FD-9F5C-643F95CF2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B5114-BF98-DCEA-E193-ADE206D7D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C94B-9F68-D41E-FCB0-E2A5E39B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7106-84DD-C82D-01F6-5A73258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76EE-93A9-89CE-4BB7-0EE7ED1A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77913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3926-4C11-AF21-202A-5B5C5856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2F98-6C15-3FC7-63A5-850C80B7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3496-09EB-3FE5-6B2F-94EA1796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01BC-6F2A-6A0A-FB9E-24CC7DBA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38E1-F3C7-6FC7-F250-CB98D43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09D3-D81E-0AAB-F515-D61CC628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FF7E-4C2F-6478-0A41-6A8F451B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9190-6CF5-B7F1-F56E-B177E334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5776-6FA4-85AB-7F8A-447C286A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BAE2-DA93-EE28-28AB-A67C29D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CAF-E335-BD49-5816-A9FC2E1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12B-A2C8-286C-FA91-8E50246F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62FA-9F68-6BBC-B768-F4ACA161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6935-F6C6-B7D1-21BB-E7BAAF7F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3260-8D72-855D-3FB0-A68C1328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3D83-DFDA-DE73-6CAB-DB1F3DFD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4A21-030B-B4FF-1B4C-D007F5BE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603D-4B9B-5A47-98CF-4B87C917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1916-EB08-CC0D-DDD0-A0DA9C00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E3576-7C01-D7AF-4FD7-66CA4D3BB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BDE99-4309-19C8-9035-7700C72E5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FEB07-F782-3CEC-8971-360AEFC0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D434A-4449-BF5B-44CD-C8E49276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04BEB-A4E9-B4BD-D23F-9252B8DC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C19F-AD09-4AA3-9F9B-1801F3B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FFA25-00FB-6E8C-E419-CA651545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C982-6B47-EF8C-C55F-9C8DB1D8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A35E-A8F9-5F64-F8AE-82215A06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4A7D0-AAE7-4544-4D73-E5F1C2A4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6AE3E-6082-A391-71D7-FC812C3E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3A90-318C-E050-8B91-DB874B34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3ED-AF77-CAC9-3831-004C11A9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E10B-A93E-8AF5-CE49-D38F55A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7757B-36B4-B58B-0738-4F517356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CE17-7595-2419-F526-21C9B14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93C0-193F-9DAE-015E-11AE9BD5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33E1-F76F-03C9-4B67-D298B0F3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A54-31C7-FCCE-CF57-536C7C24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572A7-8AEF-3753-3A8A-F11B29A3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0DC84-5FA2-68B0-F621-1F2B0F92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D595-E64D-93DE-21EA-7267303E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7328-50BE-8A57-836C-10178350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1366-448C-C298-B875-C98B46C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43A2A-F743-D5B1-E67F-3B033D79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0E014-9CEB-D936-CA11-1E6C841F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BA00-43CF-5115-49F9-21225966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B8C0-A4F6-8F3F-2FD7-E3780787C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AABE-7B67-B4D4-E9F2-0DAB27D69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8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DD6-97F3-9C43-2049-011B1E453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Lecture 15</a:t>
            </a:r>
            <a:br>
              <a:rPr lang="en-US" sz="5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Introduction to Pipelining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7CA54-579F-DAF0-979D-776214D53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980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Guest Lecture by 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B3A4D-28BB-4E1F-303D-A5181625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975" y="5238780"/>
            <a:ext cx="1707321" cy="11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0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D47AC9F-E622-76CC-9FAD-A4318BE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18" y="1031874"/>
            <a:ext cx="7631832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04CCC-7564-052E-A409-F9C1DD3441D4}"/>
              </a:ext>
            </a:extLst>
          </p:cNvPr>
          <p:cNvSpPr txBox="1"/>
          <p:nvPr/>
        </p:nvSpPr>
        <p:spPr>
          <a:xfrm>
            <a:off x="377757" y="2006219"/>
            <a:ext cx="243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 $1, $2, 1000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A1FA4-9C2F-420F-EC3D-563CEB13BC4E}"/>
              </a:ext>
            </a:extLst>
          </p:cNvPr>
          <p:cNvSpPr txBox="1"/>
          <p:nvPr/>
        </p:nvSpPr>
        <p:spPr>
          <a:xfrm>
            <a:off x="526105" y="1615111"/>
            <a:ext cx="20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I-Type Instruction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87C30-558B-ADA3-F107-8F7BC036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5461"/>
              </p:ext>
            </p:extLst>
          </p:nvPr>
        </p:nvGraphicFramePr>
        <p:xfrm>
          <a:off x="127021" y="2933211"/>
          <a:ext cx="286909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850">
                  <a:extLst>
                    <a:ext uri="{9D8B030D-6E8A-4147-A177-3AD203B41FA5}">
                      <a16:colId xmlns:a16="http://schemas.microsoft.com/office/drawing/2014/main" val="3945497247"/>
                    </a:ext>
                  </a:extLst>
                </a:gridCol>
                <a:gridCol w="473932">
                  <a:extLst>
                    <a:ext uri="{9D8B030D-6E8A-4147-A177-3AD203B41FA5}">
                      <a16:colId xmlns:a16="http://schemas.microsoft.com/office/drawing/2014/main" val="4182574213"/>
                    </a:ext>
                  </a:extLst>
                </a:gridCol>
                <a:gridCol w="483226">
                  <a:extLst>
                    <a:ext uri="{9D8B030D-6E8A-4147-A177-3AD203B41FA5}">
                      <a16:colId xmlns:a16="http://schemas.microsoft.com/office/drawing/2014/main" val="4088336263"/>
                    </a:ext>
                  </a:extLst>
                </a:gridCol>
                <a:gridCol w="1431090">
                  <a:extLst>
                    <a:ext uri="{9D8B030D-6E8A-4147-A177-3AD203B41FA5}">
                      <a16:colId xmlns:a16="http://schemas.microsoft.com/office/drawing/2014/main" val="339603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71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2D0C46-501B-0C24-B4F4-3CB7D192038B}"/>
              </a:ext>
            </a:extLst>
          </p:cNvPr>
          <p:cNvSpPr txBox="1"/>
          <p:nvPr/>
        </p:nvSpPr>
        <p:spPr>
          <a:xfrm>
            <a:off x="185812" y="341765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36E9B4B-9EFA-7D82-75B8-916977F1658A}"/>
              </a:ext>
            </a:extLst>
          </p:cNvPr>
          <p:cNvSpPr/>
          <p:nvPr/>
        </p:nvSpPr>
        <p:spPr>
          <a:xfrm rot="5400000">
            <a:off x="1058582" y="2918190"/>
            <a:ext cx="68455" cy="9531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D02DE-4E8A-CF3E-1B87-B558450CE056}"/>
              </a:ext>
            </a:extLst>
          </p:cNvPr>
          <p:cNvSpPr txBox="1"/>
          <p:nvPr/>
        </p:nvSpPr>
        <p:spPr>
          <a:xfrm>
            <a:off x="578680" y="3397772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Registers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2FB48-598D-0607-5041-D99E0A7F8A9A}"/>
              </a:ext>
            </a:extLst>
          </p:cNvPr>
          <p:cNvSpPr txBox="1"/>
          <p:nvPr/>
        </p:nvSpPr>
        <p:spPr>
          <a:xfrm>
            <a:off x="650768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A3D41-4225-5CC3-5795-4B66194EE6C1}"/>
              </a:ext>
            </a:extLst>
          </p:cNvPr>
          <p:cNvSpPr txBox="1"/>
          <p:nvPr/>
        </p:nvSpPr>
        <p:spPr>
          <a:xfrm>
            <a:off x="1151426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71E80-492C-9904-24E9-B49D86967301}"/>
              </a:ext>
            </a:extLst>
          </p:cNvPr>
          <p:cNvSpPr/>
          <p:nvPr/>
        </p:nvSpPr>
        <p:spPr>
          <a:xfrm>
            <a:off x="3260697" y="3799274"/>
            <a:ext cx="252919" cy="81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C4A34C-2FA4-0FD2-B746-EDB503272664}"/>
              </a:ext>
            </a:extLst>
          </p:cNvPr>
          <p:cNvSpPr/>
          <p:nvPr/>
        </p:nvSpPr>
        <p:spPr>
          <a:xfrm>
            <a:off x="3716803" y="4043463"/>
            <a:ext cx="774971" cy="1131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80C52-572F-80A8-E960-37770308E899}"/>
              </a:ext>
            </a:extLst>
          </p:cNvPr>
          <p:cNvCxnSpPr>
            <a:cxnSpLocks/>
          </p:cNvCxnSpPr>
          <p:nvPr/>
        </p:nvCxnSpPr>
        <p:spPr>
          <a:xfrm>
            <a:off x="3513616" y="4204593"/>
            <a:ext cx="2031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58A093-D1A6-90C1-F3DF-D1A11632134D}"/>
              </a:ext>
            </a:extLst>
          </p:cNvPr>
          <p:cNvCxnSpPr/>
          <p:nvPr/>
        </p:nvCxnSpPr>
        <p:spPr>
          <a:xfrm flipH="1">
            <a:off x="4491774" y="4664765"/>
            <a:ext cx="146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7056B6-8B9E-7841-C250-EDB135214B30}"/>
              </a:ext>
            </a:extLst>
          </p:cNvPr>
          <p:cNvCxnSpPr>
            <a:cxnSpLocks/>
          </p:cNvCxnSpPr>
          <p:nvPr/>
        </p:nvCxnSpPr>
        <p:spPr>
          <a:xfrm flipV="1">
            <a:off x="4638261" y="4141304"/>
            <a:ext cx="0" cy="5234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C8FDD7-E9FF-A888-8A7D-7FEAD9FD4601}"/>
              </a:ext>
            </a:extLst>
          </p:cNvPr>
          <p:cNvSpPr/>
          <p:nvPr/>
        </p:nvSpPr>
        <p:spPr>
          <a:xfrm>
            <a:off x="6285925" y="3182323"/>
            <a:ext cx="485936" cy="121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4479EAE-B2EB-83CD-448D-0F5319ED5609}"/>
              </a:ext>
            </a:extLst>
          </p:cNvPr>
          <p:cNvSpPr/>
          <p:nvPr/>
        </p:nvSpPr>
        <p:spPr>
          <a:xfrm>
            <a:off x="6279300" y="2680177"/>
            <a:ext cx="485935" cy="1575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AE29-A88C-6DC1-3827-742A4100D55F}"/>
              </a:ext>
            </a:extLst>
          </p:cNvPr>
          <p:cNvCxnSpPr>
            <a:cxnSpLocks/>
          </p:cNvCxnSpPr>
          <p:nvPr/>
        </p:nvCxnSpPr>
        <p:spPr>
          <a:xfrm flipV="1">
            <a:off x="8600661" y="4446104"/>
            <a:ext cx="0" cy="493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70BB63-31A3-69E8-543E-E8EF2FA100FA}"/>
              </a:ext>
            </a:extLst>
          </p:cNvPr>
          <p:cNvCxnSpPr>
            <a:cxnSpLocks/>
          </p:cNvCxnSpPr>
          <p:nvPr/>
        </p:nvCxnSpPr>
        <p:spPr>
          <a:xfrm flipH="1" flipV="1">
            <a:off x="7878417" y="4191343"/>
            <a:ext cx="722244" cy="255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983098-7033-D075-7A5E-7232FE17694B}"/>
              </a:ext>
            </a:extLst>
          </p:cNvPr>
          <p:cNvCxnSpPr>
            <a:cxnSpLocks/>
          </p:cNvCxnSpPr>
          <p:nvPr/>
        </p:nvCxnSpPr>
        <p:spPr>
          <a:xfrm flipV="1">
            <a:off x="7878418" y="4190659"/>
            <a:ext cx="0" cy="37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0DBC41-E4D0-0A6B-F70F-374311D8B3BD}"/>
              </a:ext>
            </a:extLst>
          </p:cNvPr>
          <p:cNvCxnSpPr>
            <a:cxnSpLocks/>
          </p:cNvCxnSpPr>
          <p:nvPr/>
        </p:nvCxnSpPr>
        <p:spPr>
          <a:xfrm flipH="1">
            <a:off x="7881912" y="4940088"/>
            <a:ext cx="718749" cy="275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7AC8B1-A465-BF3A-74A9-1C39F615C412}"/>
              </a:ext>
            </a:extLst>
          </p:cNvPr>
          <p:cNvCxnSpPr>
            <a:cxnSpLocks/>
          </p:cNvCxnSpPr>
          <p:nvPr/>
        </p:nvCxnSpPr>
        <p:spPr>
          <a:xfrm flipV="1">
            <a:off x="7878420" y="4795716"/>
            <a:ext cx="0" cy="419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FFFC97-EDF9-1DF6-842E-5CEF9C8922A1}"/>
              </a:ext>
            </a:extLst>
          </p:cNvPr>
          <p:cNvCxnSpPr>
            <a:cxnSpLocks/>
          </p:cNvCxnSpPr>
          <p:nvPr/>
        </p:nvCxnSpPr>
        <p:spPr>
          <a:xfrm flipH="1" flipV="1">
            <a:off x="7875104" y="4560182"/>
            <a:ext cx="93871" cy="127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80B2A0-E678-5ED9-AEE6-CE7E976C8975}"/>
              </a:ext>
            </a:extLst>
          </p:cNvPr>
          <p:cNvCxnSpPr>
            <a:cxnSpLocks/>
          </p:cNvCxnSpPr>
          <p:nvPr/>
        </p:nvCxnSpPr>
        <p:spPr>
          <a:xfrm flipH="1">
            <a:off x="7887252" y="4698874"/>
            <a:ext cx="87063" cy="103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2B5624F-42F0-EFB6-8570-F40671905090}"/>
              </a:ext>
            </a:extLst>
          </p:cNvPr>
          <p:cNvCxnSpPr>
            <a:cxnSpLocks/>
          </p:cNvCxnSpPr>
          <p:nvPr/>
        </p:nvCxnSpPr>
        <p:spPr>
          <a:xfrm>
            <a:off x="4618383" y="4141304"/>
            <a:ext cx="13991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330D8A3-FA31-AFC7-CD38-20A1A52CA577}"/>
              </a:ext>
            </a:extLst>
          </p:cNvPr>
          <p:cNvCxnSpPr>
            <a:cxnSpLocks/>
          </p:cNvCxnSpPr>
          <p:nvPr/>
        </p:nvCxnSpPr>
        <p:spPr>
          <a:xfrm>
            <a:off x="4618383" y="4512364"/>
            <a:ext cx="13991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CE0581F-43FF-7F9E-B6A7-5417E23C7637}"/>
              </a:ext>
            </a:extLst>
          </p:cNvPr>
          <p:cNvSpPr txBox="1"/>
          <p:nvPr/>
        </p:nvSpPr>
        <p:spPr>
          <a:xfrm>
            <a:off x="6351114" y="393417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F5E76D-66C9-B939-66AC-BE47E7E55444}"/>
              </a:ext>
            </a:extLst>
          </p:cNvPr>
          <p:cNvSpPr txBox="1"/>
          <p:nvPr/>
        </p:nvSpPr>
        <p:spPr>
          <a:xfrm>
            <a:off x="6356703" y="430760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8B7B09-9731-BA73-0AF2-CFB99DE97210}"/>
              </a:ext>
            </a:extLst>
          </p:cNvPr>
          <p:cNvSpPr txBox="1"/>
          <p:nvPr/>
        </p:nvSpPr>
        <p:spPr>
          <a:xfrm>
            <a:off x="6813360" y="400280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2BD4B-C9C4-1BA5-4A5D-F0F5CE54102C}"/>
              </a:ext>
            </a:extLst>
          </p:cNvPr>
          <p:cNvSpPr txBox="1"/>
          <p:nvPr/>
        </p:nvSpPr>
        <p:spPr>
          <a:xfrm>
            <a:off x="6813902" y="4529875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2F0F27-726C-1628-663A-54666DEAF43A}"/>
              </a:ext>
            </a:extLst>
          </p:cNvPr>
          <p:cNvCxnSpPr>
            <a:cxnSpLocks/>
          </p:cNvCxnSpPr>
          <p:nvPr/>
        </p:nvCxnSpPr>
        <p:spPr>
          <a:xfrm>
            <a:off x="7117007" y="4848724"/>
            <a:ext cx="3505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FF9ABB2-25CF-D394-AF55-957A080B9AC9}"/>
              </a:ext>
            </a:extLst>
          </p:cNvPr>
          <p:cNvCxnSpPr>
            <a:cxnSpLocks/>
          </p:cNvCxnSpPr>
          <p:nvPr/>
        </p:nvCxnSpPr>
        <p:spPr>
          <a:xfrm>
            <a:off x="7692515" y="5031983"/>
            <a:ext cx="1628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7A4B1E-1E95-0D52-150B-588583E492C8}"/>
              </a:ext>
            </a:extLst>
          </p:cNvPr>
          <p:cNvSpPr txBox="1"/>
          <p:nvPr/>
        </p:nvSpPr>
        <p:spPr>
          <a:xfrm>
            <a:off x="155326" y="274507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31:26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56D1C5-5013-F270-81D3-3F89F063405D}"/>
              </a:ext>
            </a:extLst>
          </p:cNvPr>
          <p:cNvSpPr txBox="1"/>
          <p:nvPr/>
        </p:nvSpPr>
        <p:spPr>
          <a:xfrm>
            <a:off x="645652" y="2745074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25:21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4EB049-04D2-75ED-B8A1-60D758D0CB8C}"/>
              </a:ext>
            </a:extLst>
          </p:cNvPr>
          <p:cNvSpPr txBox="1"/>
          <p:nvPr/>
        </p:nvSpPr>
        <p:spPr>
          <a:xfrm>
            <a:off x="1129354" y="275170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20:16</a:t>
            </a:r>
            <a:endParaRPr 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A0483A-CA53-9EB2-CB21-17BB9630F19A}"/>
              </a:ext>
            </a:extLst>
          </p:cNvPr>
          <p:cNvSpPr txBox="1"/>
          <p:nvPr/>
        </p:nvSpPr>
        <p:spPr>
          <a:xfrm>
            <a:off x="2074188" y="275170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15:0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3E986-C7CB-9EE4-6B02-20671991B220}"/>
              </a:ext>
            </a:extLst>
          </p:cNvPr>
          <p:cNvSpPr/>
          <p:nvPr/>
        </p:nvSpPr>
        <p:spPr>
          <a:xfrm>
            <a:off x="6034770" y="3942333"/>
            <a:ext cx="1082237" cy="1522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E9A2A-0708-FF0D-D2C7-70A14A2C39D3}"/>
              </a:ext>
            </a:extLst>
          </p:cNvPr>
          <p:cNvSpPr txBox="1"/>
          <p:nvPr/>
        </p:nvSpPr>
        <p:spPr>
          <a:xfrm>
            <a:off x="8613190" y="2450142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urier" pitchFamily="2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3286B-32A2-7EB2-620D-63A0D0FEADA8}"/>
              </a:ext>
            </a:extLst>
          </p:cNvPr>
          <p:cNvSpPr txBox="1"/>
          <p:nvPr/>
        </p:nvSpPr>
        <p:spPr>
          <a:xfrm>
            <a:off x="8619816" y="2628592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urier" pitchFamily="2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C568D2-9344-CA4D-2F87-072B2F90217E}"/>
              </a:ext>
            </a:extLst>
          </p:cNvPr>
          <p:cNvCxnSpPr>
            <a:cxnSpLocks/>
          </p:cNvCxnSpPr>
          <p:nvPr/>
        </p:nvCxnSpPr>
        <p:spPr>
          <a:xfrm flipV="1">
            <a:off x="8720110" y="2823806"/>
            <a:ext cx="0" cy="1706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E5F9E4-E140-36D3-458D-DA205B236D10}"/>
              </a:ext>
            </a:extLst>
          </p:cNvPr>
          <p:cNvCxnSpPr>
            <a:cxnSpLocks/>
          </p:cNvCxnSpPr>
          <p:nvPr/>
        </p:nvCxnSpPr>
        <p:spPr>
          <a:xfrm flipH="1">
            <a:off x="8606564" y="4530290"/>
            <a:ext cx="1135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EB032-8172-9F0A-BCAE-30579C2B864F}"/>
              </a:ext>
            </a:extLst>
          </p:cNvPr>
          <p:cNvCxnSpPr>
            <a:cxnSpLocks/>
          </p:cNvCxnSpPr>
          <p:nvPr/>
        </p:nvCxnSpPr>
        <p:spPr>
          <a:xfrm flipH="1">
            <a:off x="8705776" y="2817180"/>
            <a:ext cx="1135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5D6884-F140-48D8-2C08-EF2E14FA4E3C}"/>
              </a:ext>
            </a:extLst>
          </p:cNvPr>
          <p:cNvCxnSpPr>
            <a:cxnSpLocks/>
          </p:cNvCxnSpPr>
          <p:nvPr/>
        </p:nvCxnSpPr>
        <p:spPr>
          <a:xfrm flipH="1">
            <a:off x="9123398" y="2710571"/>
            <a:ext cx="80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B06965-6B89-EA04-F039-1F98CE624110}"/>
              </a:ext>
            </a:extLst>
          </p:cNvPr>
          <p:cNvCxnSpPr>
            <a:cxnSpLocks/>
          </p:cNvCxnSpPr>
          <p:nvPr/>
        </p:nvCxnSpPr>
        <p:spPr>
          <a:xfrm flipV="1">
            <a:off x="9203635" y="2305878"/>
            <a:ext cx="0" cy="411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4D7049-B899-BE33-CA03-C36529CBC363}"/>
              </a:ext>
            </a:extLst>
          </p:cNvPr>
          <p:cNvCxnSpPr>
            <a:cxnSpLocks/>
          </p:cNvCxnSpPr>
          <p:nvPr/>
        </p:nvCxnSpPr>
        <p:spPr>
          <a:xfrm flipV="1">
            <a:off x="4638261" y="4649942"/>
            <a:ext cx="0" cy="1313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3A7DCC7-9ABA-12D6-8768-797EF3C271C3}"/>
              </a:ext>
            </a:extLst>
          </p:cNvPr>
          <p:cNvCxnSpPr>
            <a:cxnSpLocks/>
          </p:cNvCxnSpPr>
          <p:nvPr/>
        </p:nvCxnSpPr>
        <p:spPr>
          <a:xfrm>
            <a:off x="4631635" y="5956852"/>
            <a:ext cx="17492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C2278550-607C-AD77-4CFF-814C1E334E03}"/>
              </a:ext>
            </a:extLst>
          </p:cNvPr>
          <p:cNvSpPr/>
          <p:nvPr/>
        </p:nvSpPr>
        <p:spPr>
          <a:xfrm>
            <a:off x="6394174" y="5579165"/>
            <a:ext cx="531078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F46CD93-EE21-76C0-2A37-829F8871917A}"/>
              </a:ext>
            </a:extLst>
          </p:cNvPr>
          <p:cNvCxnSpPr>
            <a:cxnSpLocks/>
          </p:cNvCxnSpPr>
          <p:nvPr/>
        </p:nvCxnSpPr>
        <p:spPr>
          <a:xfrm flipH="1">
            <a:off x="6951354" y="5956852"/>
            <a:ext cx="357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E411347-D3CB-8A3C-F276-AC719193F611}"/>
              </a:ext>
            </a:extLst>
          </p:cNvPr>
          <p:cNvCxnSpPr>
            <a:cxnSpLocks/>
          </p:cNvCxnSpPr>
          <p:nvPr/>
        </p:nvCxnSpPr>
        <p:spPr>
          <a:xfrm flipV="1">
            <a:off x="7322595" y="2531165"/>
            <a:ext cx="0" cy="3426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75E7E6A-511D-7CE3-45E5-41E8E7B3A111}"/>
              </a:ext>
            </a:extLst>
          </p:cNvPr>
          <p:cNvCxnSpPr>
            <a:cxnSpLocks/>
          </p:cNvCxnSpPr>
          <p:nvPr/>
        </p:nvCxnSpPr>
        <p:spPr>
          <a:xfrm>
            <a:off x="7309163" y="2517913"/>
            <a:ext cx="119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7D436507-A2F8-D42F-D2D9-519C7E61565D}"/>
              </a:ext>
            </a:extLst>
          </p:cNvPr>
          <p:cNvSpPr/>
          <p:nvPr/>
        </p:nvSpPr>
        <p:spPr>
          <a:xfrm>
            <a:off x="7460974" y="2257458"/>
            <a:ext cx="383588" cy="520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0B63734-73CC-9754-8B15-7A31F8670BD2}"/>
              </a:ext>
            </a:extLst>
          </p:cNvPr>
          <p:cNvCxnSpPr>
            <a:cxnSpLocks/>
          </p:cNvCxnSpPr>
          <p:nvPr/>
        </p:nvCxnSpPr>
        <p:spPr>
          <a:xfrm>
            <a:off x="7849706" y="2511691"/>
            <a:ext cx="119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CDE1FB30-8B90-0EC0-402B-39CD5CA9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10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342B98-3B49-7D10-5124-4E86F3A78077}"/>
              </a:ext>
            </a:extLst>
          </p:cNvPr>
          <p:cNvCxnSpPr>
            <a:cxnSpLocks/>
          </p:cNvCxnSpPr>
          <p:nvPr/>
        </p:nvCxnSpPr>
        <p:spPr>
          <a:xfrm>
            <a:off x="7123270" y="4320130"/>
            <a:ext cx="7384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7" grpId="0" animBg="1"/>
      <p:bldP spid="54" grpId="0" animBg="1"/>
      <p:bldP spid="111" grpId="0"/>
      <p:bldP spid="112" grpId="0"/>
      <p:bldP spid="113" grpId="0"/>
      <p:bldP spid="114" grpId="0"/>
      <p:bldP spid="6" grpId="0" animBg="1"/>
      <p:bldP spid="29" grpId="0"/>
      <p:bldP spid="31" grpId="0"/>
      <p:bldP spid="119" grpId="0" animBg="1"/>
      <p:bldP spid="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D47AC9F-E622-76CC-9FAD-A4318BE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18" y="1031874"/>
            <a:ext cx="7631832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04CCC-7564-052E-A409-F9C1DD3441D4}"/>
              </a:ext>
            </a:extLst>
          </p:cNvPr>
          <p:cNvSpPr txBox="1"/>
          <p:nvPr/>
        </p:nvSpPr>
        <p:spPr>
          <a:xfrm>
            <a:off x="377757" y="2006219"/>
            <a:ext cx="243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 $1, $2, 1000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A1FA4-9C2F-420F-EC3D-563CEB13BC4E}"/>
              </a:ext>
            </a:extLst>
          </p:cNvPr>
          <p:cNvSpPr txBox="1"/>
          <p:nvPr/>
        </p:nvSpPr>
        <p:spPr>
          <a:xfrm>
            <a:off x="526105" y="1615111"/>
            <a:ext cx="20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I-Type Instruction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87C30-558B-ADA3-F107-8F7BC036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20448"/>
              </p:ext>
            </p:extLst>
          </p:nvPr>
        </p:nvGraphicFramePr>
        <p:xfrm>
          <a:off x="127021" y="2933211"/>
          <a:ext cx="286909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850">
                  <a:extLst>
                    <a:ext uri="{9D8B030D-6E8A-4147-A177-3AD203B41FA5}">
                      <a16:colId xmlns:a16="http://schemas.microsoft.com/office/drawing/2014/main" val="3945497247"/>
                    </a:ext>
                  </a:extLst>
                </a:gridCol>
                <a:gridCol w="473932">
                  <a:extLst>
                    <a:ext uri="{9D8B030D-6E8A-4147-A177-3AD203B41FA5}">
                      <a16:colId xmlns:a16="http://schemas.microsoft.com/office/drawing/2014/main" val="4182574213"/>
                    </a:ext>
                  </a:extLst>
                </a:gridCol>
                <a:gridCol w="483226">
                  <a:extLst>
                    <a:ext uri="{9D8B030D-6E8A-4147-A177-3AD203B41FA5}">
                      <a16:colId xmlns:a16="http://schemas.microsoft.com/office/drawing/2014/main" val="4088336263"/>
                    </a:ext>
                  </a:extLst>
                </a:gridCol>
                <a:gridCol w="1431090">
                  <a:extLst>
                    <a:ext uri="{9D8B030D-6E8A-4147-A177-3AD203B41FA5}">
                      <a16:colId xmlns:a16="http://schemas.microsoft.com/office/drawing/2014/main" val="339603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71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2D0C46-501B-0C24-B4F4-3CB7D192038B}"/>
              </a:ext>
            </a:extLst>
          </p:cNvPr>
          <p:cNvSpPr txBox="1"/>
          <p:nvPr/>
        </p:nvSpPr>
        <p:spPr>
          <a:xfrm>
            <a:off x="185812" y="341765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36E9B4B-9EFA-7D82-75B8-916977F1658A}"/>
              </a:ext>
            </a:extLst>
          </p:cNvPr>
          <p:cNvSpPr/>
          <p:nvPr/>
        </p:nvSpPr>
        <p:spPr>
          <a:xfrm rot="5400000">
            <a:off x="1058582" y="2918190"/>
            <a:ext cx="68455" cy="9531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D02DE-4E8A-CF3E-1B87-B558450CE056}"/>
              </a:ext>
            </a:extLst>
          </p:cNvPr>
          <p:cNvSpPr txBox="1"/>
          <p:nvPr/>
        </p:nvSpPr>
        <p:spPr>
          <a:xfrm>
            <a:off x="578680" y="3397772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Registers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2FB48-598D-0607-5041-D99E0A7F8A9A}"/>
              </a:ext>
            </a:extLst>
          </p:cNvPr>
          <p:cNvSpPr txBox="1"/>
          <p:nvPr/>
        </p:nvSpPr>
        <p:spPr>
          <a:xfrm>
            <a:off x="650768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A3D41-4225-5CC3-5795-4B66194EE6C1}"/>
              </a:ext>
            </a:extLst>
          </p:cNvPr>
          <p:cNvSpPr txBox="1"/>
          <p:nvPr/>
        </p:nvSpPr>
        <p:spPr>
          <a:xfrm>
            <a:off x="1151426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71E80-492C-9904-24E9-B49D86967301}"/>
              </a:ext>
            </a:extLst>
          </p:cNvPr>
          <p:cNvSpPr/>
          <p:nvPr/>
        </p:nvSpPr>
        <p:spPr>
          <a:xfrm>
            <a:off x="3260697" y="3799274"/>
            <a:ext cx="252919" cy="81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C8FDD7-E9FF-A888-8A7D-7FEAD9FD4601}"/>
              </a:ext>
            </a:extLst>
          </p:cNvPr>
          <p:cNvSpPr/>
          <p:nvPr/>
        </p:nvSpPr>
        <p:spPr>
          <a:xfrm>
            <a:off x="6285925" y="3182323"/>
            <a:ext cx="485936" cy="121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4479EAE-B2EB-83CD-448D-0F5319ED5609}"/>
              </a:ext>
            </a:extLst>
          </p:cNvPr>
          <p:cNvSpPr/>
          <p:nvPr/>
        </p:nvSpPr>
        <p:spPr>
          <a:xfrm>
            <a:off x="6279300" y="2680177"/>
            <a:ext cx="485935" cy="1575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7A4B1E-1E95-0D52-150B-588583E492C8}"/>
              </a:ext>
            </a:extLst>
          </p:cNvPr>
          <p:cNvSpPr txBox="1"/>
          <p:nvPr/>
        </p:nvSpPr>
        <p:spPr>
          <a:xfrm>
            <a:off x="155326" y="274507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31:26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56D1C5-5013-F270-81D3-3F89F063405D}"/>
              </a:ext>
            </a:extLst>
          </p:cNvPr>
          <p:cNvSpPr txBox="1"/>
          <p:nvPr/>
        </p:nvSpPr>
        <p:spPr>
          <a:xfrm>
            <a:off x="645652" y="2745074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25:21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4EB049-04D2-75ED-B8A1-60D758D0CB8C}"/>
              </a:ext>
            </a:extLst>
          </p:cNvPr>
          <p:cNvSpPr txBox="1"/>
          <p:nvPr/>
        </p:nvSpPr>
        <p:spPr>
          <a:xfrm>
            <a:off x="1129354" y="275170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20:16</a:t>
            </a:r>
            <a:endParaRPr 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A0483A-CA53-9EB2-CB21-17BB9630F19A}"/>
              </a:ext>
            </a:extLst>
          </p:cNvPr>
          <p:cNvSpPr txBox="1"/>
          <p:nvPr/>
        </p:nvSpPr>
        <p:spPr>
          <a:xfrm>
            <a:off x="2074188" y="275170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15:0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E9A2A-0708-FF0D-D2C7-70A14A2C39D3}"/>
              </a:ext>
            </a:extLst>
          </p:cNvPr>
          <p:cNvSpPr txBox="1"/>
          <p:nvPr/>
        </p:nvSpPr>
        <p:spPr>
          <a:xfrm>
            <a:off x="8613190" y="2450142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urier" pitchFamily="2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3286B-32A2-7EB2-620D-63A0D0FEADA8}"/>
              </a:ext>
            </a:extLst>
          </p:cNvPr>
          <p:cNvSpPr txBox="1"/>
          <p:nvPr/>
        </p:nvSpPr>
        <p:spPr>
          <a:xfrm>
            <a:off x="8619816" y="2628592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urier" pitchFamily="2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5D6884-F140-48D8-2C08-EF2E14FA4E3C}"/>
              </a:ext>
            </a:extLst>
          </p:cNvPr>
          <p:cNvCxnSpPr>
            <a:cxnSpLocks/>
          </p:cNvCxnSpPr>
          <p:nvPr/>
        </p:nvCxnSpPr>
        <p:spPr>
          <a:xfrm flipH="1">
            <a:off x="9123398" y="2710571"/>
            <a:ext cx="80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B06965-6B89-EA04-F039-1F98CE624110}"/>
              </a:ext>
            </a:extLst>
          </p:cNvPr>
          <p:cNvCxnSpPr>
            <a:cxnSpLocks/>
          </p:cNvCxnSpPr>
          <p:nvPr/>
        </p:nvCxnSpPr>
        <p:spPr>
          <a:xfrm flipV="1">
            <a:off x="9203635" y="2305878"/>
            <a:ext cx="0" cy="411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51A5C8-7007-AC7D-460F-61A1F1196D67}"/>
              </a:ext>
            </a:extLst>
          </p:cNvPr>
          <p:cNvCxnSpPr/>
          <p:nvPr/>
        </p:nvCxnSpPr>
        <p:spPr>
          <a:xfrm flipH="1">
            <a:off x="9315565" y="1855304"/>
            <a:ext cx="146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E8473C-ABC7-E70E-665D-5DD76C15ADD3}"/>
              </a:ext>
            </a:extLst>
          </p:cNvPr>
          <p:cNvCxnSpPr>
            <a:cxnSpLocks/>
          </p:cNvCxnSpPr>
          <p:nvPr/>
        </p:nvCxnSpPr>
        <p:spPr>
          <a:xfrm flipV="1">
            <a:off x="9455426" y="1106556"/>
            <a:ext cx="0" cy="7487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C1D8E4-104E-20CD-93C0-441E36DBE4C4}"/>
              </a:ext>
            </a:extLst>
          </p:cNvPr>
          <p:cNvCxnSpPr>
            <a:cxnSpLocks/>
          </p:cNvCxnSpPr>
          <p:nvPr/>
        </p:nvCxnSpPr>
        <p:spPr>
          <a:xfrm flipH="1">
            <a:off x="3120887" y="1119808"/>
            <a:ext cx="63477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5C2F9E-E5E8-36F2-137C-97D215C3C568}"/>
              </a:ext>
            </a:extLst>
          </p:cNvPr>
          <p:cNvCxnSpPr>
            <a:cxnSpLocks/>
          </p:cNvCxnSpPr>
          <p:nvPr/>
        </p:nvCxnSpPr>
        <p:spPr>
          <a:xfrm flipV="1">
            <a:off x="3127513" y="1106556"/>
            <a:ext cx="0" cy="31046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2D471-8A87-E105-77E9-DF64434AAE0F}"/>
              </a:ext>
            </a:extLst>
          </p:cNvPr>
          <p:cNvCxnSpPr>
            <a:cxnSpLocks/>
          </p:cNvCxnSpPr>
          <p:nvPr/>
        </p:nvCxnSpPr>
        <p:spPr>
          <a:xfrm>
            <a:off x="3120887" y="4221455"/>
            <a:ext cx="1170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50F2F1-B96E-3D5B-DC47-743776432931}"/>
              </a:ext>
            </a:extLst>
          </p:cNvPr>
          <p:cNvCxnSpPr>
            <a:cxnSpLocks/>
          </p:cNvCxnSpPr>
          <p:nvPr/>
        </p:nvCxnSpPr>
        <p:spPr>
          <a:xfrm flipV="1">
            <a:off x="3571461" y="1530626"/>
            <a:ext cx="0" cy="2675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3F0836-8B95-5AC4-890D-A43D0652B345}"/>
              </a:ext>
            </a:extLst>
          </p:cNvPr>
          <p:cNvCxnSpPr>
            <a:cxnSpLocks/>
          </p:cNvCxnSpPr>
          <p:nvPr/>
        </p:nvCxnSpPr>
        <p:spPr>
          <a:xfrm>
            <a:off x="3564835" y="1537252"/>
            <a:ext cx="5102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28354D-EC6E-5E8E-CAD2-11A2707586CE}"/>
              </a:ext>
            </a:extLst>
          </p:cNvPr>
          <p:cNvCxnSpPr>
            <a:cxnSpLocks/>
          </p:cNvCxnSpPr>
          <p:nvPr/>
        </p:nvCxnSpPr>
        <p:spPr>
          <a:xfrm flipH="1">
            <a:off x="4549027" y="1855304"/>
            <a:ext cx="25679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FC3549-8C6A-92FE-E669-DFE9C449FFA9}"/>
              </a:ext>
            </a:extLst>
          </p:cNvPr>
          <p:cNvCxnSpPr>
            <a:cxnSpLocks/>
          </p:cNvCxnSpPr>
          <p:nvPr/>
        </p:nvCxnSpPr>
        <p:spPr>
          <a:xfrm flipV="1">
            <a:off x="7130259" y="1769164"/>
            <a:ext cx="0" cy="91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AEBFA0-E167-B763-9363-2BD0BAC49047}"/>
              </a:ext>
            </a:extLst>
          </p:cNvPr>
          <p:cNvCxnSpPr>
            <a:cxnSpLocks/>
          </p:cNvCxnSpPr>
          <p:nvPr/>
        </p:nvCxnSpPr>
        <p:spPr>
          <a:xfrm>
            <a:off x="7117007" y="1769164"/>
            <a:ext cx="85196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7D436507-A2F8-D42F-D2D9-519C7E61565D}"/>
              </a:ext>
            </a:extLst>
          </p:cNvPr>
          <p:cNvSpPr/>
          <p:nvPr/>
        </p:nvSpPr>
        <p:spPr>
          <a:xfrm>
            <a:off x="7460974" y="2257458"/>
            <a:ext cx="383588" cy="520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0B63734-73CC-9754-8B15-7A31F8670BD2}"/>
              </a:ext>
            </a:extLst>
          </p:cNvPr>
          <p:cNvCxnSpPr>
            <a:cxnSpLocks/>
          </p:cNvCxnSpPr>
          <p:nvPr/>
        </p:nvCxnSpPr>
        <p:spPr>
          <a:xfrm>
            <a:off x="7849706" y="2511691"/>
            <a:ext cx="119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CF9433F-A580-8CA7-51A4-7DFF227FC0A0}"/>
              </a:ext>
            </a:extLst>
          </p:cNvPr>
          <p:cNvCxnSpPr>
            <a:cxnSpLocks/>
          </p:cNvCxnSpPr>
          <p:nvPr/>
        </p:nvCxnSpPr>
        <p:spPr>
          <a:xfrm>
            <a:off x="8726736" y="2166729"/>
            <a:ext cx="351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CDE1FB30-8B90-0EC0-402B-39CD5CA9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C5C870-B8F8-EFA1-71FD-B0394B0216C2}"/>
              </a:ext>
            </a:extLst>
          </p:cNvPr>
          <p:cNvCxnSpPr>
            <a:cxnSpLocks/>
          </p:cNvCxnSpPr>
          <p:nvPr/>
        </p:nvCxnSpPr>
        <p:spPr>
          <a:xfrm flipH="1">
            <a:off x="3513616" y="4212469"/>
            <a:ext cx="57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  <p:bldP spid="54" grpId="0" animBg="1"/>
      <p:bldP spid="29" grpId="0"/>
      <p:bldP spid="31" grpId="0"/>
      <p:bldP spid="1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Processing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57" y="903051"/>
            <a:ext cx="11543489" cy="5051898"/>
          </a:xfrm>
        </p:spPr>
        <p:txBody>
          <a:bodyPr>
            <a:normAutofit/>
          </a:bodyPr>
          <a:lstStyle/>
          <a:p>
            <a:pPr marL="457200" lvl="3" indent="-457200" algn="just" hangingPunct="1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sequence of processing tasks per instruction</a:t>
            </a:r>
          </a:p>
        </p:txBody>
      </p:sp>
      <p:pic>
        <p:nvPicPr>
          <p:cNvPr id="4" name="Picture 3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90851A82-17B9-5AC9-16FA-83A4DC744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>
          <a:xfrm>
            <a:off x="2110304" y="1457366"/>
            <a:ext cx="7971391" cy="5400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BFC57-7736-BB11-4246-3904E3A9DC11}"/>
              </a:ext>
            </a:extLst>
          </p:cNvPr>
          <p:cNvSpPr txBox="1"/>
          <p:nvPr/>
        </p:nvSpPr>
        <p:spPr>
          <a:xfrm>
            <a:off x="2434002" y="1527003"/>
            <a:ext cx="1658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400" dirty="0">
                <a:solidFill>
                  <a:srgbClr val="0432FF"/>
                </a:solidFill>
              </a:rPr>
              <a:t>: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400" dirty="0">
                <a:solidFill>
                  <a:srgbClr val="0432FF"/>
                </a:solidFill>
              </a:rPr>
              <a:t>Instruction Fetch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7825D-445B-7109-0E29-4E11B7200DF0}"/>
              </a:ext>
            </a:extLst>
          </p:cNvPr>
          <p:cNvSpPr txBox="1"/>
          <p:nvPr/>
        </p:nvSpPr>
        <p:spPr>
          <a:xfrm>
            <a:off x="4347197" y="1521640"/>
            <a:ext cx="1849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ID</a:t>
            </a:r>
            <a:r>
              <a:rPr lang="en-US" sz="1400" dirty="0">
                <a:solidFill>
                  <a:srgbClr val="0432FF"/>
                </a:solidFill>
              </a:rPr>
              <a:t>: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400" dirty="0">
                <a:solidFill>
                  <a:srgbClr val="0432FF"/>
                </a:solidFill>
              </a:rPr>
              <a:t>Instruction Decode</a:t>
            </a:r>
          </a:p>
          <a:p>
            <a:pPr algn="ctr"/>
            <a:r>
              <a:rPr lang="en-US" sz="1400" dirty="0">
                <a:solidFill>
                  <a:srgbClr val="0432FF"/>
                </a:solidFill>
              </a:rPr>
              <a:t>Register File Read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D80B2-4207-A481-3AC5-3B097F305AD8}"/>
              </a:ext>
            </a:extLst>
          </p:cNvPr>
          <p:cNvSpPr txBox="1"/>
          <p:nvPr/>
        </p:nvSpPr>
        <p:spPr>
          <a:xfrm>
            <a:off x="6016971" y="1521640"/>
            <a:ext cx="1621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432FF"/>
                </a:solidFill>
              </a:rPr>
              <a:t>EX</a:t>
            </a:r>
            <a:r>
              <a:rPr lang="en-US" sz="1400" dirty="0">
                <a:solidFill>
                  <a:srgbClr val="0432FF"/>
                </a:solidFill>
              </a:rPr>
              <a:t>: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400" dirty="0">
                <a:solidFill>
                  <a:srgbClr val="0432FF"/>
                </a:solidFill>
              </a:rPr>
              <a:t>Execute/</a:t>
            </a:r>
          </a:p>
          <a:p>
            <a:pPr algn="ctr"/>
            <a:r>
              <a:rPr lang="en-US" sz="1400" dirty="0">
                <a:solidFill>
                  <a:srgbClr val="0432FF"/>
                </a:solidFill>
              </a:rPr>
              <a:t>Address Calculation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2D21B-ECEF-00DF-02F3-71D2EBFD2AF8}"/>
              </a:ext>
            </a:extLst>
          </p:cNvPr>
          <p:cNvSpPr txBox="1"/>
          <p:nvPr/>
        </p:nvSpPr>
        <p:spPr>
          <a:xfrm>
            <a:off x="7581029" y="1521200"/>
            <a:ext cx="1336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MEM</a:t>
            </a:r>
            <a:r>
              <a:rPr lang="en-US" sz="1400" dirty="0">
                <a:solidFill>
                  <a:srgbClr val="0432FF"/>
                </a:solidFill>
              </a:rPr>
              <a:t>: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</a:p>
          <a:p>
            <a:r>
              <a:rPr lang="en-US" sz="1400" dirty="0">
                <a:solidFill>
                  <a:srgbClr val="0432FF"/>
                </a:solidFill>
              </a:rPr>
              <a:t>Memory Access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6A388-0DF6-6545-FBEF-FAC492ABB7BD}"/>
              </a:ext>
            </a:extLst>
          </p:cNvPr>
          <p:cNvSpPr txBox="1"/>
          <p:nvPr/>
        </p:nvSpPr>
        <p:spPr>
          <a:xfrm>
            <a:off x="9177001" y="1520377"/>
            <a:ext cx="974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WB</a:t>
            </a:r>
            <a:r>
              <a:rPr lang="en-US" sz="1400" dirty="0">
                <a:solidFill>
                  <a:srgbClr val="0432FF"/>
                </a:solidFill>
              </a:rPr>
              <a:t>: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</a:p>
          <a:p>
            <a:r>
              <a:rPr lang="en-US" sz="1400" dirty="0">
                <a:solidFill>
                  <a:srgbClr val="0432FF"/>
                </a:solidFill>
              </a:rPr>
              <a:t>Write Back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1B9A3D-690B-5202-49D3-4B9730AB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Processing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57" y="1055451"/>
            <a:ext cx="11543489" cy="5051898"/>
          </a:xfrm>
        </p:spPr>
        <p:txBody>
          <a:bodyPr>
            <a:normAutofit/>
          </a:bodyPr>
          <a:lstStyle/>
          <a:p>
            <a:pPr marL="58738" lvl="3" indent="0" algn="just">
              <a:lnSpc>
                <a:spcPct val="20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Every instruction may require multiple processing steps:</a:t>
            </a:r>
          </a:p>
          <a:p>
            <a:pPr marL="457200" lvl="3" indent="-457200" algn="just" hangingPunct="1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Instruction Fetch</a:t>
            </a:r>
          </a:p>
          <a:p>
            <a:pPr marL="457200" lvl="3" indent="-457200" algn="just" hangingPunct="1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Instruction Decode </a:t>
            </a:r>
          </a:p>
          <a:p>
            <a:pPr marL="0" lvl="3" indent="0" algn="just" hangingPunct="1">
              <a:lnSpc>
                <a:spcPct val="15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 Register Read (RR)</a:t>
            </a:r>
          </a:p>
          <a:p>
            <a:pPr marL="457200" lvl="3" indent="-457200" algn="just" hangingPunct="1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Execute Instructions </a:t>
            </a:r>
          </a:p>
          <a:p>
            <a:pPr marL="457200" lvl="3" indent="-457200" algn="just" hangingPunct="1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MEM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Memory Access  </a:t>
            </a:r>
          </a:p>
          <a:p>
            <a:pPr marL="457200" lvl="3" indent="-457200" algn="just" hangingPunct="1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WB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Register Write Back</a:t>
            </a:r>
            <a:endParaRPr lang="en-US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21A9963-62C3-E605-62E1-371A23C7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3" y="1304841"/>
            <a:ext cx="2837606" cy="171749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DA43BC-6224-11F7-FD30-8A726B16D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15" y="3677426"/>
            <a:ext cx="2740223" cy="242992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B08918-3784-509A-8117-DD09B15A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13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0385CE-87A0-0FC1-7E26-20DA759F62A6}"/>
              </a:ext>
            </a:extLst>
          </p:cNvPr>
          <p:cNvSpPr/>
          <p:nvPr/>
        </p:nvSpPr>
        <p:spPr>
          <a:xfrm>
            <a:off x="8328991" y="2597425"/>
            <a:ext cx="662609" cy="284922"/>
          </a:xfrm>
          <a:prstGeom prst="roundRect">
            <a:avLst/>
          </a:prstGeom>
          <a:solidFill>
            <a:srgbClr val="9E18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Control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77C2DF-1B4B-67C4-5C82-EB300A82E9D4}"/>
              </a:ext>
            </a:extLst>
          </p:cNvPr>
          <p:cNvSpPr/>
          <p:nvPr/>
        </p:nvSpPr>
        <p:spPr>
          <a:xfrm>
            <a:off x="8998227" y="2597425"/>
            <a:ext cx="609600" cy="284922"/>
          </a:xfrm>
          <a:prstGeom prst="roundRect">
            <a:avLst/>
          </a:prstGeom>
          <a:solidFill>
            <a:srgbClr val="FC27F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BD8BFD-6C38-F440-C7DC-D25DABF8320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660296" y="2882347"/>
            <a:ext cx="0" cy="1331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3480D841-B928-D9DF-7787-B5FF23E1E6B5}"/>
              </a:ext>
            </a:extLst>
          </p:cNvPr>
          <p:cNvSpPr/>
          <p:nvPr/>
        </p:nvSpPr>
        <p:spPr>
          <a:xfrm flipH="1" flipV="1">
            <a:off x="9157252" y="2739886"/>
            <a:ext cx="1046922" cy="632792"/>
          </a:xfrm>
          <a:prstGeom prst="uturnArrow">
            <a:avLst>
              <a:gd name="adj1" fmla="val 3011"/>
              <a:gd name="adj2" fmla="val 8770"/>
              <a:gd name="adj3" fmla="val 14529"/>
              <a:gd name="adj4" fmla="val 48953"/>
              <a:gd name="adj5" fmla="val 75000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2B709505-A686-BE11-1A46-D789ED4E7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754" y="2007704"/>
            <a:ext cx="326927" cy="326927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485D5D3C-45CC-2FFA-491A-E3FAACE6F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0794" y="2623033"/>
            <a:ext cx="326927" cy="326927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45ACA319-4E26-1AF2-5F43-C5A7AA562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693" y="3267908"/>
            <a:ext cx="326927" cy="326927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F065C025-195D-13DE-3AAE-C4BBE3340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66" y="3883844"/>
            <a:ext cx="326927" cy="326927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5B8FF8B5-B503-130B-EFC0-7B35219A9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3986" y="4478958"/>
            <a:ext cx="326927" cy="326927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62837211-CE15-A3B9-DB2A-6E510CB71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7419" y="5091474"/>
            <a:ext cx="326927" cy="326927"/>
          </a:xfrm>
          <a:prstGeom prst="rect">
            <a:avLst/>
          </a:prstGeom>
        </p:spPr>
      </p:pic>
      <p:sp>
        <p:nvSpPr>
          <p:cNvPr id="39" name="U-Turn Arrow 38">
            <a:extLst>
              <a:ext uri="{FF2B5EF4-FFF2-40B4-BE49-F238E27FC236}">
                <a16:creationId xmlns:a16="http://schemas.microsoft.com/office/drawing/2014/main" id="{556DD531-3F38-3A23-3228-AB55DBE42141}"/>
              </a:ext>
            </a:extLst>
          </p:cNvPr>
          <p:cNvSpPr/>
          <p:nvPr/>
        </p:nvSpPr>
        <p:spPr>
          <a:xfrm>
            <a:off x="9250016" y="1815548"/>
            <a:ext cx="954158" cy="781877"/>
          </a:xfrm>
          <a:prstGeom prst="uturnArrow">
            <a:avLst>
              <a:gd name="adj1" fmla="val 1608"/>
              <a:gd name="adj2" fmla="val 5615"/>
              <a:gd name="adj3" fmla="val 10322"/>
              <a:gd name="adj4" fmla="val 35931"/>
              <a:gd name="adj5" fmla="val 48356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74536C97-C0A8-6250-8144-00B793EE385B}"/>
              </a:ext>
            </a:extLst>
          </p:cNvPr>
          <p:cNvSpPr/>
          <p:nvPr/>
        </p:nvSpPr>
        <p:spPr>
          <a:xfrm>
            <a:off x="8610600" y="1680339"/>
            <a:ext cx="1759226" cy="929442"/>
          </a:xfrm>
          <a:prstGeom prst="uturnArrow">
            <a:avLst>
              <a:gd name="adj1" fmla="val 1164"/>
              <a:gd name="adj2" fmla="val 5615"/>
              <a:gd name="adj3" fmla="val 10322"/>
              <a:gd name="adj4" fmla="val 35931"/>
              <a:gd name="adj5" fmla="val 24117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66A31F-18B1-DF2E-B367-AA0F74F3874A}"/>
              </a:ext>
            </a:extLst>
          </p:cNvPr>
          <p:cNvCxnSpPr/>
          <p:nvPr/>
        </p:nvCxnSpPr>
        <p:spPr>
          <a:xfrm>
            <a:off x="10369826" y="2739886"/>
            <a:ext cx="0" cy="14708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E663F1-E5D5-A39C-85AA-1436E18E93AF}"/>
              </a:ext>
            </a:extLst>
          </p:cNvPr>
          <p:cNvSpPr txBox="1"/>
          <p:nvPr/>
        </p:nvSpPr>
        <p:spPr>
          <a:xfrm>
            <a:off x="10326756" y="3294010"/>
            <a:ext cx="850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load/store</a:t>
            </a:r>
          </a:p>
        </p:txBody>
      </p:sp>
    </p:spTree>
    <p:extLst>
      <p:ext uri="{BB962C8B-B14F-4D97-AF65-F5344CB8AC3E}">
        <p14:creationId xmlns:p14="http://schemas.microsoft.com/office/powerpoint/2010/main" val="89557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9" grpId="0" animBg="1"/>
      <p:bldP spid="40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Single-cycle Architecture</a:t>
            </a:r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E010BE6-F1BB-C926-BE78-390321D5D270}"/>
              </a:ext>
            </a:extLst>
          </p:cNvPr>
          <p:cNvSpPr txBox="1">
            <a:spLocks/>
          </p:cNvSpPr>
          <p:nvPr/>
        </p:nvSpPr>
        <p:spPr>
          <a:xfrm>
            <a:off x="506460" y="1099788"/>
            <a:ext cx="12293601" cy="208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Critical path</a:t>
            </a:r>
          </a:p>
          <a:p>
            <a:pPr marL="457200" lvl="3" indent="-457200" algn="just" hangingPunct="1"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Includes all of the processing steps</a:t>
            </a:r>
          </a:p>
          <a:p>
            <a:pPr marL="457200" lvl="3" indent="-457200" algn="just" hangingPunct="1"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Determines clock cycle time </a:t>
            </a:r>
            <a:endParaRPr lang="en-US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E5CDB0E-269B-4072-896F-79D60119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45" y="2518355"/>
            <a:ext cx="7569808" cy="40282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C7983A-EC73-B99D-FC94-55AE8586BEFB}"/>
              </a:ext>
            </a:extLst>
          </p:cNvPr>
          <p:cNvSpPr txBox="1"/>
          <p:nvPr/>
        </p:nvSpPr>
        <p:spPr>
          <a:xfrm>
            <a:off x="195551" y="2722337"/>
            <a:ext cx="243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432FF"/>
                </a:solidFill>
                <a:latin typeface="Courier" pitchFamily="2" charset="0"/>
              </a:rPr>
              <a:t>lw</a:t>
            </a:r>
            <a:r>
              <a:rPr lang="en-US" b="1" dirty="0">
                <a:solidFill>
                  <a:srgbClr val="0432FF"/>
                </a:solidFill>
                <a:latin typeface="Courier" pitchFamily="2" charset="0"/>
              </a:rPr>
              <a:t> $1, 8($2)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99B272A-BA2C-BAA9-008A-867A9D3A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2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70967-5266-2497-1E45-5D1E90F25F28}"/>
              </a:ext>
            </a:extLst>
          </p:cNvPr>
          <p:cNvSpPr txBox="1"/>
          <p:nvPr/>
        </p:nvSpPr>
        <p:spPr>
          <a:xfrm>
            <a:off x="1683499" y="3105281"/>
            <a:ext cx="1850881" cy="292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$1, 8($2)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add $4, $2, $3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sub $5,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and $6,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$7, $5, $6 </a:t>
            </a:r>
            <a:endParaRPr lang="en-US" sz="1687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4A3D41-BB2D-4998-AC21-2318F45D05E9}"/>
              </a:ext>
            </a:extLst>
          </p:cNvPr>
          <p:cNvSpPr/>
          <p:nvPr/>
        </p:nvSpPr>
        <p:spPr>
          <a:xfrm>
            <a:off x="3664262" y="3337735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C667-92FC-2160-2D53-8D60BD19CFB5}"/>
              </a:ext>
            </a:extLst>
          </p:cNvPr>
          <p:cNvSpPr/>
          <p:nvPr/>
        </p:nvSpPr>
        <p:spPr>
          <a:xfrm>
            <a:off x="4651399" y="3895391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DDA77A-20E6-11E2-6998-FFAE9087D5E5}"/>
              </a:ext>
            </a:extLst>
          </p:cNvPr>
          <p:cNvSpPr/>
          <p:nvPr/>
        </p:nvSpPr>
        <p:spPr>
          <a:xfrm>
            <a:off x="5638537" y="4453046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4C40F8-49C9-C4B8-2F93-90C4EDD01507}"/>
              </a:ext>
            </a:extLst>
          </p:cNvPr>
          <p:cNvSpPr/>
          <p:nvPr/>
        </p:nvSpPr>
        <p:spPr>
          <a:xfrm>
            <a:off x="6625674" y="5010702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5DDE92-2394-A852-3391-0DEF56776444}"/>
              </a:ext>
            </a:extLst>
          </p:cNvPr>
          <p:cNvSpPr/>
          <p:nvPr/>
        </p:nvSpPr>
        <p:spPr>
          <a:xfrm>
            <a:off x="7617498" y="5527191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DB18B4-3E18-9D34-F806-68156445D4CF}"/>
              </a:ext>
            </a:extLst>
          </p:cNvPr>
          <p:cNvCxnSpPr/>
          <p:nvPr/>
        </p:nvCxnSpPr>
        <p:spPr>
          <a:xfrm>
            <a:off x="3534379" y="6042665"/>
            <a:ext cx="56825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D2E6D-A096-ECD1-AC41-BB037CC9FCF3}"/>
              </a:ext>
            </a:extLst>
          </p:cNvPr>
          <p:cNvSpPr txBox="1"/>
          <p:nvPr/>
        </p:nvSpPr>
        <p:spPr>
          <a:xfrm>
            <a:off x="8729839" y="6091565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24E51F8-12EA-53C5-2C37-9F200CBC009C}"/>
              </a:ext>
            </a:extLst>
          </p:cNvPr>
          <p:cNvSpPr txBox="1">
            <a:spLocks/>
          </p:cNvSpPr>
          <p:nvPr/>
        </p:nvSpPr>
        <p:spPr>
          <a:xfrm>
            <a:off x="935640" y="1372930"/>
            <a:ext cx="8643938" cy="146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marL="321457" lvl="3" indent="-321457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Example Program: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What is the CPU time for a Cycle Time of 6 ns?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109" b="1" dirty="0">
                <a:latin typeface="Times New Roman"/>
                <a:ea typeface="Times New Roman"/>
                <a:cs typeface="Times New Roman"/>
                <a:sym typeface="Times New Roman"/>
              </a:rPr>
              <a:t>CT = 6 ns;   CPU Time = ? </a:t>
            </a:r>
            <a:r>
              <a:rPr lang="en-US" sz="225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109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E13885-4EA3-3C29-11FB-7E4C3426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Single-cycle CPU Performance</a:t>
            </a:r>
          </a:p>
        </p:txBody>
      </p:sp>
    </p:spTree>
    <p:extLst>
      <p:ext uri="{BB962C8B-B14F-4D97-AF65-F5344CB8AC3E}">
        <p14:creationId xmlns:p14="http://schemas.microsoft.com/office/powerpoint/2010/main" val="38255012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4A3D41-BB2D-4998-AC21-2318F45D05E9}"/>
              </a:ext>
            </a:extLst>
          </p:cNvPr>
          <p:cNvSpPr/>
          <p:nvPr/>
        </p:nvSpPr>
        <p:spPr>
          <a:xfrm>
            <a:off x="3664262" y="3337735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C667-92FC-2160-2D53-8D60BD19CFB5}"/>
              </a:ext>
            </a:extLst>
          </p:cNvPr>
          <p:cNvSpPr/>
          <p:nvPr/>
        </p:nvSpPr>
        <p:spPr>
          <a:xfrm>
            <a:off x="4651399" y="3895391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DDA77A-20E6-11E2-6998-FFAE9087D5E5}"/>
              </a:ext>
            </a:extLst>
          </p:cNvPr>
          <p:cNvSpPr/>
          <p:nvPr/>
        </p:nvSpPr>
        <p:spPr>
          <a:xfrm>
            <a:off x="5638537" y="4453046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4C40F8-49C9-C4B8-2F93-90C4EDD01507}"/>
              </a:ext>
            </a:extLst>
          </p:cNvPr>
          <p:cNvSpPr/>
          <p:nvPr/>
        </p:nvSpPr>
        <p:spPr>
          <a:xfrm>
            <a:off x="6625674" y="5010702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5DDE92-2394-A852-3391-0DEF56776444}"/>
              </a:ext>
            </a:extLst>
          </p:cNvPr>
          <p:cNvSpPr/>
          <p:nvPr/>
        </p:nvSpPr>
        <p:spPr>
          <a:xfrm>
            <a:off x="7617498" y="5527191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DB18B4-3E18-9D34-F806-68156445D4CF}"/>
              </a:ext>
            </a:extLst>
          </p:cNvPr>
          <p:cNvCxnSpPr/>
          <p:nvPr/>
        </p:nvCxnSpPr>
        <p:spPr>
          <a:xfrm>
            <a:off x="3534379" y="6042665"/>
            <a:ext cx="56825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D2E6D-A096-ECD1-AC41-BB037CC9FCF3}"/>
              </a:ext>
            </a:extLst>
          </p:cNvPr>
          <p:cNvSpPr txBox="1"/>
          <p:nvPr/>
        </p:nvSpPr>
        <p:spPr>
          <a:xfrm>
            <a:off x="8729839" y="6091565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24E51F8-12EA-53C5-2C37-9F200CBC009C}"/>
              </a:ext>
            </a:extLst>
          </p:cNvPr>
          <p:cNvSpPr txBox="1">
            <a:spLocks/>
          </p:cNvSpPr>
          <p:nvPr/>
        </p:nvSpPr>
        <p:spPr>
          <a:xfrm>
            <a:off x="935640" y="1372930"/>
            <a:ext cx="8643938" cy="146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marL="321457" lvl="3" indent="-321457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Example Program: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What is the CPU time for a Cycle Time of 6 ns?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109" b="1" dirty="0">
                <a:latin typeface="Times New Roman"/>
                <a:ea typeface="Times New Roman"/>
                <a:cs typeface="Times New Roman"/>
                <a:sym typeface="Times New Roman"/>
              </a:rPr>
              <a:t>CT = 6 ns;   CPU Time = </a:t>
            </a:r>
            <a:r>
              <a:rPr lang="en-US" sz="2400" b="1" dirty="0">
                <a:solidFill>
                  <a:srgbClr val="FF0000"/>
                </a:solidFill>
              </a:rPr>
              <a:t>5 x 6 ns= 30 ns</a:t>
            </a:r>
            <a:r>
              <a:rPr lang="en-US" sz="2109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5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109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E13885-4EA3-3C29-11FB-7E4C3426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Single-cycle CPU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AE0B1-949F-C37F-CA8C-132B2C1486F6}"/>
              </a:ext>
            </a:extLst>
          </p:cNvPr>
          <p:cNvSpPr txBox="1"/>
          <p:nvPr/>
        </p:nvSpPr>
        <p:spPr>
          <a:xfrm>
            <a:off x="8886712" y="3535259"/>
            <a:ext cx="304687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How to improve?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6B347-DA63-1FF4-92C0-847E20F4B4C5}"/>
              </a:ext>
            </a:extLst>
          </p:cNvPr>
          <p:cNvSpPr txBox="1"/>
          <p:nvPr/>
        </p:nvSpPr>
        <p:spPr>
          <a:xfrm>
            <a:off x="1683499" y="3105281"/>
            <a:ext cx="1850881" cy="292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$1, 8($2)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add $4, $2, $3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sub $5,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and $6,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$7, $5, $6 </a:t>
            </a:r>
            <a:endParaRPr lang="en-US" sz="1687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EFE7-C6F5-3CE1-5476-B15F206E66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818E7-A4E5-CD80-D713-1B693471F288}"/>
                  </a:ext>
                </a:extLst>
              </p:cNvPr>
              <p:cNvSpPr txBox="1"/>
              <p:nvPr/>
            </p:nvSpPr>
            <p:spPr>
              <a:xfrm>
                <a:off x="7611853" y="1367481"/>
                <a:ext cx="4321731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𝑪𝑷𝑼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 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𝑻𝒊𝒎𝒆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=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𝑰𝑪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×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𝑪𝑷𝑰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×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𝑪𝑻</m:t>
                      </m:r>
                      <m:r>
                        <a:rPr kumimoji="0" 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  <a:sym typeface="Gill Sans Light"/>
                        </a:rPr>
                        <m:t> </m:t>
                      </m:r>
                    </m:oMath>
                  </m:oMathPara>
                </a14:m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818E7-A4E5-CD80-D713-1B693471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853" y="1367481"/>
                <a:ext cx="4321731" cy="461663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2364FA-32D8-7324-43B1-BC345832A288}"/>
              </a:ext>
            </a:extLst>
          </p:cNvPr>
          <p:cNvSpPr txBox="1"/>
          <p:nvPr/>
        </p:nvSpPr>
        <p:spPr>
          <a:xfrm>
            <a:off x="8863521" y="3941637"/>
            <a:ext cx="304687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30188" marR="0" indent="-223838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Locality Optimization</a:t>
            </a:r>
          </a:p>
          <a:p>
            <a:pPr marL="230188" marR="0" indent="-223838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Amdahl’s Law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230188" marR="0" indent="-223838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Common Case Fast</a:t>
            </a:r>
          </a:p>
          <a:p>
            <a:pPr marL="230188" marR="0" indent="-223838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Reuse Idle Resources</a:t>
            </a:r>
          </a:p>
        </p:txBody>
      </p:sp>
    </p:spTree>
    <p:extLst>
      <p:ext uri="{BB962C8B-B14F-4D97-AF65-F5344CB8AC3E}">
        <p14:creationId xmlns:p14="http://schemas.microsoft.com/office/powerpoint/2010/main" val="958913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485F43-1DF8-9AA2-6EA0-CD16A059DE14}"/>
              </a:ext>
            </a:extLst>
          </p:cNvPr>
          <p:cNvSpPr txBox="1">
            <a:spLocks/>
          </p:cNvSpPr>
          <p:nvPr/>
        </p:nvSpPr>
        <p:spPr>
          <a:xfrm>
            <a:off x="407068" y="13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Reusing Idle Resources</a:t>
            </a:r>
          </a:p>
        </p:txBody>
      </p:sp>
      <p:sp>
        <p:nvSpPr>
          <p:cNvPr id="7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3034847-1F69-768D-3D9A-EA11B39E0EDF}"/>
              </a:ext>
            </a:extLst>
          </p:cNvPr>
          <p:cNvSpPr txBox="1">
            <a:spLocks/>
          </p:cNvSpPr>
          <p:nvPr/>
        </p:nvSpPr>
        <p:spPr>
          <a:xfrm>
            <a:off x="407068" y="1008576"/>
            <a:ext cx="12293601" cy="69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processing step finishes in a fraction of a cycle.</a:t>
            </a:r>
          </a:p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Idle resources can be reused for processing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A687D3-2A94-B21F-6CD9-C7B9FAD66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726" b="1149"/>
          <a:stretch/>
        </p:blipFill>
        <p:spPr>
          <a:xfrm>
            <a:off x="2944167" y="2597427"/>
            <a:ext cx="6096929" cy="316727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AEBDFB-0155-39E0-2563-EF217396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485F43-1DF8-9AA2-6EA0-CD16A059DE14}"/>
              </a:ext>
            </a:extLst>
          </p:cNvPr>
          <p:cNvSpPr txBox="1">
            <a:spLocks/>
          </p:cNvSpPr>
          <p:nvPr/>
        </p:nvSpPr>
        <p:spPr>
          <a:xfrm>
            <a:off x="407068" y="13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Reusing Idle Resources</a:t>
            </a:r>
          </a:p>
        </p:txBody>
      </p:sp>
      <p:sp>
        <p:nvSpPr>
          <p:cNvPr id="7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3034847-1F69-768D-3D9A-EA11B39E0EDF}"/>
              </a:ext>
            </a:extLst>
          </p:cNvPr>
          <p:cNvSpPr txBox="1">
            <a:spLocks/>
          </p:cNvSpPr>
          <p:nvPr/>
        </p:nvSpPr>
        <p:spPr>
          <a:xfrm>
            <a:off x="407068" y="1008576"/>
            <a:ext cx="12293601" cy="69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processing step finishes in a fraction of a cycle.</a:t>
            </a:r>
          </a:p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Idle resources can be reused for processing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A687D3-2A94-B21F-6CD9-C7B9FAD66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726" b="1149"/>
          <a:stretch/>
        </p:blipFill>
        <p:spPr>
          <a:xfrm>
            <a:off x="2944167" y="2597427"/>
            <a:ext cx="6096929" cy="316727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AEBDFB-0155-39E0-2563-EF217396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93FD951-519C-F12A-56E2-00C637BDD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4" r="75629"/>
          <a:stretch/>
        </p:blipFill>
        <p:spPr>
          <a:xfrm>
            <a:off x="2859683" y="3306513"/>
            <a:ext cx="1552013" cy="256420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57D76B-C1E2-8E66-6DBB-CC848DAA87F8}"/>
              </a:ext>
            </a:extLst>
          </p:cNvPr>
          <p:cNvSpPr/>
          <p:nvPr/>
        </p:nvSpPr>
        <p:spPr>
          <a:xfrm>
            <a:off x="2859683" y="3306513"/>
            <a:ext cx="1552013" cy="25429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3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485F43-1DF8-9AA2-6EA0-CD16A059DE14}"/>
              </a:ext>
            </a:extLst>
          </p:cNvPr>
          <p:cNvSpPr txBox="1">
            <a:spLocks/>
          </p:cNvSpPr>
          <p:nvPr/>
        </p:nvSpPr>
        <p:spPr>
          <a:xfrm>
            <a:off x="407068" y="13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Reusing Idle Resources</a:t>
            </a:r>
          </a:p>
        </p:txBody>
      </p:sp>
      <p:sp>
        <p:nvSpPr>
          <p:cNvPr id="7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3034847-1F69-768D-3D9A-EA11B39E0EDF}"/>
              </a:ext>
            </a:extLst>
          </p:cNvPr>
          <p:cNvSpPr txBox="1">
            <a:spLocks/>
          </p:cNvSpPr>
          <p:nvPr/>
        </p:nvSpPr>
        <p:spPr>
          <a:xfrm>
            <a:off x="407068" y="1008576"/>
            <a:ext cx="12293601" cy="69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processing step finishes in a fraction of a cycle.</a:t>
            </a:r>
          </a:p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Idle resources can be reused for processing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A687D3-2A94-B21F-6CD9-C7B9FAD66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726" b="1149"/>
          <a:stretch/>
        </p:blipFill>
        <p:spPr>
          <a:xfrm>
            <a:off x="2944167" y="2597427"/>
            <a:ext cx="6096929" cy="316727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AEBDFB-0155-39E0-2563-EF217396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F80717B-4C79-3F07-3C69-176CA9C7B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2" t="42263" r="55409" b="17307"/>
          <a:stretch/>
        </p:blipFill>
        <p:spPr>
          <a:xfrm>
            <a:off x="4611757" y="3902765"/>
            <a:ext cx="1113182" cy="14312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6391E9-BA85-7660-6ED5-974455521077}"/>
              </a:ext>
            </a:extLst>
          </p:cNvPr>
          <p:cNvSpPr/>
          <p:nvPr/>
        </p:nvSpPr>
        <p:spPr>
          <a:xfrm>
            <a:off x="4456558" y="3511826"/>
            <a:ext cx="1400903" cy="225287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33" y="1447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rPr>
              <a:t>$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" pitchFamily="2" charset="0"/>
              </a:rPr>
              <a:t>whoami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69" y="1428398"/>
            <a:ext cx="11543489" cy="5051898"/>
          </a:xfrm>
        </p:spPr>
        <p:txBody>
          <a:bodyPr>
            <a:normAutofit/>
          </a:bodyPr>
          <a:lstStyle/>
          <a:p>
            <a:pPr marL="0" lvl="3" indent="0" algn="just">
              <a:lnSpc>
                <a:spcPct val="15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I’m </a:t>
            </a:r>
            <a:r>
              <a:rPr lang="en-US" sz="2400" b="1" i="1" dirty="0"/>
              <a:t>Mahesh</a:t>
            </a:r>
            <a:r>
              <a:rPr lang="en-US" sz="2400" dirty="0"/>
              <a:t>, a PhD student in Computer Science @ the U.</a:t>
            </a:r>
            <a:endParaRPr lang="en-US" sz="2400" b="1" i="1" dirty="0"/>
          </a:p>
          <a:p>
            <a:pPr marL="0" lvl="3" indent="0" algn="just">
              <a:lnSpc>
                <a:spcPct val="30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/>
              <a:t>What I do now….</a:t>
            </a:r>
          </a:p>
          <a:p>
            <a:pPr marL="0" lvl="3" indent="0" algn="just">
              <a:lnSpc>
                <a:spcPct val="10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I research optimizing compilers for high-performance machine learning.</a:t>
            </a:r>
          </a:p>
          <a:p>
            <a:pPr marL="0" lvl="3" indent="0" algn="just">
              <a:lnSpc>
                <a:spcPct val="30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/>
              <a:t>What I want to do in the future….</a:t>
            </a:r>
          </a:p>
          <a:p>
            <a:pPr marL="0" lvl="3" indent="0" algn="just">
              <a:lnSpc>
                <a:spcPct val="10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Become a Professor and teach CS to students like you!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9541-39CB-FC10-1CCB-BD7379F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7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485F43-1DF8-9AA2-6EA0-CD16A059DE14}"/>
              </a:ext>
            </a:extLst>
          </p:cNvPr>
          <p:cNvSpPr txBox="1">
            <a:spLocks/>
          </p:cNvSpPr>
          <p:nvPr/>
        </p:nvSpPr>
        <p:spPr>
          <a:xfrm>
            <a:off x="407068" y="13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Multi-stage Circuit</a:t>
            </a:r>
          </a:p>
        </p:txBody>
      </p:sp>
      <p:sp>
        <p:nvSpPr>
          <p:cNvPr id="7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3034847-1F69-768D-3D9A-EA11B39E0EDF}"/>
              </a:ext>
            </a:extLst>
          </p:cNvPr>
          <p:cNvSpPr txBox="1">
            <a:spLocks/>
          </p:cNvSpPr>
          <p:nvPr/>
        </p:nvSpPr>
        <p:spPr>
          <a:xfrm>
            <a:off x="407068" y="1008576"/>
            <a:ext cx="12293601" cy="69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processing step finishes in a fraction of a cycle.</a:t>
            </a:r>
          </a:p>
          <a:p>
            <a:pPr marL="457200" lvl="3" indent="-457200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Idle resources can be reused for processing 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AD3BC8A-564A-CF9F-40AE-1F38B6F8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69" y="2478156"/>
            <a:ext cx="6110357" cy="35747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CEE9A-0106-B8C2-924E-CBC70BAA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4A3D41-BB2D-4998-AC21-2318F45D05E9}"/>
              </a:ext>
            </a:extLst>
          </p:cNvPr>
          <p:cNvSpPr/>
          <p:nvPr/>
        </p:nvSpPr>
        <p:spPr>
          <a:xfrm>
            <a:off x="3544800" y="2489250"/>
            <a:ext cx="987138" cy="2155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chemeClr val="accent1">
                  <a:lumMod val="75000"/>
                </a:schemeClr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C667-92FC-2160-2D53-8D60BD19CFB5}"/>
              </a:ext>
            </a:extLst>
          </p:cNvPr>
          <p:cNvSpPr/>
          <p:nvPr/>
        </p:nvSpPr>
        <p:spPr>
          <a:xfrm>
            <a:off x="4531937" y="3046905"/>
            <a:ext cx="987138" cy="2155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chemeClr val="accent1">
                  <a:lumMod val="75000"/>
                </a:schemeClr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DDA77A-20E6-11E2-6998-FFAE9087D5E5}"/>
              </a:ext>
            </a:extLst>
          </p:cNvPr>
          <p:cNvSpPr/>
          <p:nvPr/>
        </p:nvSpPr>
        <p:spPr>
          <a:xfrm>
            <a:off x="5519075" y="3604561"/>
            <a:ext cx="987138" cy="2155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chemeClr val="accent1">
                  <a:lumMod val="75000"/>
                </a:schemeClr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4C40F8-49C9-C4B8-2F93-90C4EDD01507}"/>
              </a:ext>
            </a:extLst>
          </p:cNvPr>
          <p:cNvSpPr/>
          <p:nvPr/>
        </p:nvSpPr>
        <p:spPr>
          <a:xfrm>
            <a:off x="6506212" y="4162216"/>
            <a:ext cx="987138" cy="2155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chemeClr val="accent1">
                  <a:lumMod val="75000"/>
                </a:schemeClr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5DDE92-2394-A852-3391-0DEF56776444}"/>
              </a:ext>
            </a:extLst>
          </p:cNvPr>
          <p:cNvSpPr/>
          <p:nvPr/>
        </p:nvSpPr>
        <p:spPr>
          <a:xfrm>
            <a:off x="7498036" y="4678706"/>
            <a:ext cx="987138" cy="2155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chemeClr val="accent1">
                  <a:lumMod val="75000"/>
                </a:schemeClr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DB18B4-3E18-9D34-F806-68156445D4CF}"/>
              </a:ext>
            </a:extLst>
          </p:cNvPr>
          <p:cNvCxnSpPr>
            <a:cxnSpLocks/>
          </p:cNvCxnSpPr>
          <p:nvPr/>
        </p:nvCxnSpPr>
        <p:spPr>
          <a:xfrm>
            <a:off x="3253966" y="5194180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D2E6D-A096-ECD1-AC41-BB037CC9FCF3}"/>
              </a:ext>
            </a:extLst>
          </p:cNvPr>
          <p:cNvSpPr txBox="1"/>
          <p:nvPr/>
        </p:nvSpPr>
        <p:spPr>
          <a:xfrm>
            <a:off x="8610377" y="5243079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181DB5-A84B-E8B2-01FD-16548DAEE819}"/>
              </a:ext>
            </a:extLst>
          </p:cNvPr>
          <p:cNvCxnSpPr/>
          <p:nvPr/>
        </p:nvCxnSpPr>
        <p:spPr>
          <a:xfrm>
            <a:off x="3154543" y="2346083"/>
            <a:ext cx="0" cy="28037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582876-EDCD-92F8-83A3-97792C259A9C}"/>
              </a:ext>
            </a:extLst>
          </p:cNvPr>
          <p:cNvSpPr txBox="1"/>
          <p:nvPr/>
        </p:nvSpPr>
        <p:spPr>
          <a:xfrm>
            <a:off x="2043670" y="3617783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Jobs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8AA3E-B89F-680F-4E39-D31D2A2C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35" y="-19188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Analogy: Car Assembly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5012C-F126-4178-FE55-03414E3E367F}"/>
              </a:ext>
            </a:extLst>
          </p:cNvPr>
          <p:cNvSpPr txBox="1"/>
          <p:nvPr/>
        </p:nvSpPr>
        <p:spPr>
          <a:xfrm>
            <a:off x="2720477" y="2470607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1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FCED3-45C2-F46D-FD0C-B9FEB9C59A8A}"/>
              </a:ext>
            </a:extLst>
          </p:cNvPr>
          <p:cNvSpPr txBox="1"/>
          <p:nvPr/>
        </p:nvSpPr>
        <p:spPr>
          <a:xfrm>
            <a:off x="2720477" y="3052878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2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CB0F4-E839-5D10-46BA-5B9855ACAACF}"/>
              </a:ext>
            </a:extLst>
          </p:cNvPr>
          <p:cNvSpPr txBox="1"/>
          <p:nvPr/>
        </p:nvSpPr>
        <p:spPr>
          <a:xfrm>
            <a:off x="2720477" y="3595239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3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15E3-2CF0-6471-7A4D-77898F930D3D}"/>
              </a:ext>
            </a:extLst>
          </p:cNvPr>
          <p:cNvSpPr txBox="1"/>
          <p:nvPr/>
        </p:nvSpPr>
        <p:spPr>
          <a:xfrm>
            <a:off x="2721034" y="4152894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4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9D5C4-15D7-58F4-AB40-21D2580D3C8A}"/>
              </a:ext>
            </a:extLst>
          </p:cNvPr>
          <p:cNvSpPr txBox="1"/>
          <p:nvPr/>
        </p:nvSpPr>
        <p:spPr>
          <a:xfrm>
            <a:off x="2720477" y="4669384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5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81FA1B-6579-A9CD-38D8-8E0437C3B876}"/>
              </a:ext>
            </a:extLst>
          </p:cNvPr>
          <p:cNvCxnSpPr/>
          <p:nvPr/>
        </p:nvCxnSpPr>
        <p:spPr>
          <a:xfrm>
            <a:off x="3737822" y="2418522"/>
            <a:ext cx="0" cy="3776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4F2062-3FAD-E4F2-BB6E-CE41B74AFA6B}"/>
              </a:ext>
            </a:extLst>
          </p:cNvPr>
          <p:cNvCxnSpPr/>
          <p:nvPr/>
        </p:nvCxnSpPr>
        <p:spPr>
          <a:xfrm>
            <a:off x="3930845" y="2418522"/>
            <a:ext cx="0" cy="3776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BC55DD-6C91-858C-35F8-4921AA4035AD}"/>
              </a:ext>
            </a:extLst>
          </p:cNvPr>
          <p:cNvCxnSpPr/>
          <p:nvPr/>
        </p:nvCxnSpPr>
        <p:spPr>
          <a:xfrm>
            <a:off x="4123867" y="2418522"/>
            <a:ext cx="0" cy="3776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BB23CF-6D85-98E1-C18F-4A73B44FA4EA}"/>
              </a:ext>
            </a:extLst>
          </p:cNvPr>
          <p:cNvCxnSpPr/>
          <p:nvPr/>
        </p:nvCxnSpPr>
        <p:spPr>
          <a:xfrm>
            <a:off x="4316890" y="2418522"/>
            <a:ext cx="0" cy="3776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4E7A0E-3BC6-5855-4510-AEFC0198C44A}"/>
              </a:ext>
            </a:extLst>
          </p:cNvPr>
          <p:cNvSpPr txBox="1"/>
          <p:nvPr/>
        </p:nvSpPr>
        <p:spPr>
          <a:xfrm>
            <a:off x="3522775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183A6-629D-BAB7-B72F-5DCDDB022D59}"/>
              </a:ext>
            </a:extLst>
          </p:cNvPr>
          <p:cNvSpPr txBox="1"/>
          <p:nvPr/>
        </p:nvSpPr>
        <p:spPr>
          <a:xfrm>
            <a:off x="3715920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017A1C-C636-BBB8-0D59-A63A4AE0682A}"/>
              </a:ext>
            </a:extLst>
          </p:cNvPr>
          <p:cNvSpPr txBox="1"/>
          <p:nvPr/>
        </p:nvSpPr>
        <p:spPr>
          <a:xfrm>
            <a:off x="3903668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32AA5-3E6E-301C-587A-B3CAAA66C5F2}"/>
              </a:ext>
            </a:extLst>
          </p:cNvPr>
          <p:cNvSpPr txBox="1"/>
          <p:nvPr/>
        </p:nvSpPr>
        <p:spPr>
          <a:xfrm>
            <a:off x="4096690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13B71-7F0F-7CEE-7F27-B875BB38A055}"/>
              </a:ext>
            </a:extLst>
          </p:cNvPr>
          <p:cNvSpPr txBox="1"/>
          <p:nvPr/>
        </p:nvSpPr>
        <p:spPr>
          <a:xfrm>
            <a:off x="4301624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06584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DB18B4-3E18-9D34-F806-68156445D4CF}"/>
              </a:ext>
            </a:extLst>
          </p:cNvPr>
          <p:cNvCxnSpPr>
            <a:cxnSpLocks/>
          </p:cNvCxnSpPr>
          <p:nvPr/>
        </p:nvCxnSpPr>
        <p:spPr>
          <a:xfrm>
            <a:off x="3253966" y="5194180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D2E6D-A096-ECD1-AC41-BB037CC9FCF3}"/>
              </a:ext>
            </a:extLst>
          </p:cNvPr>
          <p:cNvSpPr txBox="1"/>
          <p:nvPr/>
        </p:nvSpPr>
        <p:spPr>
          <a:xfrm>
            <a:off x="8610377" y="5243079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181DB5-A84B-E8B2-01FD-16548DAEE819}"/>
              </a:ext>
            </a:extLst>
          </p:cNvPr>
          <p:cNvCxnSpPr/>
          <p:nvPr/>
        </p:nvCxnSpPr>
        <p:spPr>
          <a:xfrm>
            <a:off x="3154543" y="2346083"/>
            <a:ext cx="0" cy="28037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64AAFD-6591-B1A4-7ADD-9C3B4BB0DD4D}"/>
              </a:ext>
            </a:extLst>
          </p:cNvPr>
          <p:cNvSpPr/>
          <p:nvPr/>
        </p:nvSpPr>
        <p:spPr>
          <a:xfrm>
            <a:off x="3544800" y="2495698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00B050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6A5D2C-9BA1-3563-5635-CAEC879F21DE}"/>
              </a:ext>
            </a:extLst>
          </p:cNvPr>
          <p:cNvSpPr/>
          <p:nvPr/>
        </p:nvSpPr>
        <p:spPr>
          <a:xfrm>
            <a:off x="3737822" y="2495698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FFA7E2-5F33-0B70-9CE5-EA5C0FA09AA9}"/>
              </a:ext>
            </a:extLst>
          </p:cNvPr>
          <p:cNvSpPr/>
          <p:nvPr/>
        </p:nvSpPr>
        <p:spPr>
          <a:xfrm>
            <a:off x="3930845" y="2495698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11718C-EC85-B897-AEA2-90FF5BB2C2CC}"/>
              </a:ext>
            </a:extLst>
          </p:cNvPr>
          <p:cNvSpPr/>
          <p:nvPr/>
        </p:nvSpPr>
        <p:spPr>
          <a:xfrm>
            <a:off x="4123867" y="2495698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6F8CFD7-7D55-70CE-2ADE-D826656C90A5}"/>
              </a:ext>
            </a:extLst>
          </p:cNvPr>
          <p:cNvSpPr/>
          <p:nvPr/>
        </p:nvSpPr>
        <p:spPr>
          <a:xfrm>
            <a:off x="4316890" y="2495698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388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016317-10B0-1E55-4121-CE5082D5F8C8}"/>
              </a:ext>
            </a:extLst>
          </p:cNvPr>
          <p:cNvSpPr/>
          <p:nvPr/>
        </p:nvSpPr>
        <p:spPr>
          <a:xfrm>
            <a:off x="4543919" y="3046905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00B050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5C832B-3690-A721-AEC1-697825570819}"/>
              </a:ext>
            </a:extLst>
          </p:cNvPr>
          <p:cNvSpPr/>
          <p:nvPr/>
        </p:nvSpPr>
        <p:spPr>
          <a:xfrm>
            <a:off x="4736941" y="3046905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767A0F-CBF4-24D1-43A9-BC7CC16890BA}"/>
              </a:ext>
            </a:extLst>
          </p:cNvPr>
          <p:cNvSpPr/>
          <p:nvPr/>
        </p:nvSpPr>
        <p:spPr>
          <a:xfrm>
            <a:off x="4929964" y="3046905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FE3A69-83F9-77A0-23CB-8193469B40F7}"/>
              </a:ext>
            </a:extLst>
          </p:cNvPr>
          <p:cNvSpPr/>
          <p:nvPr/>
        </p:nvSpPr>
        <p:spPr>
          <a:xfrm>
            <a:off x="5122986" y="3046905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238077F-5DE4-B6F6-D185-00F097BEF48A}"/>
              </a:ext>
            </a:extLst>
          </p:cNvPr>
          <p:cNvSpPr/>
          <p:nvPr/>
        </p:nvSpPr>
        <p:spPr>
          <a:xfrm>
            <a:off x="5316009" y="3046905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388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CBF1FE-0DDE-344C-6EF4-C8A92F8FA9ED}"/>
              </a:ext>
            </a:extLst>
          </p:cNvPr>
          <p:cNvSpPr/>
          <p:nvPr/>
        </p:nvSpPr>
        <p:spPr>
          <a:xfrm>
            <a:off x="5524428" y="3604561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00B050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AB8ADA0-0411-D25D-9637-A91F3572397B}"/>
              </a:ext>
            </a:extLst>
          </p:cNvPr>
          <p:cNvSpPr/>
          <p:nvPr/>
        </p:nvSpPr>
        <p:spPr>
          <a:xfrm>
            <a:off x="5717450" y="3604561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854B93C-1620-FE05-DCE6-2A772693AB35}"/>
              </a:ext>
            </a:extLst>
          </p:cNvPr>
          <p:cNvSpPr/>
          <p:nvPr/>
        </p:nvSpPr>
        <p:spPr>
          <a:xfrm>
            <a:off x="5910473" y="3604561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AD465BB-59DD-8C02-383B-F688A6A764A0}"/>
              </a:ext>
            </a:extLst>
          </p:cNvPr>
          <p:cNvSpPr/>
          <p:nvPr/>
        </p:nvSpPr>
        <p:spPr>
          <a:xfrm>
            <a:off x="6103495" y="3604561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4F70D0D-7EC4-879C-89E8-70A034103AAF}"/>
              </a:ext>
            </a:extLst>
          </p:cNvPr>
          <p:cNvSpPr/>
          <p:nvPr/>
        </p:nvSpPr>
        <p:spPr>
          <a:xfrm>
            <a:off x="6296518" y="3604561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388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783F4B-7102-BADA-868B-734F27684EB9}"/>
              </a:ext>
            </a:extLst>
          </p:cNvPr>
          <p:cNvSpPr/>
          <p:nvPr/>
        </p:nvSpPr>
        <p:spPr>
          <a:xfrm>
            <a:off x="6518194" y="4162216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00B050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281DAD1-954E-E81B-54D4-497602D52F06}"/>
              </a:ext>
            </a:extLst>
          </p:cNvPr>
          <p:cNvSpPr/>
          <p:nvPr/>
        </p:nvSpPr>
        <p:spPr>
          <a:xfrm>
            <a:off x="6711216" y="4162216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0BB08A-5BAA-DA0F-3FD6-C01DB478AD1D}"/>
              </a:ext>
            </a:extLst>
          </p:cNvPr>
          <p:cNvSpPr/>
          <p:nvPr/>
        </p:nvSpPr>
        <p:spPr>
          <a:xfrm>
            <a:off x="6904239" y="4162216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91C3E0-0984-AB4E-ADA6-5ABD26F54349}"/>
              </a:ext>
            </a:extLst>
          </p:cNvPr>
          <p:cNvSpPr/>
          <p:nvPr/>
        </p:nvSpPr>
        <p:spPr>
          <a:xfrm>
            <a:off x="7097261" y="4162216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8B791D2-56D7-957E-1123-5D17939E7B21}"/>
              </a:ext>
            </a:extLst>
          </p:cNvPr>
          <p:cNvSpPr/>
          <p:nvPr/>
        </p:nvSpPr>
        <p:spPr>
          <a:xfrm>
            <a:off x="7290284" y="4162216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388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217514-F534-5880-EAD9-0A3933101A95}"/>
              </a:ext>
            </a:extLst>
          </p:cNvPr>
          <p:cNvSpPr/>
          <p:nvPr/>
        </p:nvSpPr>
        <p:spPr>
          <a:xfrm>
            <a:off x="7506404" y="4678198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00B050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95FE691-15A9-6E4D-BF03-BBFE3DB17EBF}"/>
              </a:ext>
            </a:extLst>
          </p:cNvPr>
          <p:cNvSpPr/>
          <p:nvPr/>
        </p:nvSpPr>
        <p:spPr>
          <a:xfrm>
            <a:off x="7699427" y="4678198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575F590-82F5-8D62-BA86-DB0339AEC9FA}"/>
              </a:ext>
            </a:extLst>
          </p:cNvPr>
          <p:cNvSpPr/>
          <p:nvPr/>
        </p:nvSpPr>
        <p:spPr>
          <a:xfrm>
            <a:off x="7892449" y="4678198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A0E9A24-C82A-AA8C-927E-0B927FEE61F7}"/>
              </a:ext>
            </a:extLst>
          </p:cNvPr>
          <p:cNvSpPr/>
          <p:nvPr/>
        </p:nvSpPr>
        <p:spPr>
          <a:xfrm>
            <a:off x="8085472" y="4678198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9539EB-9092-91FE-04ED-66D53B9C9D4E}"/>
              </a:ext>
            </a:extLst>
          </p:cNvPr>
          <p:cNvSpPr/>
          <p:nvPr/>
        </p:nvSpPr>
        <p:spPr>
          <a:xfrm>
            <a:off x="8278495" y="4678198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388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A94AE5-C256-11B8-C559-54F7640C64A0}"/>
              </a:ext>
            </a:extLst>
          </p:cNvPr>
          <p:cNvSpPr txBox="1">
            <a:spLocks/>
          </p:cNvSpPr>
          <p:nvPr/>
        </p:nvSpPr>
        <p:spPr>
          <a:xfrm>
            <a:off x="397635" y="-191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Analogy: Car Assembly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8BB74-D13E-C039-06A8-551407F679E1}"/>
              </a:ext>
            </a:extLst>
          </p:cNvPr>
          <p:cNvSpPr txBox="1"/>
          <p:nvPr/>
        </p:nvSpPr>
        <p:spPr>
          <a:xfrm>
            <a:off x="2043670" y="3617783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Jobs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716C1-5006-E95A-F42F-04230B701FE0}"/>
              </a:ext>
            </a:extLst>
          </p:cNvPr>
          <p:cNvSpPr txBox="1"/>
          <p:nvPr/>
        </p:nvSpPr>
        <p:spPr>
          <a:xfrm>
            <a:off x="2720477" y="2470607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1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CC878-AC6D-20EA-C5DB-CA4CAE8B8545}"/>
              </a:ext>
            </a:extLst>
          </p:cNvPr>
          <p:cNvSpPr txBox="1"/>
          <p:nvPr/>
        </p:nvSpPr>
        <p:spPr>
          <a:xfrm>
            <a:off x="2720477" y="3052878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2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EF1AED-90D7-ADAC-E544-6A476249DFFA}"/>
              </a:ext>
            </a:extLst>
          </p:cNvPr>
          <p:cNvSpPr txBox="1"/>
          <p:nvPr/>
        </p:nvSpPr>
        <p:spPr>
          <a:xfrm>
            <a:off x="2720477" y="3595239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3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99780-8EE5-943F-7727-9FCE2BBEF88B}"/>
              </a:ext>
            </a:extLst>
          </p:cNvPr>
          <p:cNvSpPr txBox="1"/>
          <p:nvPr/>
        </p:nvSpPr>
        <p:spPr>
          <a:xfrm>
            <a:off x="2721034" y="4152894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4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98BB9-CB90-A39C-2F86-7CCE677C5DD1}"/>
              </a:ext>
            </a:extLst>
          </p:cNvPr>
          <p:cNvSpPr txBox="1"/>
          <p:nvPr/>
        </p:nvSpPr>
        <p:spPr>
          <a:xfrm>
            <a:off x="2720477" y="4669384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5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CA08BB-527D-4C49-2905-499C35769772}"/>
              </a:ext>
            </a:extLst>
          </p:cNvPr>
          <p:cNvSpPr txBox="1"/>
          <p:nvPr/>
        </p:nvSpPr>
        <p:spPr>
          <a:xfrm>
            <a:off x="3522775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0AD945-79DD-2B77-400B-76781180A983}"/>
              </a:ext>
            </a:extLst>
          </p:cNvPr>
          <p:cNvSpPr txBox="1"/>
          <p:nvPr/>
        </p:nvSpPr>
        <p:spPr>
          <a:xfrm>
            <a:off x="3715920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ADE6A4-23D0-A805-BFEC-10408EE88D8C}"/>
              </a:ext>
            </a:extLst>
          </p:cNvPr>
          <p:cNvSpPr txBox="1"/>
          <p:nvPr/>
        </p:nvSpPr>
        <p:spPr>
          <a:xfrm>
            <a:off x="3903668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C2C33-C3A9-33CA-829A-AF4DF625A393}"/>
              </a:ext>
            </a:extLst>
          </p:cNvPr>
          <p:cNvSpPr txBox="1"/>
          <p:nvPr/>
        </p:nvSpPr>
        <p:spPr>
          <a:xfrm>
            <a:off x="4096690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E4A5CE-72C6-9B1C-2F09-FB99CE0AF951}"/>
              </a:ext>
            </a:extLst>
          </p:cNvPr>
          <p:cNvSpPr txBox="1"/>
          <p:nvPr/>
        </p:nvSpPr>
        <p:spPr>
          <a:xfrm>
            <a:off x="4301624" y="2287717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3685F0-59BB-B706-8DD0-86210F4A674E}"/>
              </a:ext>
            </a:extLst>
          </p:cNvPr>
          <p:cNvSpPr txBox="1"/>
          <p:nvPr/>
        </p:nvSpPr>
        <p:spPr>
          <a:xfrm>
            <a:off x="4520713" y="282555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188663-E70B-B465-9CBA-32B3630073EF}"/>
              </a:ext>
            </a:extLst>
          </p:cNvPr>
          <p:cNvSpPr txBox="1"/>
          <p:nvPr/>
        </p:nvSpPr>
        <p:spPr>
          <a:xfrm>
            <a:off x="4713858" y="282555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50271-A48D-677D-A60D-F0683F0C8AA9}"/>
              </a:ext>
            </a:extLst>
          </p:cNvPr>
          <p:cNvSpPr txBox="1"/>
          <p:nvPr/>
        </p:nvSpPr>
        <p:spPr>
          <a:xfrm>
            <a:off x="4901606" y="282555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3E971-F2AF-9AE2-2B37-2FB41BE652C3}"/>
              </a:ext>
            </a:extLst>
          </p:cNvPr>
          <p:cNvSpPr txBox="1"/>
          <p:nvPr/>
        </p:nvSpPr>
        <p:spPr>
          <a:xfrm>
            <a:off x="5094628" y="282555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4253A3-5B92-BEDA-3DCA-07503A630B17}"/>
              </a:ext>
            </a:extLst>
          </p:cNvPr>
          <p:cNvSpPr txBox="1"/>
          <p:nvPr/>
        </p:nvSpPr>
        <p:spPr>
          <a:xfrm>
            <a:off x="5299562" y="282555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9F8DC1-8BEC-43FF-80FE-756B86159F1B}"/>
              </a:ext>
            </a:extLst>
          </p:cNvPr>
          <p:cNvSpPr txBox="1"/>
          <p:nvPr/>
        </p:nvSpPr>
        <p:spPr>
          <a:xfrm>
            <a:off x="5505160" y="3396070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AB3B34-5DE1-61DA-9A43-091B8FFDD630}"/>
              </a:ext>
            </a:extLst>
          </p:cNvPr>
          <p:cNvSpPr txBox="1"/>
          <p:nvPr/>
        </p:nvSpPr>
        <p:spPr>
          <a:xfrm>
            <a:off x="5698305" y="3396070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E4A93-E5C7-164B-A0AD-23696A33BFC0}"/>
              </a:ext>
            </a:extLst>
          </p:cNvPr>
          <p:cNvSpPr txBox="1"/>
          <p:nvPr/>
        </p:nvSpPr>
        <p:spPr>
          <a:xfrm>
            <a:off x="5886053" y="3396070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16409F-0F06-6B26-CEB1-946C810525B9}"/>
              </a:ext>
            </a:extLst>
          </p:cNvPr>
          <p:cNvSpPr txBox="1"/>
          <p:nvPr/>
        </p:nvSpPr>
        <p:spPr>
          <a:xfrm>
            <a:off x="6079075" y="3396070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D9CAFF-0DA0-0916-9909-F6FC7F53A572}"/>
              </a:ext>
            </a:extLst>
          </p:cNvPr>
          <p:cNvSpPr txBox="1"/>
          <p:nvPr/>
        </p:nvSpPr>
        <p:spPr>
          <a:xfrm>
            <a:off x="6284009" y="3396070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4E665-0981-FA22-0024-BAFD4D36476B}"/>
              </a:ext>
            </a:extLst>
          </p:cNvPr>
          <p:cNvSpPr txBox="1"/>
          <p:nvPr/>
        </p:nvSpPr>
        <p:spPr>
          <a:xfrm>
            <a:off x="6485517" y="394036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493DBE-F4F9-7ACE-A755-41DB3F485059}"/>
              </a:ext>
            </a:extLst>
          </p:cNvPr>
          <p:cNvSpPr txBox="1"/>
          <p:nvPr/>
        </p:nvSpPr>
        <p:spPr>
          <a:xfrm>
            <a:off x="6678662" y="394036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A0F531-5884-116B-E045-F14203D122B0}"/>
              </a:ext>
            </a:extLst>
          </p:cNvPr>
          <p:cNvSpPr txBox="1"/>
          <p:nvPr/>
        </p:nvSpPr>
        <p:spPr>
          <a:xfrm>
            <a:off x="6866410" y="394036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05A773-59BA-A932-3DBE-F60F46CC32D8}"/>
              </a:ext>
            </a:extLst>
          </p:cNvPr>
          <p:cNvSpPr txBox="1"/>
          <p:nvPr/>
        </p:nvSpPr>
        <p:spPr>
          <a:xfrm>
            <a:off x="7059432" y="394036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AAD4C9-1C15-8032-54AE-34880E207AF9}"/>
              </a:ext>
            </a:extLst>
          </p:cNvPr>
          <p:cNvSpPr txBox="1"/>
          <p:nvPr/>
        </p:nvSpPr>
        <p:spPr>
          <a:xfrm>
            <a:off x="7264366" y="3940362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2C1A13-73B0-DA02-1390-909447408A43}"/>
              </a:ext>
            </a:extLst>
          </p:cNvPr>
          <p:cNvSpPr txBox="1"/>
          <p:nvPr/>
        </p:nvSpPr>
        <p:spPr>
          <a:xfrm>
            <a:off x="7482283" y="4457173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FFC0D3-C776-B726-5289-BA4A046DBEF2}"/>
              </a:ext>
            </a:extLst>
          </p:cNvPr>
          <p:cNvSpPr txBox="1"/>
          <p:nvPr/>
        </p:nvSpPr>
        <p:spPr>
          <a:xfrm>
            <a:off x="7675428" y="4457173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90A4B9-3A4C-A9A7-D67D-BD351D36A6EE}"/>
              </a:ext>
            </a:extLst>
          </p:cNvPr>
          <p:cNvSpPr txBox="1"/>
          <p:nvPr/>
        </p:nvSpPr>
        <p:spPr>
          <a:xfrm>
            <a:off x="7863176" y="4457173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5DFCEB-BA1A-6559-A7AF-070AACF5284C}"/>
              </a:ext>
            </a:extLst>
          </p:cNvPr>
          <p:cNvSpPr txBox="1"/>
          <p:nvPr/>
        </p:nvSpPr>
        <p:spPr>
          <a:xfrm>
            <a:off x="8056198" y="4457173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983D80-F030-5F78-D0B2-9CBF1F25F742}"/>
              </a:ext>
            </a:extLst>
          </p:cNvPr>
          <p:cNvSpPr txBox="1"/>
          <p:nvPr/>
        </p:nvSpPr>
        <p:spPr>
          <a:xfrm>
            <a:off x="8261132" y="4457173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790719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DB18B4-3E18-9D34-F806-68156445D4CF}"/>
              </a:ext>
            </a:extLst>
          </p:cNvPr>
          <p:cNvCxnSpPr>
            <a:cxnSpLocks/>
          </p:cNvCxnSpPr>
          <p:nvPr/>
        </p:nvCxnSpPr>
        <p:spPr>
          <a:xfrm>
            <a:off x="3253966" y="5194180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D2E6D-A096-ECD1-AC41-BB037CC9FCF3}"/>
              </a:ext>
            </a:extLst>
          </p:cNvPr>
          <p:cNvSpPr txBox="1"/>
          <p:nvPr/>
        </p:nvSpPr>
        <p:spPr>
          <a:xfrm>
            <a:off x="8610377" y="5243079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181DB5-A84B-E8B2-01FD-16548DAEE819}"/>
              </a:ext>
            </a:extLst>
          </p:cNvPr>
          <p:cNvCxnSpPr/>
          <p:nvPr/>
        </p:nvCxnSpPr>
        <p:spPr>
          <a:xfrm>
            <a:off x="3154543" y="2346083"/>
            <a:ext cx="0" cy="28037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64AAFD-6591-B1A4-7ADD-9C3B4BB0DD4D}"/>
              </a:ext>
            </a:extLst>
          </p:cNvPr>
          <p:cNvSpPr/>
          <p:nvPr/>
        </p:nvSpPr>
        <p:spPr>
          <a:xfrm>
            <a:off x="3544800" y="2495698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6A5D2C-9BA1-3563-5635-CAEC879F21DE}"/>
              </a:ext>
            </a:extLst>
          </p:cNvPr>
          <p:cNvSpPr/>
          <p:nvPr/>
        </p:nvSpPr>
        <p:spPr>
          <a:xfrm>
            <a:off x="3737822" y="2495698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FFA7E2-5F33-0B70-9CE5-EA5C0FA09AA9}"/>
              </a:ext>
            </a:extLst>
          </p:cNvPr>
          <p:cNvSpPr/>
          <p:nvPr/>
        </p:nvSpPr>
        <p:spPr>
          <a:xfrm>
            <a:off x="3930845" y="2495698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11718C-EC85-B897-AEA2-90FF5BB2C2CC}"/>
              </a:ext>
            </a:extLst>
          </p:cNvPr>
          <p:cNvSpPr/>
          <p:nvPr/>
        </p:nvSpPr>
        <p:spPr>
          <a:xfrm>
            <a:off x="4123867" y="2495698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6F8CFD7-7D55-70CE-2ADE-D826656C90A5}"/>
              </a:ext>
            </a:extLst>
          </p:cNvPr>
          <p:cNvSpPr/>
          <p:nvPr/>
        </p:nvSpPr>
        <p:spPr>
          <a:xfrm>
            <a:off x="4316890" y="2495698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016317-10B0-1E55-4121-CE5082D5F8C8}"/>
              </a:ext>
            </a:extLst>
          </p:cNvPr>
          <p:cNvSpPr/>
          <p:nvPr/>
        </p:nvSpPr>
        <p:spPr>
          <a:xfrm>
            <a:off x="3737822" y="3062068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5C832B-3690-A721-AEC1-697825570819}"/>
              </a:ext>
            </a:extLst>
          </p:cNvPr>
          <p:cNvSpPr/>
          <p:nvPr/>
        </p:nvSpPr>
        <p:spPr>
          <a:xfrm>
            <a:off x="3930845" y="3062068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767A0F-CBF4-24D1-43A9-BC7CC16890BA}"/>
              </a:ext>
            </a:extLst>
          </p:cNvPr>
          <p:cNvSpPr/>
          <p:nvPr/>
        </p:nvSpPr>
        <p:spPr>
          <a:xfrm>
            <a:off x="4123867" y="3062068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FE3A69-83F9-77A0-23CB-8193469B40F7}"/>
              </a:ext>
            </a:extLst>
          </p:cNvPr>
          <p:cNvSpPr/>
          <p:nvPr/>
        </p:nvSpPr>
        <p:spPr>
          <a:xfrm>
            <a:off x="4316890" y="3062068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238077F-5DE4-B6F6-D185-00F097BEF48A}"/>
              </a:ext>
            </a:extLst>
          </p:cNvPr>
          <p:cNvSpPr/>
          <p:nvPr/>
        </p:nvSpPr>
        <p:spPr>
          <a:xfrm>
            <a:off x="4509913" y="3062068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CBF1FE-0DDE-344C-6EF4-C8A92F8FA9ED}"/>
              </a:ext>
            </a:extLst>
          </p:cNvPr>
          <p:cNvSpPr/>
          <p:nvPr/>
        </p:nvSpPr>
        <p:spPr>
          <a:xfrm>
            <a:off x="3930845" y="3612673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AB8ADA0-0411-D25D-9637-A91F3572397B}"/>
              </a:ext>
            </a:extLst>
          </p:cNvPr>
          <p:cNvSpPr/>
          <p:nvPr/>
        </p:nvSpPr>
        <p:spPr>
          <a:xfrm>
            <a:off x="4123867" y="3612673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854B93C-1620-FE05-DCE6-2A772693AB35}"/>
              </a:ext>
            </a:extLst>
          </p:cNvPr>
          <p:cNvSpPr/>
          <p:nvPr/>
        </p:nvSpPr>
        <p:spPr>
          <a:xfrm>
            <a:off x="4316890" y="3612673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AD465BB-59DD-8C02-383B-F688A6A764A0}"/>
              </a:ext>
            </a:extLst>
          </p:cNvPr>
          <p:cNvSpPr/>
          <p:nvPr/>
        </p:nvSpPr>
        <p:spPr>
          <a:xfrm>
            <a:off x="4509913" y="3612673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4F70D0D-7EC4-879C-89E8-70A034103AAF}"/>
              </a:ext>
            </a:extLst>
          </p:cNvPr>
          <p:cNvSpPr/>
          <p:nvPr/>
        </p:nvSpPr>
        <p:spPr>
          <a:xfrm>
            <a:off x="4702935" y="3612673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783F4B-7102-BADA-868B-734F27684EB9}"/>
              </a:ext>
            </a:extLst>
          </p:cNvPr>
          <p:cNvSpPr/>
          <p:nvPr/>
        </p:nvSpPr>
        <p:spPr>
          <a:xfrm>
            <a:off x="4123867" y="4128125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281DAD1-954E-E81B-54D4-497602D52F06}"/>
              </a:ext>
            </a:extLst>
          </p:cNvPr>
          <p:cNvSpPr/>
          <p:nvPr/>
        </p:nvSpPr>
        <p:spPr>
          <a:xfrm>
            <a:off x="4316890" y="4128125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0BB08A-5BAA-DA0F-3FD6-C01DB478AD1D}"/>
              </a:ext>
            </a:extLst>
          </p:cNvPr>
          <p:cNvSpPr/>
          <p:nvPr/>
        </p:nvSpPr>
        <p:spPr>
          <a:xfrm>
            <a:off x="4509913" y="4128125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91C3E0-0984-AB4E-ADA6-5ABD26F54349}"/>
              </a:ext>
            </a:extLst>
          </p:cNvPr>
          <p:cNvSpPr/>
          <p:nvPr/>
        </p:nvSpPr>
        <p:spPr>
          <a:xfrm>
            <a:off x="4702935" y="4128125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8B791D2-56D7-957E-1123-5D17939E7B21}"/>
              </a:ext>
            </a:extLst>
          </p:cNvPr>
          <p:cNvSpPr/>
          <p:nvPr/>
        </p:nvSpPr>
        <p:spPr>
          <a:xfrm>
            <a:off x="4895958" y="4128125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217514-F534-5880-EAD9-0A3933101A95}"/>
              </a:ext>
            </a:extLst>
          </p:cNvPr>
          <p:cNvSpPr/>
          <p:nvPr/>
        </p:nvSpPr>
        <p:spPr>
          <a:xfrm>
            <a:off x="4316890" y="4658867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95FE691-15A9-6E4D-BF03-BBFE3DB17EBF}"/>
              </a:ext>
            </a:extLst>
          </p:cNvPr>
          <p:cNvSpPr/>
          <p:nvPr/>
        </p:nvSpPr>
        <p:spPr>
          <a:xfrm>
            <a:off x="4509913" y="4658867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575F590-82F5-8D62-BA86-DB0339AEC9FA}"/>
              </a:ext>
            </a:extLst>
          </p:cNvPr>
          <p:cNvSpPr/>
          <p:nvPr/>
        </p:nvSpPr>
        <p:spPr>
          <a:xfrm>
            <a:off x="4702935" y="4658867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A0E9A24-C82A-AA8C-927E-0B927FEE61F7}"/>
              </a:ext>
            </a:extLst>
          </p:cNvPr>
          <p:cNvSpPr/>
          <p:nvPr/>
        </p:nvSpPr>
        <p:spPr>
          <a:xfrm>
            <a:off x="4895958" y="4658867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9539EB-9092-91FE-04ED-66D53B9C9D4E}"/>
              </a:ext>
            </a:extLst>
          </p:cNvPr>
          <p:cNvSpPr/>
          <p:nvPr/>
        </p:nvSpPr>
        <p:spPr>
          <a:xfrm>
            <a:off x="5088980" y="4658867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B3759C1D-F608-DF66-1B3F-8B9EC0C7456C}"/>
              </a:ext>
            </a:extLst>
          </p:cNvPr>
          <p:cNvSpPr/>
          <p:nvPr/>
        </p:nvSpPr>
        <p:spPr>
          <a:xfrm>
            <a:off x="6816413" y="2401320"/>
            <a:ext cx="2221045" cy="547705"/>
          </a:xfrm>
          <a:prstGeom prst="wedgeEllipseCallout">
            <a:avLst>
              <a:gd name="adj1" fmla="val -42763"/>
              <a:gd name="adj2" fmla="val 5005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algn="ctr" defTabSz="642915" hangingPunct="0"/>
            <a:r>
              <a:rPr lang="en-US" sz="2109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Pipelined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7094D5-766F-3BC9-9885-027EB6793C40}"/>
              </a:ext>
            </a:extLst>
          </p:cNvPr>
          <p:cNvSpPr txBox="1">
            <a:spLocks/>
          </p:cNvSpPr>
          <p:nvPr/>
        </p:nvSpPr>
        <p:spPr>
          <a:xfrm>
            <a:off x="397635" y="-191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Analogy: Car Assembly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1F775-3AAE-1438-0730-83B08DE4B62A}"/>
              </a:ext>
            </a:extLst>
          </p:cNvPr>
          <p:cNvSpPr txBox="1"/>
          <p:nvPr/>
        </p:nvSpPr>
        <p:spPr>
          <a:xfrm>
            <a:off x="2043670" y="3617783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Jobs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E02AC-7BD3-F461-D03A-CDAF835B0B0F}"/>
              </a:ext>
            </a:extLst>
          </p:cNvPr>
          <p:cNvSpPr txBox="1"/>
          <p:nvPr/>
        </p:nvSpPr>
        <p:spPr>
          <a:xfrm>
            <a:off x="2720477" y="2470607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1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B0EE-F0AA-B072-E844-2ABA3697E44D}"/>
              </a:ext>
            </a:extLst>
          </p:cNvPr>
          <p:cNvSpPr txBox="1"/>
          <p:nvPr/>
        </p:nvSpPr>
        <p:spPr>
          <a:xfrm>
            <a:off x="2720477" y="3052878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2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57085-862C-3249-E36D-6634A6A23055}"/>
              </a:ext>
            </a:extLst>
          </p:cNvPr>
          <p:cNvSpPr txBox="1"/>
          <p:nvPr/>
        </p:nvSpPr>
        <p:spPr>
          <a:xfrm>
            <a:off x="2720477" y="3595239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3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4BB74-23F8-D3B1-F78F-8D5FD2C8C2A6}"/>
              </a:ext>
            </a:extLst>
          </p:cNvPr>
          <p:cNvSpPr txBox="1"/>
          <p:nvPr/>
        </p:nvSpPr>
        <p:spPr>
          <a:xfrm>
            <a:off x="2721034" y="4152894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4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C27D57-F778-0FA8-B110-FCAD7D9FA699}"/>
              </a:ext>
            </a:extLst>
          </p:cNvPr>
          <p:cNvSpPr txBox="1"/>
          <p:nvPr/>
        </p:nvSpPr>
        <p:spPr>
          <a:xfrm>
            <a:off x="2720477" y="4669384"/>
            <a:ext cx="487074" cy="2341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Car 5</a:t>
            </a:r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F57D61-E104-6ADC-751E-AE2B45ADE987}"/>
              </a:ext>
            </a:extLst>
          </p:cNvPr>
          <p:cNvSpPr txBox="1"/>
          <p:nvPr/>
        </p:nvSpPr>
        <p:spPr>
          <a:xfrm>
            <a:off x="3524232" y="2282715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F7030-DDB6-FBC6-1F3D-CACFE4D20E8F}"/>
              </a:ext>
            </a:extLst>
          </p:cNvPr>
          <p:cNvSpPr txBox="1"/>
          <p:nvPr/>
        </p:nvSpPr>
        <p:spPr>
          <a:xfrm>
            <a:off x="3717377" y="2282715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747134-A3F1-95DF-12E9-104E960C6395}"/>
              </a:ext>
            </a:extLst>
          </p:cNvPr>
          <p:cNvSpPr txBox="1"/>
          <p:nvPr/>
        </p:nvSpPr>
        <p:spPr>
          <a:xfrm>
            <a:off x="3905125" y="2282715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7D6A2F-5D8C-FD65-E6BA-30272E9923B7}"/>
              </a:ext>
            </a:extLst>
          </p:cNvPr>
          <p:cNvSpPr txBox="1"/>
          <p:nvPr/>
        </p:nvSpPr>
        <p:spPr>
          <a:xfrm>
            <a:off x="4098147" y="2282715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01423-2269-2F0A-C860-E3E30F676690}"/>
              </a:ext>
            </a:extLst>
          </p:cNvPr>
          <p:cNvSpPr txBox="1"/>
          <p:nvPr/>
        </p:nvSpPr>
        <p:spPr>
          <a:xfrm>
            <a:off x="4303081" y="2282715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6C0FD6-5CE1-35D2-9EFB-82FA0EB18FF6}"/>
              </a:ext>
            </a:extLst>
          </p:cNvPr>
          <p:cNvSpPr txBox="1"/>
          <p:nvPr/>
        </p:nvSpPr>
        <p:spPr>
          <a:xfrm>
            <a:off x="3717377" y="285273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3E7743-C8AD-70F5-386E-0C7A86A98302}"/>
              </a:ext>
            </a:extLst>
          </p:cNvPr>
          <p:cNvSpPr txBox="1"/>
          <p:nvPr/>
        </p:nvSpPr>
        <p:spPr>
          <a:xfrm>
            <a:off x="3910522" y="285273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71A8DC-3A63-0DEA-DAEA-7346DFF0C4ED}"/>
              </a:ext>
            </a:extLst>
          </p:cNvPr>
          <p:cNvSpPr txBox="1"/>
          <p:nvPr/>
        </p:nvSpPr>
        <p:spPr>
          <a:xfrm>
            <a:off x="4098270" y="285273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D96ED7-7724-F8F2-622F-3E0557DBF706}"/>
              </a:ext>
            </a:extLst>
          </p:cNvPr>
          <p:cNvSpPr txBox="1"/>
          <p:nvPr/>
        </p:nvSpPr>
        <p:spPr>
          <a:xfrm>
            <a:off x="4291292" y="285273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A14883-40C3-2340-93B5-6E48EB0CB467}"/>
              </a:ext>
            </a:extLst>
          </p:cNvPr>
          <p:cNvSpPr txBox="1"/>
          <p:nvPr/>
        </p:nvSpPr>
        <p:spPr>
          <a:xfrm>
            <a:off x="4496226" y="285273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91BFC5-33F0-38B8-FDD4-065D39766491}"/>
              </a:ext>
            </a:extLst>
          </p:cNvPr>
          <p:cNvSpPr txBox="1"/>
          <p:nvPr/>
        </p:nvSpPr>
        <p:spPr>
          <a:xfrm>
            <a:off x="3902754" y="3396849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C8ACF0-AABC-84D3-D40B-931248E0AD91}"/>
              </a:ext>
            </a:extLst>
          </p:cNvPr>
          <p:cNvSpPr txBox="1"/>
          <p:nvPr/>
        </p:nvSpPr>
        <p:spPr>
          <a:xfrm>
            <a:off x="4095899" y="3396849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20CEC9-129B-B451-5419-B62E69A8FDAA}"/>
              </a:ext>
            </a:extLst>
          </p:cNvPr>
          <p:cNvSpPr txBox="1"/>
          <p:nvPr/>
        </p:nvSpPr>
        <p:spPr>
          <a:xfrm>
            <a:off x="4283647" y="3396849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FEF9A5-B264-7907-1822-6C71CB12BB45}"/>
              </a:ext>
            </a:extLst>
          </p:cNvPr>
          <p:cNvSpPr txBox="1"/>
          <p:nvPr/>
        </p:nvSpPr>
        <p:spPr>
          <a:xfrm>
            <a:off x="4476669" y="3396849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5A8F65-FDC5-4FC4-A2F9-415F1880E7A4}"/>
              </a:ext>
            </a:extLst>
          </p:cNvPr>
          <p:cNvSpPr txBox="1"/>
          <p:nvPr/>
        </p:nvSpPr>
        <p:spPr>
          <a:xfrm>
            <a:off x="4681603" y="3396849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37644F-B036-7D02-F21F-B8DBA9EBCE6C}"/>
              </a:ext>
            </a:extLst>
          </p:cNvPr>
          <p:cNvSpPr txBox="1"/>
          <p:nvPr/>
        </p:nvSpPr>
        <p:spPr>
          <a:xfrm>
            <a:off x="4102525" y="391294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0E1109-DF7F-C36E-AEE8-F82A25B5AFFD}"/>
              </a:ext>
            </a:extLst>
          </p:cNvPr>
          <p:cNvSpPr txBox="1"/>
          <p:nvPr/>
        </p:nvSpPr>
        <p:spPr>
          <a:xfrm>
            <a:off x="4295670" y="391294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A11B76-2B25-A2A4-7163-6A5CB7532AE4}"/>
              </a:ext>
            </a:extLst>
          </p:cNvPr>
          <p:cNvSpPr txBox="1"/>
          <p:nvPr/>
        </p:nvSpPr>
        <p:spPr>
          <a:xfrm>
            <a:off x="4483418" y="391294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E5A4F3-4F1E-2134-1701-8883F0A155D8}"/>
              </a:ext>
            </a:extLst>
          </p:cNvPr>
          <p:cNvSpPr txBox="1"/>
          <p:nvPr/>
        </p:nvSpPr>
        <p:spPr>
          <a:xfrm>
            <a:off x="4676440" y="391294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5EF38B-B360-264A-A9AD-668922EA693A}"/>
              </a:ext>
            </a:extLst>
          </p:cNvPr>
          <p:cNvSpPr txBox="1"/>
          <p:nvPr/>
        </p:nvSpPr>
        <p:spPr>
          <a:xfrm>
            <a:off x="4881374" y="3912944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4E3C0A5-6C9B-A1F2-BFE1-E1271A1EE8CE}"/>
              </a:ext>
            </a:extLst>
          </p:cNvPr>
          <p:cNvSpPr txBox="1"/>
          <p:nvPr/>
        </p:nvSpPr>
        <p:spPr>
          <a:xfrm>
            <a:off x="4290273" y="4448301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US" sz="1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EBBFC3-4C46-89E4-22D0-B071BD23293F}"/>
              </a:ext>
            </a:extLst>
          </p:cNvPr>
          <p:cNvSpPr txBox="1"/>
          <p:nvPr/>
        </p:nvSpPr>
        <p:spPr>
          <a:xfrm>
            <a:off x="4483418" y="4448301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US" sz="1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326C276-165E-A59E-A001-E1ADC85BC662}"/>
              </a:ext>
            </a:extLst>
          </p:cNvPr>
          <p:cNvSpPr txBox="1"/>
          <p:nvPr/>
        </p:nvSpPr>
        <p:spPr>
          <a:xfrm>
            <a:off x="4671166" y="4448301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  <a:endParaRPr lang="en-US" sz="1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6D591E-9E79-AB34-C39A-4D00536D772E}"/>
              </a:ext>
            </a:extLst>
          </p:cNvPr>
          <p:cNvSpPr txBox="1"/>
          <p:nvPr/>
        </p:nvSpPr>
        <p:spPr>
          <a:xfrm>
            <a:off x="4864188" y="4448301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  <a:endParaRPr lang="en-US" sz="1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7A8BBF-0946-AC79-8287-667947DC1608}"/>
              </a:ext>
            </a:extLst>
          </p:cNvPr>
          <p:cNvSpPr txBox="1"/>
          <p:nvPr/>
        </p:nvSpPr>
        <p:spPr>
          <a:xfrm>
            <a:off x="5069122" y="4448301"/>
            <a:ext cx="160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739089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4333CA-6082-D3CD-DC5B-2032259EE2A4}"/>
              </a:ext>
            </a:extLst>
          </p:cNvPr>
          <p:cNvSpPr/>
          <p:nvPr/>
        </p:nvSpPr>
        <p:spPr>
          <a:xfrm>
            <a:off x="3013375" y="4616560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9A8E157-8984-FAF9-5077-DDF8A491AFF9}"/>
              </a:ext>
            </a:extLst>
          </p:cNvPr>
          <p:cNvSpPr/>
          <p:nvPr/>
        </p:nvSpPr>
        <p:spPr>
          <a:xfrm>
            <a:off x="3206398" y="4616560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9840104-9807-117B-3C1C-862B2E81B364}"/>
              </a:ext>
            </a:extLst>
          </p:cNvPr>
          <p:cNvSpPr/>
          <p:nvPr/>
        </p:nvSpPr>
        <p:spPr>
          <a:xfrm>
            <a:off x="3399420" y="4616560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448FB82-CA37-1BBA-DE2A-06F8EBB387C5}"/>
              </a:ext>
            </a:extLst>
          </p:cNvPr>
          <p:cNvSpPr/>
          <p:nvPr/>
        </p:nvSpPr>
        <p:spPr>
          <a:xfrm>
            <a:off x="3592443" y="4616560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8F1C49D-8C28-494E-678C-0A491DB2E2F9}"/>
              </a:ext>
            </a:extLst>
          </p:cNvPr>
          <p:cNvSpPr/>
          <p:nvPr/>
        </p:nvSpPr>
        <p:spPr>
          <a:xfrm>
            <a:off x="3785465" y="4616560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9888C8A-1537-17ED-AC87-BAAFC901A1AA}"/>
              </a:ext>
            </a:extLst>
          </p:cNvPr>
          <p:cNvSpPr/>
          <p:nvPr/>
        </p:nvSpPr>
        <p:spPr>
          <a:xfrm>
            <a:off x="3206398" y="4908451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101D22-9E64-9438-5872-872F432D1BB8}"/>
              </a:ext>
            </a:extLst>
          </p:cNvPr>
          <p:cNvSpPr/>
          <p:nvPr/>
        </p:nvSpPr>
        <p:spPr>
          <a:xfrm>
            <a:off x="3399420" y="4908451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BBD7B4-9FBD-6554-4FE1-AB7151589C67}"/>
              </a:ext>
            </a:extLst>
          </p:cNvPr>
          <p:cNvSpPr/>
          <p:nvPr/>
        </p:nvSpPr>
        <p:spPr>
          <a:xfrm>
            <a:off x="3592443" y="4908451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CB80918-0945-AD33-DA48-CAA358DD50DF}"/>
              </a:ext>
            </a:extLst>
          </p:cNvPr>
          <p:cNvSpPr/>
          <p:nvPr/>
        </p:nvSpPr>
        <p:spPr>
          <a:xfrm>
            <a:off x="3785465" y="4908451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AFA8517-36B2-EDBD-59E4-D8932E1A61AB}"/>
              </a:ext>
            </a:extLst>
          </p:cNvPr>
          <p:cNvSpPr/>
          <p:nvPr/>
        </p:nvSpPr>
        <p:spPr>
          <a:xfrm>
            <a:off x="3978488" y="4908451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E7A2903-1C05-2AE8-0FB7-7CB3407E0F1B}"/>
              </a:ext>
            </a:extLst>
          </p:cNvPr>
          <p:cNvSpPr/>
          <p:nvPr/>
        </p:nvSpPr>
        <p:spPr>
          <a:xfrm>
            <a:off x="3399420" y="5204347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30D2B48-611F-CF22-245E-BE78F1DD89D8}"/>
              </a:ext>
            </a:extLst>
          </p:cNvPr>
          <p:cNvSpPr/>
          <p:nvPr/>
        </p:nvSpPr>
        <p:spPr>
          <a:xfrm>
            <a:off x="3592443" y="5204347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A4FBB2-2FE4-F811-B0DC-E63F10006449}"/>
              </a:ext>
            </a:extLst>
          </p:cNvPr>
          <p:cNvSpPr/>
          <p:nvPr/>
        </p:nvSpPr>
        <p:spPr>
          <a:xfrm>
            <a:off x="3785465" y="5204347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2451559-B7A7-E50D-BCC0-E506B7FAD0DD}"/>
              </a:ext>
            </a:extLst>
          </p:cNvPr>
          <p:cNvSpPr/>
          <p:nvPr/>
        </p:nvSpPr>
        <p:spPr>
          <a:xfrm>
            <a:off x="3978488" y="5204347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5827AF7-9C59-5A1A-E80D-D34BAAC03849}"/>
              </a:ext>
            </a:extLst>
          </p:cNvPr>
          <p:cNvSpPr/>
          <p:nvPr/>
        </p:nvSpPr>
        <p:spPr>
          <a:xfrm>
            <a:off x="4171510" y="5204347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B05E3D-B669-B4AA-E5E7-21F0B6955C6D}"/>
              </a:ext>
            </a:extLst>
          </p:cNvPr>
          <p:cNvSpPr/>
          <p:nvPr/>
        </p:nvSpPr>
        <p:spPr>
          <a:xfrm>
            <a:off x="3592443" y="5503483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1E3698F-CD0C-90C3-7C11-9A5B49300449}"/>
              </a:ext>
            </a:extLst>
          </p:cNvPr>
          <p:cNvSpPr/>
          <p:nvPr/>
        </p:nvSpPr>
        <p:spPr>
          <a:xfrm>
            <a:off x="3785465" y="5503483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47C80A7-AE56-F2A5-B7DF-14C28D66DAA6}"/>
              </a:ext>
            </a:extLst>
          </p:cNvPr>
          <p:cNvSpPr/>
          <p:nvPr/>
        </p:nvSpPr>
        <p:spPr>
          <a:xfrm>
            <a:off x="3978488" y="5503483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07B5D8-6C1E-CB6F-C242-041E185AA771}"/>
              </a:ext>
            </a:extLst>
          </p:cNvPr>
          <p:cNvSpPr/>
          <p:nvPr/>
        </p:nvSpPr>
        <p:spPr>
          <a:xfrm>
            <a:off x="4171510" y="5503483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9169E14-2AD7-A57D-7225-21C597C6D217}"/>
              </a:ext>
            </a:extLst>
          </p:cNvPr>
          <p:cNvSpPr/>
          <p:nvPr/>
        </p:nvSpPr>
        <p:spPr>
          <a:xfrm>
            <a:off x="4364533" y="5503483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7499078-D2AD-C05D-21C2-CC396D0B99CC}"/>
              </a:ext>
            </a:extLst>
          </p:cNvPr>
          <p:cNvSpPr/>
          <p:nvPr/>
        </p:nvSpPr>
        <p:spPr>
          <a:xfrm>
            <a:off x="3785465" y="5807881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AF89A98-07F6-A6B6-31CC-DCFF7DC91A33}"/>
              </a:ext>
            </a:extLst>
          </p:cNvPr>
          <p:cNvSpPr/>
          <p:nvPr/>
        </p:nvSpPr>
        <p:spPr>
          <a:xfrm>
            <a:off x="3978488" y="5807881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50820E5-11E6-9986-7B30-772A234AC1ED}"/>
              </a:ext>
            </a:extLst>
          </p:cNvPr>
          <p:cNvSpPr/>
          <p:nvPr/>
        </p:nvSpPr>
        <p:spPr>
          <a:xfrm>
            <a:off x="4171510" y="5807881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738356E-E0D2-B366-73E8-5D5D87F0199F}"/>
              </a:ext>
            </a:extLst>
          </p:cNvPr>
          <p:cNvSpPr/>
          <p:nvPr/>
        </p:nvSpPr>
        <p:spPr>
          <a:xfrm>
            <a:off x="4364533" y="5807881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DC3D1B4-7DD4-D64F-C91A-CCC1F9D8A9B6}"/>
              </a:ext>
            </a:extLst>
          </p:cNvPr>
          <p:cNvSpPr/>
          <p:nvPr/>
        </p:nvSpPr>
        <p:spPr>
          <a:xfrm>
            <a:off x="4557556" y="5807881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3AF48A-B1B9-8896-7D26-54B23B96F545}"/>
              </a:ext>
            </a:extLst>
          </p:cNvPr>
          <p:cNvCxnSpPr>
            <a:cxnSpLocks/>
          </p:cNvCxnSpPr>
          <p:nvPr/>
        </p:nvCxnSpPr>
        <p:spPr>
          <a:xfrm>
            <a:off x="2625068" y="4528927"/>
            <a:ext cx="0" cy="17628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F892D6-C0E8-EDF0-352F-C0EB5D3ADBEA}"/>
              </a:ext>
            </a:extLst>
          </p:cNvPr>
          <p:cNvSpPr txBox="1"/>
          <p:nvPr/>
        </p:nvSpPr>
        <p:spPr>
          <a:xfrm>
            <a:off x="2089603" y="5269684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Jobs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920296-4311-4729-4C6E-05E6732F06C8}"/>
              </a:ext>
            </a:extLst>
          </p:cNvPr>
          <p:cNvSpPr/>
          <p:nvPr/>
        </p:nvSpPr>
        <p:spPr>
          <a:xfrm>
            <a:off x="2994467" y="1899032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4FACCE-AA1C-7B5A-AC19-70B93E0E39CE}"/>
              </a:ext>
            </a:extLst>
          </p:cNvPr>
          <p:cNvSpPr/>
          <p:nvPr/>
        </p:nvSpPr>
        <p:spPr>
          <a:xfrm>
            <a:off x="3981605" y="2182495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F7DF7D-3787-6DFF-A779-1C64BDD8481D}"/>
              </a:ext>
            </a:extLst>
          </p:cNvPr>
          <p:cNvSpPr/>
          <p:nvPr/>
        </p:nvSpPr>
        <p:spPr>
          <a:xfrm>
            <a:off x="4968742" y="2475413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FA006F-7331-D80B-F954-41A9474DFCE2}"/>
              </a:ext>
            </a:extLst>
          </p:cNvPr>
          <p:cNvSpPr/>
          <p:nvPr/>
        </p:nvSpPr>
        <p:spPr>
          <a:xfrm>
            <a:off x="5955880" y="2758875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363E36-EA56-03A5-C593-734F836C308A}"/>
              </a:ext>
            </a:extLst>
          </p:cNvPr>
          <p:cNvSpPr/>
          <p:nvPr/>
        </p:nvSpPr>
        <p:spPr>
          <a:xfrm>
            <a:off x="6938248" y="3029537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373AE-288D-E546-2997-D9D7C0E149DD}"/>
              </a:ext>
            </a:extLst>
          </p:cNvPr>
          <p:cNvCxnSpPr>
            <a:cxnSpLocks/>
          </p:cNvCxnSpPr>
          <p:nvPr/>
        </p:nvCxnSpPr>
        <p:spPr>
          <a:xfrm>
            <a:off x="2703634" y="3469370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0A270D-06BA-F9C5-40FC-F56F71D749B5}"/>
              </a:ext>
            </a:extLst>
          </p:cNvPr>
          <p:cNvSpPr txBox="1"/>
          <p:nvPr/>
        </p:nvSpPr>
        <p:spPr>
          <a:xfrm>
            <a:off x="8060044" y="3508768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882E4-B65D-27A4-9C8D-D56A94400E03}"/>
              </a:ext>
            </a:extLst>
          </p:cNvPr>
          <p:cNvCxnSpPr>
            <a:cxnSpLocks/>
          </p:cNvCxnSpPr>
          <p:nvPr/>
        </p:nvCxnSpPr>
        <p:spPr>
          <a:xfrm>
            <a:off x="2604210" y="1755865"/>
            <a:ext cx="0" cy="175290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9E063D-9DA9-0D54-9398-1BB2C4F690F1}"/>
              </a:ext>
            </a:extLst>
          </p:cNvPr>
          <p:cNvSpPr txBox="1"/>
          <p:nvPr/>
        </p:nvSpPr>
        <p:spPr>
          <a:xfrm>
            <a:off x="2068729" y="2453859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Jobs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F6B1F4-5A01-57A6-9183-3B67693843E8}"/>
              </a:ext>
            </a:extLst>
          </p:cNvPr>
          <p:cNvCxnSpPr>
            <a:cxnSpLocks/>
          </p:cNvCxnSpPr>
          <p:nvPr/>
        </p:nvCxnSpPr>
        <p:spPr>
          <a:xfrm>
            <a:off x="2703634" y="6267611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73FD8E-FB05-B945-7F3C-4C702346359A}"/>
              </a:ext>
            </a:extLst>
          </p:cNvPr>
          <p:cNvSpPr txBox="1"/>
          <p:nvPr/>
        </p:nvSpPr>
        <p:spPr>
          <a:xfrm>
            <a:off x="8060044" y="6307009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B6137573-74CF-A1BD-ABB2-B9DBFB13E973}"/>
              </a:ext>
            </a:extLst>
          </p:cNvPr>
          <p:cNvSpPr/>
          <p:nvPr/>
        </p:nvSpPr>
        <p:spPr>
          <a:xfrm>
            <a:off x="6346136" y="1781582"/>
            <a:ext cx="1584404" cy="395506"/>
          </a:xfrm>
          <a:prstGeom prst="wedgeEllipseCallout">
            <a:avLst>
              <a:gd name="adj1" fmla="val -42763"/>
              <a:gd name="adj2" fmla="val 5005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algn="ctr" defTabSz="642915" hangingPunct="0"/>
            <a:r>
              <a:rPr lang="en-US" sz="1406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Unpipelined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3507C429-67B3-4FB3-1106-F6073CCDC81B}"/>
              </a:ext>
            </a:extLst>
          </p:cNvPr>
          <p:cNvSpPr/>
          <p:nvPr/>
        </p:nvSpPr>
        <p:spPr>
          <a:xfrm>
            <a:off x="6340982" y="4582873"/>
            <a:ext cx="1584404" cy="395506"/>
          </a:xfrm>
          <a:prstGeom prst="wedgeEllipseCallout">
            <a:avLst>
              <a:gd name="adj1" fmla="val -42763"/>
              <a:gd name="adj2" fmla="val 5005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algn="ctr" defTabSz="642915" hangingPunct="0"/>
            <a:r>
              <a:rPr lang="en-US" sz="1406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6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ipelined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D5D5E6-256D-193F-1ACD-AEFF40209567}"/>
              </a:ext>
            </a:extLst>
          </p:cNvPr>
          <p:cNvSpPr txBox="1">
            <a:spLocks/>
          </p:cNvSpPr>
          <p:nvPr/>
        </p:nvSpPr>
        <p:spPr>
          <a:xfrm>
            <a:off x="397635" y="-191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Car Assembly Line With Pipelining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98A06A-0B61-646E-3A5B-0DBAB1AE8A5B}"/>
                  </a:ext>
                </a:extLst>
              </p:cNvPr>
              <p:cNvSpPr txBox="1"/>
              <p:nvPr/>
            </p:nvSpPr>
            <p:spPr>
              <a:xfrm>
                <a:off x="8872330" y="2084527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98A06A-0B61-646E-3A5B-0DBAB1AE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330" y="2084527"/>
                <a:ext cx="173400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060B8C-6CD9-8B65-F940-2F691C0C29DC}"/>
                  </a:ext>
                </a:extLst>
              </p:cNvPr>
              <p:cNvSpPr txBox="1"/>
              <p:nvPr/>
            </p:nvSpPr>
            <p:spPr>
              <a:xfrm>
                <a:off x="10565592" y="4668842"/>
                <a:ext cx="76649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060B8C-6CD9-8B65-F940-2F691C0C2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92" y="4668842"/>
                <a:ext cx="766492" cy="612796"/>
              </a:xfrm>
              <a:prstGeom prst="rect">
                <a:avLst/>
              </a:prstGeom>
              <a:blipFill>
                <a:blip r:embed="rId3"/>
                <a:stretch>
                  <a:fillRect t="-2041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BDDD33-3A21-5835-B938-9BD738E6C667}"/>
                  </a:ext>
                </a:extLst>
              </p:cNvPr>
              <p:cNvSpPr txBox="1"/>
              <p:nvPr/>
            </p:nvSpPr>
            <p:spPr>
              <a:xfrm>
                <a:off x="8872329" y="4788836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BDDD33-3A21-5835-B938-9BD738E6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329" y="4788836"/>
                <a:ext cx="173400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083753-DBA3-B559-B3AF-F33BA441D73D}"/>
                  </a:ext>
                </a:extLst>
              </p:cNvPr>
              <p:cNvSpPr txBox="1"/>
              <p:nvPr/>
            </p:nvSpPr>
            <p:spPr>
              <a:xfrm>
                <a:off x="10472151" y="1991193"/>
                <a:ext cx="89473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083753-DBA3-B559-B3AF-F33BA441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151" y="1991193"/>
                <a:ext cx="894732" cy="612796"/>
              </a:xfrm>
              <a:prstGeom prst="rect">
                <a:avLst/>
              </a:prstGeom>
              <a:blipFill>
                <a:blip r:embed="rId4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33D45-A9E7-E112-C11F-AD7463B48D59}"/>
              </a:ext>
            </a:extLst>
          </p:cNvPr>
          <p:cNvCxnSpPr/>
          <p:nvPr/>
        </p:nvCxnSpPr>
        <p:spPr>
          <a:xfrm>
            <a:off x="2994467" y="1842052"/>
            <a:ext cx="984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3CF1AE-0A31-2E3E-FF1C-CC5EEEC98329}"/>
                  </a:ext>
                </a:extLst>
              </p:cNvPr>
              <p:cNvSpPr txBox="1"/>
              <p:nvPr/>
            </p:nvSpPr>
            <p:spPr>
              <a:xfrm>
                <a:off x="3148293" y="1623154"/>
                <a:ext cx="6187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3CF1AE-0A31-2E3E-FF1C-CC5EEEC9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93" y="1623154"/>
                <a:ext cx="618759" cy="2616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79F73F-1733-9957-3868-E5A2ADC30B04}"/>
                  </a:ext>
                </a:extLst>
              </p:cNvPr>
              <p:cNvSpPr txBox="1"/>
              <p:nvPr/>
            </p:nvSpPr>
            <p:spPr>
              <a:xfrm>
                <a:off x="2833901" y="4276728"/>
                <a:ext cx="5402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79F73F-1733-9957-3868-E5A2ADC30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01" y="4276728"/>
                <a:ext cx="540212" cy="2616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53111F-99A6-C06C-651D-BC0ADDCC9E26}"/>
              </a:ext>
            </a:extLst>
          </p:cNvPr>
          <p:cNvCxnSpPr>
            <a:cxnSpLocks/>
          </p:cNvCxnSpPr>
          <p:nvPr/>
        </p:nvCxnSpPr>
        <p:spPr>
          <a:xfrm>
            <a:off x="3001616" y="4548805"/>
            <a:ext cx="204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15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4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4333CA-6082-D3CD-DC5B-2032259EE2A4}"/>
              </a:ext>
            </a:extLst>
          </p:cNvPr>
          <p:cNvSpPr/>
          <p:nvPr/>
        </p:nvSpPr>
        <p:spPr>
          <a:xfrm>
            <a:off x="3013375" y="4616560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9A8E157-8984-FAF9-5077-DDF8A491AFF9}"/>
              </a:ext>
            </a:extLst>
          </p:cNvPr>
          <p:cNvSpPr/>
          <p:nvPr/>
        </p:nvSpPr>
        <p:spPr>
          <a:xfrm>
            <a:off x="3206398" y="4616560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9840104-9807-117B-3C1C-862B2E81B364}"/>
              </a:ext>
            </a:extLst>
          </p:cNvPr>
          <p:cNvSpPr/>
          <p:nvPr/>
        </p:nvSpPr>
        <p:spPr>
          <a:xfrm>
            <a:off x="3399420" y="4616560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448FB82-CA37-1BBA-DE2A-06F8EBB387C5}"/>
              </a:ext>
            </a:extLst>
          </p:cNvPr>
          <p:cNvSpPr/>
          <p:nvPr/>
        </p:nvSpPr>
        <p:spPr>
          <a:xfrm>
            <a:off x="3592443" y="4616560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8F1C49D-8C28-494E-678C-0A491DB2E2F9}"/>
              </a:ext>
            </a:extLst>
          </p:cNvPr>
          <p:cNvSpPr/>
          <p:nvPr/>
        </p:nvSpPr>
        <p:spPr>
          <a:xfrm>
            <a:off x="3785465" y="4616560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9888C8A-1537-17ED-AC87-BAAFC901A1AA}"/>
              </a:ext>
            </a:extLst>
          </p:cNvPr>
          <p:cNvSpPr/>
          <p:nvPr/>
        </p:nvSpPr>
        <p:spPr>
          <a:xfrm>
            <a:off x="3206398" y="4908451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101D22-9E64-9438-5872-872F432D1BB8}"/>
              </a:ext>
            </a:extLst>
          </p:cNvPr>
          <p:cNvSpPr/>
          <p:nvPr/>
        </p:nvSpPr>
        <p:spPr>
          <a:xfrm>
            <a:off x="3399420" y="4908451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BBD7B4-9FBD-6554-4FE1-AB7151589C67}"/>
              </a:ext>
            </a:extLst>
          </p:cNvPr>
          <p:cNvSpPr/>
          <p:nvPr/>
        </p:nvSpPr>
        <p:spPr>
          <a:xfrm>
            <a:off x="3592443" y="4908451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CB80918-0945-AD33-DA48-CAA358DD50DF}"/>
              </a:ext>
            </a:extLst>
          </p:cNvPr>
          <p:cNvSpPr/>
          <p:nvPr/>
        </p:nvSpPr>
        <p:spPr>
          <a:xfrm>
            <a:off x="3785465" y="4908451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AFA8517-36B2-EDBD-59E4-D8932E1A61AB}"/>
              </a:ext>
            </a:extLst>
          </p:cNvPr>
          <p:cNvSpPr/>
          <p:nvPr/>
        </p:nvSpPr>
        <p:spPr>
          <a:xfrm>
            <a:off x="3978488" y="4908451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E7A2903-1C05-2AE8-0FB7-7CB3407E0F1B}"/>
              </a:ext>
            </a:extLst>
          </p:cNvPr>
          <p:cNvSpPr/>
          <p:nvPr/>
        </p:nvSpPr>
        <p:spPr>
          <a:xfrm>
            <a:off x="3399420" y="5204347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30D2B48-611F-CF22-245E-BE78F1DD89D8}"/>
              </a:ext>
            </a:extLst>
          </p:cNvPr>
          <p:cNvSpPr/>
          <p:nvPr/>
        </p:nvSpPr>
        <p:spPr>
          <a:xfrm>
            <a:off x="3592443" y="5204347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A4FBB2-2FE4-F811-B0DC-E63F10006449}"/>
              </a:ext>
            </a:extLst>
          </p:cNvPr>
          <p:cNvSpPr/>
          <p:nvPr/>
        </p:nvSpPr>
        <p:spPr>
          <a:xfrm>
            <a:off x="3785465" y="5204347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2451559-B7A7-E50D-BCC0-E506B7FAD0DD}"/>
              </a:ext>
            </a:extLst>
          </p:cNvPr>
          <p:cNvSpPr/>
          <p:nvPr/>
        </p:nvSpPr>
        <p:spPr>
          <a:xfrm>
            <a:off x="3978488" y="5204347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5827AF7-9C59-5A1A-E80D-D34BAAC03849}"/>
              </a:ext>
            </a:extLst>
          </p:cNvPr>
          <p:cNvSpPr/>
          <p:nvPr/>
        </p:nvSpPr>
        <p:spPr>
          <a:xfrm>
            <a:off x="4171510" y="5204347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B05E3D-B669-B4AA-E5E7-21F0B6955C6D}"/>
              </a:ext>
            </a:extLst>
          </p:cNvPr>
          <p:cNvSpPr/>
          <p:nvPr/>
        </p:nvSpPr>
        <p:spPr>
          <a:xfrm>
            <a:off x="3592443" y="5503483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1E3698F-CD0C-90C3-7C11-9A5B49300449}"/>
              </a:ext>
            </a:extLst>
          </p:cNvPr>
          <p:cNvSpPr/>
          <p:nvPr/>
        </p:nvSpPr>
        <p:spPr>
          <a:xfrm>
            <a:off x="3785465" y="5503483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47C80A7-AE56-F2A5-B7DF-14C28D66DAA6}"/>
              </a:ext>
            </a:extLst>
          </p:cNvPr>
          <p:cNvSpPr/>
          <p:nvPr/>
        </p:nvSpPr>
        <p:spPr>
          <a:xfrm>
            <a:off x="3978488" y="5503483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07B5D8-6C1E-CB6F-C242-041E185AA771}"/>
              </a:ext>
            </a:extLst>
          </p:cNvPr>
          <p:cNvSpPr/>
          <p:nvPr/>
        </p:nvSpPr>
        <p:spPr>
          <a:xfrm>
            <a:off x="4171510" y="5503483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9169E14-2AD7-A57D-7225-21C597C6D217}"/>
              </a:ext>
            </a:extLst>
          </p:cNvPr>
          <p:cNvSpPr/>
          <p:nvPr/>
        </p:nvSpPr>
        <p:spPr>
          <a:xfrm>
            <a:off x="4364533" y="5503483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7499078-D2AD-C05D-21C2-CC396D0B99CC}"/>
              </a:ext>
            </a:extLst>
          </p:cNvPr>
          <p:cNvSpPr/>
          <p:nvPr/>
        </p:nvSpPr>
        <p:spPr>
          <a:xfrm>
            <a:off x="3785465" y="5807881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AF89A98-07F6-A6B6-31CC-DCFF7DC91A33}"/>
              </a:ext>
            </a:extLst>
          </p:cNvPr>
          <p:cNvSpPr/>
          <p:nvPr/>
        </p:nvSpPr>
        <p:spPr>
          <a:xfrm>
            <a:off x="3978488" y="5807881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50820E5-11E6-9986-7B30-772A234AC1ED}"/>
              </a:ext>
            </a:extLst>
          </p:cNvPr>
          <p:cNvSpPr/>
          <p:nvPr/>
        </p:nvSpPr>
        <p:spPr>
          <a:xfrm>
            <a:off x="4171510" y="5807881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738356E-E0D2-B366-73E8-5D5D87F0199F}"/>
              </a:ext>
            </a:extLst>
          </p:cNvPr>
          <p:cNvSpPr/>
          <p:nvPr/>
        </p:nvSpPr>
        <p:spPr>
          <a:xfrm>
            <a:off x="4364533" y="5807881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DC3D1B4-7DD4-D64F-C91A-CCC1F9D8A9B6}"/>
              </a:ext>
            </a:extLst>
          </p:cNvPr>
          <p:cNvSpPr/>
          <p:nvPr/>
        </p:nvSpPr>
        <p:spPr>
          <a:xfrm>
            <a:off x="4557556" y="5807881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3AF48A-B1B9-8896-7D26-54B23B96F545}"/>
              </a:ext>
            </a:extLst>
          </p:cNvPr>
          <p:cNvCxnSpPr>
            <a:cxnSpLocks/>
          </p:cNvCxnSpPr>
          <p:nvPr/>
        </p:nvCxnSpPr>
        <p:spPr>
          <a:xfrm>
            <a:off x="2625068" y="4528927"/>
            <a:ext cx="0" cy="17628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920296-4311-4729-4C6E-05E6732F06C8}"/>
              </a:ext>
            </a:extLst>
          </p:cNvPr>
          <p:cNvSpPr/>
          <p:nvPr/>
        </p:nvSpPr>
        <p:spPr>
          <a:xfrm>
            <a:off x="2994467" y="1899032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4FACCE-AA1C-7B5A-AC19-70B93E0E39CE}"/>
              </a:ext>
            </a:extLst>
          </p:cNvPr>
          <p:cNvSpPr/>
          <p:nvPr/>
        </p:nvSpPr>
        <p:spPr>
          <a:xfrm>
            <a:off x="3981605" y="2182495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F7DF7D-3787-6DFF-A779-1C64BDD8481D}"/>
              </a:ext>
            </a:extLst>
          </p:cNvPr>
          <p:cNvSpPr/>
          <p:nvPr/>
        </p:nvSpPr>
        <p:spPr>
          <a:xfrm>
            <a:off x="4968742" y="2475413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FA006F-7331-D80B-F954-41A9474DFCE2}"/>
              </a:ext>
            </a:extLst>
          </p:cNvPr>
          <p:cNvSpPr/>
          <p:nvPr/>
        </p:nvSpPr>
        <p:spPr>
          <a:xfrm>
            <a:off x="5955880" y="2758875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363E36-EA56-03A5-C593-734F836C308A}"/>
              </a:ext>
            </a:extLst>
          </p:cNvPr>
          <p:cNvSpPr/>
          <p:nvPr/>
        </p:nvSpPr>
        <p:spPr>
          <a:xfrm>
            <a:off x="6938248" y="3029537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373AE-288D-E546-2997-D9D7C0E149DD}"/>
              </a:ext>
            </a:extLst>
          </p:cNvPr>
          <p:cNvCxnSpPr>
            <a:cxnSpLocks/>
          </p:cNvCxnSpPr>
          <p:nvPr/>
        </p:nvCxnSpPr>
        <p:spPr>
          <a:xfrm>
            <a:off x="2703634" y="3469370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0A270D-06BA-F9C5-40FC-F56F71D749B5}"/>
              </a:ext>
            </a:extLst>
          </p:cNvPr>
          <p:cNvSpPr txBox="1"/>
          <p:nvPr/>
        </p:nvSpPr>
        <p:spPr>
          <a:xfrm>
            <a:off x="8060044" y="3508768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882E4-B65D-27A4-9C8D-D56A94400E03}"/>
              </a:ext>
            </a:extLst>
          </p:cNvPr>
          <p:cNvCxnSpPr>
            <a:cxnSpLocks/>
          </p:cNvCxnSpPr>
          <p:nvPr/>
        </p:nvCxnSpPr>
        <p:spPr>
          <a:xfrm>
            <a:off x="2604210" y="1755865"/>
            <a:ext cx="0" cy="175290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F6B1F4-5A01-57A6-9183-3B67693843E8}"/>
              </a:ext>
            </a:extLst>
          </p:cNvPr>
          <p:cNvCxnSpPr>
            <a:cxnSpLocks/>
          </p:cNvCxnSpPr>
          <p:nvPr/>
        </p:nvCxnSpPr>
        <p:spPr>
          <a:xfrm>
            <a:off x="2703634" y="6267611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73FD8E-FB05-B945-7F3C-4C702346359A}"/>
              </a:ext>
            </a:extLst>
          </p:cNvPr>
          <p:cNvSpPr txBox="1"/>
          <p:nvPr/>
        </p:nvSpPr>
        <p:spPr>
          <a:xfrm>
            <a:off x="8060044" y="6307009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B6137573-74CF-A1BD-ABB2-B9DBFB13E973}"/>
              </a:ext>
            </a:extLst>
          </p:cNvPr>
          <p:cNvSpPr/>
          <p:nvPr/>
        </p:nvSpPr>
        <p:spPr>
          <a:xfrm>
            <a:off x="6346136" y="1781582"/>
            <a:ext cx="1584404" cy="395506"/>
          </a:xfrm>
          <a:prstGeom prst="wedgeEllipseCallout">
            <a:avLst>
              <a:gd name="adj1" fmla="val -42763"/>
              <a:gd name="adj2" fmla="val 5005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algn="ctr" defTabSz="642915" hangingPunct="0"/>
            <a:r>
              <a:rPr lang="en-US" sz="1406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Unpipelined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3507C429-67B3-4FB3-1106-F6073CCDC81B}"/>
              </a:ext>
            </a:extLst>
          </p:cNvPr>
          <p:cNvSpPr/>
          <p:nvPr/>
        </p:nvSpPr>
        <p:spPr>
          <a:xfrm>
            <a:off x="6340982" y="4582873"/>
            <a:ext cx="1584404" cy="395506"/>
          </a:xfrm>
          <a:prstGeom prst="wedgeEllipseCallout">
            <a:avLst>
              <a:gd name="adj1" fmla="val -42763"/>
              <a:gd name="adj2" fmla="val 5005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algn="ctr" defTabSz="642915" hangingPunct="0"/>
            <a:r>
              <a:rPr lang="en-US" sz="1406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6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ipelined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D5D5E6-256D-193F-1ACD-AEFF40209567}"/>
              </a:ext>
            </a:extLst>
          </p:cNvPr>
          <p:cNvSpPr txBox="1">
            <a:spLocks/>
          </p:cNvSpPr>
          <p:nvPr/>
        </p:nvSpPr>
        <p:spPr>
          <a:xfrm>
            <a:off x="397635" y="-191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Pipelined Processor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003A41-6527-62A7-28B3-3FF60088D5B8}"/>
                  </a:ext>
                </a:extLst>
              </p:cNvPr>
              <p:cNvSpPr txBox="1"/>
              <p:nvPr/>
            </p:nvSpPr>
            <p:spPr>
              <a:xfrm>
                <a:off x="8347406" y="1756104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003A41-6527-62A7-28B3-3FF60088D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406" y="1756104"/>
                <a:ext cx="173400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F02C5-04C3-7522-0C3A-16A68D2698C9}"/>
                  </a:ext>
                </a:extLst>
              </p:cNvPr>
              <p:cNvSpPr txBox="1"/>
              <p:nvPr/>
            </p:nvSpPr>
            <p:spPr>
              <a:xfrm>
                <a:off x="9947227" y="1662770"/>
                <a:ext cx="1042208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F02C5-04C3-7522-0C3A-16A68D26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227" y="1662770"/>
                <a:ext cx="1042208" cy="659411"/>
              </a:xfrm>
              <a:prstGeom prst="rect">
                <a:avLst/>
              </a:prstGeom>
              <a:blipFill>
                <a:blip r:embed="rId3"/>
                <a:stretch>
                  <a:fillRect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2C4A30-6AB6-7211-686A-C2BD46C8907B}"/>
                  </a:ext>
                </a:extLst>
              </p:cNvPr>
              <p:cNvSpPr txBox="1"/>
              <p:nvPr/>
            </p:nvSpPr>
            <p:spPr>
              <a:xfrm>
                <a:off x="10840279" y="1756104"/>
                <a:ext cx="1163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𝐵𝐼𝑃𝑆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2C4A30-6AB6-7211-686A-C2BD46C8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279" y="1756104"/>
                <a:ext cx="11637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BC58FA-00BC-1865-C659-99E18E90E26C}"/>
                  </a:ext>
                </a:extLst>
              </p:cNvPr>
              <p:cNvSpPr txBox="1"/>
              <p:nvPr/>
            </p:nvSpPr>
            <p:spPr>
              <a:xfrm>
                <a:off x="8406536" y="4515322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BC58FA-00BC-1865-C659-99E18E90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36" y="4515322"/>
                <a:ext cx="173400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1A0B3-2053-835D-D560-30A619AC26A7}"/>
                  </a:ext>
                </a:extLst>
              </p:cNvPr>
              <p:cNvSpPr txBox="1"/>
              <p:nvPr/>
            </p:nvSpPr>
            <p:spPr>
              <a:xfrm>
                <a:off x="10006357" y="4421988"/>
                <a:ext cx="913968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1A0B3-2053-835D-D560-30A619AC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57" y="4421988"/>
                <a:ext cx="913968" cy="659411"/>
              </a:xfrm>
              <a:prstGeom prst="rect">
                <a:avLst/>
              </a:prstGeom>
              <a:blipFill>
                <a:blip r:embed="rId6"/>
                <a:stretch>
                  <a:fillRect t="-188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D1CF87-C8A6-B3DA-1570-E390A138DF3F}"/>
                  </a:ext>
                </a:extLst>
              </p:cNvPr>
              <p:cNvSpPr txBox="1"/>
              <p:nvPr/>
            </p:nvSpPr>
            <p:spPr>
              <a:xfrm>
                <a:off x="10899409" y="4515322"/>
                <a:ext cx="1163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𝐵𝐼𝑃𝑆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D1CF87-C8A6-B3DA-1570-E390A138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409" y="4515322"/>
                <a:ext cx="116378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822758-3E05-9AB8-DCBE-522A008C6B90}"/>
                  </a:ext>
                </a:extLst>
              </p:cNvPr>
              <p:cNvSpPr txBox="1"/>
              <p:nvPr/>
            </p:nvSpPr>
            <p:spPr>
              <a:xfrm>
                <a:off x="9307243" y="2563196"/>
                <a:ext cx="811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CPI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822758-3E05-9AB8-DCBE-522A008C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43" y="2563196"/>
                <a:ext cx="811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23FC58-0AD5-DA2D-F940-833AEF9FC37B}"/>
                  </a:ext>
                </a:extLst>
              </p:cNvPr>
              <p:cNvSpPr txBox="1"/>
              <p:nvPr/>
            </p:nvSpPr>
            <p:spPr>
              <a:xfrm>
                <a:off x="9947227" y="2564733"/>
                <a:ext cx="41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23FC58-0AD5-DA2D-F940-833AEF9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227" y="2564733"/>
                <a:ext cx="417101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4F5291-F4D1-6F08-068F-C6ECE4CF95D5}"/>
                  </a:ext>
                </a:extLst>
              </p:cNvPr>
              <p:cNvSpPr txBox="1"/>
              <p:nvPr/>
            </p:nvSpPr>
            <p:spPr>
              <a:xfrm>
                <a:off x="9329097" y="5237810"/>
                <a:ext cx="811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CPI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4F5291-F4D1-6F08-068F-C6ECE4CF9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97" y="5237810"/>
                <a:ext cx="8114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46C767-7DED-37C7-21E9-0E845FC1E5BD}"/>
                  </a:ext>
                </a:extLst>
              </p:cNvPr>
              <p:cNvSpPr txBox="1"/>
              <p:nvPr/>
            </p:nvSpPr>
            <p:spPr>
              <a:xfrm>
                <a:off x="9969081" y="5239347"/>
                <a:ext cx="41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46C767-7DED-37C7-21E9-0E845FC1E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81" y="5239347"/>
                <a:ext cx="41710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FB80763-1BDF-C7E1-564C-FD8A5BCBC85E}"/>
              </a:ext>
            </a:extLst>
          </p:cNvPr>
          <p:cNvSpPr txBox="1"/>
          <p:nvPr/>
        </p:nvSpPr>
        <p:spPr>
          <a:xfrm>
            <a:off x="1028541" y="1695730"/>
            <a:ext cx="1850881" cy="1687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>
              <a:lnSpc>
                <a:spcPct val="125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$1, 8($2)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add $4, $2, $3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sub $5, $1, $4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and $6, $1, $4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$7, $5, $6 </a:t>
            </a:r>
            <a:endParaRPr lang="en-US" sz="1687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CD5A3E-AFC7-C2C5-94AB-2F44BFBFDCC2}"/>
              </a:ext>
            </a:extLst>
          </p:cNvPr>
          <p:cNvSpPr txBox="1"/>
          <p:nvPr/>
        </p:nvSpPr>
        <p:spPr>
          <a:xfrm>
            <a:off x="1028541" y="4493970"/>
            <a:ext cx="1850881" cy="1687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>
              <a:lnSpc>
                <a:spcPct val="125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$1, 8($2)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add $4, $2, $3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sub $5, $1, $4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and $6, $1, $4</a:t>
            </a:r>
          </a:p>
          <a:p>
            <a:pPr defTabSz="642915" hangingPunct="0">
              <a:lnSpc>
                <a:spcPct val="125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$7, $5, $6 </a:t>
            </a:r>
            <a:endParaRPr lang="en-US" sz="1687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970ED2-A58E-39F7-6E02-3A79BC628F3E}"/>
              </a:ext>
            </a:extLst>
          </p:cNvPr>
          <p:cNvCxnSpPr/>
          <p:nvPr/>
        </p:nvCxnSpPr>
        <p:spPr>
          <a:xfrm>
            <a:off x="2994467" y="1842052"/>
            <a:ext cx="984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7B7E-B531-BF94-34E4-04D026726270}"/>
                  </a:ext>
                </a:extLst>
              </p:cNvPr>
              <p:cNvSpPr txBox="1"/>
              <p:nvPr/>
            </p:nvSpPr>
            <p:spPr>
              <a:xfrm>
                <a:off x="3148293" y="1623154"/>
                <a:ext cx="7085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1000 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7B7E-B531-BF94-34E4-04D0267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93" y="1623154"/>
                <a:ext cx="708527" cy="26161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D9AA56-5DB1-E6A3-612B-9491F7116D87}"/>
              </a:ext>
            </a:extLst>
          </p:cNvPr>
          <p:cNvCxnSpPr>
            <a:cxnSpLocks/>
          </p:cNvCxnSpPr>
          <p:nvPr/>
        </p:nvCxnSpPr>
        <p:spPr>
          <a:xfrm>
            <a:off x="2994467" y="4549456"/>
            <a:ext cx="211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0AAA-3EA3-6FC4-DD11-41D66F320EAF}"/>
                  </a:ext>
                </a:extLst>
              </p:cNvPr>
              <p:cNvSpPr txBox="1"/>
              <p:nvPr/>
            </p:nvSpPr>
            <p:spPr>
              <a:xfrm>
                <a:off x="2818742" y="4306221"/>
                <a:ext cx="6299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200 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0AAA-3EA3-6FC4-DD11-41D66F32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742" y="4306221"/>
                <a:ext cx="629981" cy="26161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9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5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4A3D41-BB2D-4998-AC21-2318F45D05E9}"/>
              </a:ext>
            </a:extLst>
          </p:cNvPr>
          <p:cNvSpPr/>
          <p:nvPr/>
        </p:nvSpPr>
        <p:spPr>
          <a:xfrm>
            <a:off x="3664262" y="3337735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C667-92FC-2160-2D53-8D60BD19CFB5}"/>
              </a:ext>
            </a:extLst>
          </p:cNvPr>
          <p:cNvSpPr/>
          <p:nvPr/>
        </p:nvSpPr>
        <p:spPr>
          <a:xfrm>
            <a:off x="4651399" y="3895391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DDA77A-20E6-11E2-6998-FFAE9087D5E5}"/>
              </a:ext>
            </a:extLst>
          </p:cNvPr>
          <p:cNvSpPr/>
          <p:nvPr/>
        </p:nvSpPr>
        <p:spPr>
          <a:xfrm>
            <a:off x="5638537" y="4453046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4C40F8-49C9-C4B8-2F93-90C4EDD01507}"/>
              </a:ext>
            </a:extLst>
          </p:cNvPr>
          <p:cNvSpPr/>
          <p:nvPr/>
        </p:nvSpPr>
        <p:spPr>
          <a:xfrm>
            <a:off x="6625674" y="5010702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5DDE92-2394-A852-3391-0DEF56776444}"/>
              </a:ext>
            </a:extLst>
          </p:cNvPr>
          <p:cNvSpPr/>
          <p:nvPr/>
        </p:nvSpPr>
        <p:spPr>
          <a:xfrm>
            <a:off x="7617498" y="5527191"/>
            <a:ext cx="987138" cy="2155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DB18B4-3E18-9D34-F806-68156445D4CF}"/>
              </a:ext>
            </a:extLst>
          </p:cNvPr>
          <p:cNvCxnSpPr/>
          <p:nvPr/>
        </p:nvCxnSpPr>
        <p:spPr>
          <a:xfrm>
            <a:off x="3534379" y="6042665"/>
            <a:ext cx="56825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D2E6D-A096-ECD1-AC41-BB037CC9FCF3}"/>
              </a:ext>
            </a:extLst>
          </p:cNvPr>
          <p:cNvSpPr txBox="1"/>
          <p:nvPr/>
        </p:nvSpPr>
        <p:spPr>
          <a:xfrm>
            <a:off x="8729839" y="6091565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1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24E51F8-12EA-53C5-2C37-9F200CBC009C}"/>
              </a:ext>
            </a:extLst>
          </p:cNvPr>
          <p:cNvSpPr txBox="1">
            <a:spLocks/>
          </p:cNvSpPr>
          <p:nvPr/>
        </p:nvSpPr>
        <p:spPr>
          <a:xfrm>
            <a:off x="757593" y="1473661"/>
            <a:ext cx="8643938" cy="146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marL="321457" lvl="3" indent="-321457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Example Program: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What is the CPU time for a Cycle Time of 6 ns?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    </a:t>
            </a:r>
            <a:r>
              <a:rPr lang="en-US" sz="2109" b="1" dirty="0">
                <a:latin typeface="Times New Roman"/>
                <a:ea typeface="Times New Roman"/>
                <a:cs typeface="Times New Roman"/>
                <a:sym typeface="Times New Roman"/>
              </a:rPr>
              <a:t>CT = 6 ns;   CPU Time = </a:t>
            </a:r>
            <a:r>
              <a:rPr lang="en-US" sz="2400" b="1" dirty="0">
                <a:solidFill>
                  <a:srgbClr val="FF0000"/>
                </a:solidFill>
              </a:rPr>
              <a:t>5 x 6 ns = 30 ns</a:t>
            </a:r>
            <a:r>
              <a:rPr lang="en-US" sz="2109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5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109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E13885-4EA3-3C29-11FB-7E4C3426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Recall: Single-cycle CPU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6B347-DA63-1FF4-92C0-847E20F4B4C5}"/>
              </a:ext>
            </a:extLst>
          </p:cNvPr>
          <p:cNvSpPr txBox="1"/>
          <p:nvPr/>
        </p:nvSpPr>
        <p:spPr>
          <a:xfrm>
            <a:off x="1683499" y="3105281"/>
            <a:ext cx="1850881" cy="292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$1, 8($2)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add $4, $2, $3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sub $5,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and $6,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$7, $5, $6 </a:t>
            </a:r>
            <a:endParaRPr lang="en-US" sz="1687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EF219220-5B4A-7789-31E0-6417B6FB6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726" b="1149"/>
          <a:stretch/>
        </p:blipFill>
        <p:spPr>
          <a:xfrm>
            <a:off x="7971920" y="1278958"/>
            <a:ext cx="4038701" cy="20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049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1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24E51F8-12EA-53C5-2C37-9F200CBC009C}"/>
              </a:ext>
            </a:extLst>
          </p:cNvPr>
          <p:cNvSpPr txBox="1">
            <a:spLocks/>
          </p:cNvSpPr>
          <p:nvPr/>
        </p:nvSpPr>
        <p:spPr>
          <a:xfrm>
            <a:off x="585208" y="1436507"/>
            <a:ext cx="8643938" cy="146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marL="321457" lvl="3" indent="-321457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Example Program: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What is the CPU time for a Cycle Time of 1.5 ns?</a:t>
            </a:r>
          </a:p>
          <a:p>
            <a:pPr lvl="3" algn="just" hangingPunct="1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109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9" b="1" dirty="0">
                <a:latin typeface="Times New Roman"/>
                <a:ea typeface="Times New Roman"/>
                <a:cs typeface="Times New Roman"/>
                <a:sym typeface="Times New Roman"/>
              </a:rPr>
              <a:t>CT = 1.5 ns;   CPU Time =</a:t>
            </a:r>
            <a:endParaRPr lang="en-US" sz="2109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ED23F7-AAFB-7AF4-D0E0-0571D57F5DDF}"/>
              </a:ext>
            </a:extLst>
          </p:cNvPr>
          <p:cNvCxnSpPr>
            <a:cxnSpLocks/>
          </p:cNvCxnSpPr>
          <p:nvPr/>
        </p:nvCxnSpPr>
        <p:spPr>
          <a:xfrm>
            <a:off x="3566436" y="6063173"/>
            <a:ext cx="58434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060148-9312-BD21-F37E-F031518D9E52}"/>
              </a:ext>
            </a:extLst>
          </p:cNvPr>
          <p:cNvSpPr txBox="1"/>
          <p:nvPr/>
        </p:nvSpPr>
        <p:spPr>
          <a:xfrm>
            <a:off x="8922847" y="6112073"/>
            <a:ext cx="487074" cy="281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r>
              <a:rPr lang="en-US" sz="1406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Time</a:t>
            </a:r>
            <a:endParaRPr lang="en-US" sz="1266" b="1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4333CA-6082-D3CD-DC5B-2032259EE2A4}"/>
              </a:ext>
            </a:extLst>
          </p:cNvPr>
          <p:cNvSpPr/>
          <p:nvPr/>
        </p:nvSpPr>
        <p:spPr>
          <a:xfrm>
            <a:off x="3857270" y="3364691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9A8E157-8984-FAF9-5077-DDF8A491AFF9}"/>
              </a:ext>
            </a:extLst>
          </p:cNvPr>
          <p:cNvSpPr/>
          <p:nvPr/>
        </p:nvSpPr>
        <p:spPr>
          <a:xfrm>
            <a:off x="4050292" y="3364691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9840104-9807-117B-3C1C-862B2E81B364}"/>
              </a:ext>
            </a:extLst>
          </p:cNvPr>
          <p:cNvSpPr/>
          <p:nvPr/>
        </p:nvSpPr>
        <p:spPr>
          <a:xfrm>
            <a:off x="4243315" y="3364691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448FB82-CA37-1BBA-DE2A-06F8EBB387C5}"/>
              </a:ext>
            </a:extLst>
          </p:cNvPr>
          <p:cNvSpPr/>
          <p:nvPr/>
        </p:nvSpPr>
        <p:spPr>
          <a:xfrm>
            <a:off x="4436337" y="3364691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8F1C49D-8C28-494E-678C-0A491DB2E2F9}"/>
              </a:ext>
            </a:extLst>
          </p:cNvPr>
          <p:cNvSpPr/>
          <p:nvPr/>
        </p:nvSpPr>
        <p:spPr>
          <a:xfrm>
            <a:off x="4629360" y="3364691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9888C8A-1537-17ED-AC87-BAAFC901A1AA}"/>
              </a:ext>
            </a:extLst>
          </p:cNvPr>
          <p:cNvSpPr/>
          <p:nvPr/>
        </p:nvSpPr>
        <p:spPr>
          <a:xfrm>
            <a:off x="4050292" y="3921320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101D22-9E64-9438-5872-872F432D1BB8}"/>
              </a:ext>
            </a:extLst>
          </p:cNvPr>
          <p:cNvSpPr/>
          <p:nvPr/>
        </p:nvSpPr>
        <p:spPr>
          <a:xfrm>
            <a:off x="4243315" y="3921320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BBD7B4-9FBD-6554-4FE1-AB7151589C67}"/>
              </a:ext>
            </a:extLst>
          </p:cNvPr>
          <p:cNvSpPr/>
          <p:nvPr/>
        </p:nvSpPr>
        <p:spPr>
          <a:xfrm>
            <a:off x="4436337" y="3921320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CB80918-0945-AD33-DA48-CAA358DD50DF}"/>
              </a:ext>
            </a:extLst>
          </p:cNvPr>
          <p:cNvSpPr/>
          <p:nvPr/>
        </p:nvSpPr>
        <p:spPr>
          <a:xfrm>
            <a:off x="4629360" y="3921320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AFA8517-36B2-EDBD-59E4-D8932E1A61AB}"/>
              </a:ext>
            </a:extLst>
          </p:cNvPr>
          <p:cNvSpPr/>
          <p:nvPr/>
        </p:nvSpPr>
        <p:spPr>
          <a:xfrm>
            <a:off x="4822383" y="3921320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E7A2903-1C05-2AE8-0FB7-7CB3407E0F1B}"/>
              </a:ext>
            </a:extLst>
          </p:cNvPr>
          <p:cNvSpPr/>
          <p:nvPr/>
        </p:nvSpPr>
        <p:spPr>
          <a:xfrm>
            <a:off x="4243315" y="4491408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30D2B48-611F-CF22-245E-BE78F1DD89D8}"/>
              </a:ext>
            </a:extLst>
          </p:cNvPr>
          <p:cNvSpPr/>
          <p:nvPr/>
        </p:nvSpPr>
        <p:spPr>
          <a:xfrm>
            <a:off x="4436337" y="4491408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A4FBB2-2FE4-F811-B0DC-E63F10006449}"/>
              </a:ext>
            </a:extLst>
          </p:cNvPr>
          <p:cNvSpPr/>
          <p:nvPr/>
        </p:nvSpPr>
        <p:spPr>
          <a:xfrm>
            <a:off x="4629360" y="4491408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2451559-B7A7-E50D-BCC0-E506B7FAD0DD}"/>
              </a:ext>
            </a:extLst>
          </p:cNvPr>
          <p:cNvSpPr/>
          <p:nvPr/>
        </p:nvSpPr>
        <p:spPr>
          <a:xfrm>
            <a:off x="4822383" y="4491408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5827AF7-9C59-5A1A-E80D-D34BAAC03849}"/>
              </a:ext>
            </a:extLst>
          </p:cNvPr>
          <p:cNvSpPr/>
          <p:nvPr/>
        </p:nvSpPr>
        <p:spPr>
          <a:xfrm>
            <a:off x="5015405" y="4491408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B05E3D-B669-B4AA-E5E7-21F0B6955C6D}"/>
              </a:ext>
            </a:extLst>
          </p:cNvPr>
          <p:cNvSpPr/>
          <p:nvPr/>
        </p:nvSpPr>
        <p:spPr>
          <a:xfrm>
            <a:off x="4436337" y="5045827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1E3698F-CD0C-90C3-7C11-9A5B49300449}"/>
              </a:ext>
            </a:extLst>
          </p:cNvPr>
          <p:cNvSpPr/>
          <p:nvPr/>
        </p:nvSpPr>
        <p:spPr>
          <a:xfrm>
            <a:off x="4629360" y="5045827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47C80A7-AE56-F2A5-B7DF-14C28D66DAA6}"/>
              </a:ext>
            </a:extLst>
          </p:cNvPr>
          <p:cNvSpPr/>
          <p:nvPr/>
        </p:nvSpPr>
        <p:spPr>
          <a:xfrm>
            <a:off x="4822383" y="5045827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07B5D8-6C1E-CB6F-C242-041E185AA771}"/>
              </a:ext>
            </a:extLst>
          </p:cNvPr>
          <p:cNvSpPr/>
          <p:nvPr/>
        </p:nvSpPr>
        <p:spPr>
          <a:xfrm>
            <a:off x="5015405" y="5045827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9169E14-2AD7-A57D-7225-21C597C6D217}"/>
              </a:ext>
            </a:extLst>
          </p:cNvPr>
          <p:cNvSpPr/>
          <p:nvPr/>
        </p:nvSpPr>
        <p:spPr>
          <a:xfrm>
            <a:off x="5208428" y="5045827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7499078-D2AD-C05D-21C2-CC396D0B99CC}"/>
              </a:ext>
            </a:extLst>
          </p:cNvPr>
          <p:cNvSpPr/>
          <p:nvPr/>
        </p:nvSpPr>
        <p:spPr>
          <a:xfrm>
            <a:off x="4629360" y="5596053"/>
            <a:ext cx="193023" cy="2136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AF89A98-07F6-A6B6-31CC-DCFF7DC91A33}"/>
              </a:ext>
            </a:extLst>
          </p:cNvPr>
          <p:cNvSpPr/>
          <p:nvPr/>
        </p:nvSpPr>
        <p:spPr>
          <a:xfrm>
            <a:off x="4822383" y="5596053"/>
            <a:ext cx="193023" cy="21366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50820E5-11E6-9986-7B30-772A234AC1ED}"/>
              </a:ext>
            </a:extLst>
          </p:cNvPr>
          <p:cNvSpPr/>
          <p:nvPr/>
        </p:nvSpPr>
        <p:spPr>
          <a:xfrm>
            <a:off x="5015405" y="5596053"/>
            <a:ext cx="193023" cy="2136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738356E-E0D2-B366-73E8-5D5D87F0199F}"/>
              </a:ext>
            </a:extLst>
          </p:cNvPr>
          <p:cNvSpPr/>
          <p:nvPr/>
        </p:nvSpPr>
        <p:spPr>
          <a:xfrm>
            <a:off x="5208428" y="5596053"/>
            <a:ext cx="193023" cy="213669"/>
          </a:xfrm>
          <a:prstGeom prst="roundRect">
            <a:avLst/>
          </a:prstGeom>
          <a:solidFill>
            <a:srgbClr val="FFC000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DC3D1B4-7DD4-D64F-C91A-CCC1F9D8A9B6}"/>
              </a:ext>
            </a:extLst>
          </p:cNvPr>
          <p:cNvSpPr/>
          <p:nvPr/>
        </p:nvSpPr>
        <p:spPr>
          <a:xfrm>
            <a:off x="5401450" y="5596053"/>
            <a:ext cx="193023" cy="213669"/>
          </a:xfrm>
          <a:prstGeom prst="roundRect">
            <a:avLst/>
          </a:prstGeom>
          <a:solidFill>
            <a:srgbClr val="168DBE"/>
          </a:solidFill>
          <a:ln w="25400" cap="flat">
            <a:solidFill>
              <a:schemeClr val="tx1">
                <a:lumMod val="50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/>
            <a:endParaRPr lang="en-US" sz="844">
              <a:solidFill>
                <a:srgbClr val="414141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148E7-5CE9-67D9-C1E6-228A96F791C9}"/>
              </a:ext>
            </a:extLst>
          </p:cNvPr>
          <p:cNvSpPr txBox="1"/>
          <p:nvPr/>
        </p:nvSpPr>
        <p:spPr>
          <a:xfrm>
            <a:off x="1683499" y="3105281"/>
            <a:ext cx="1850881" cy="292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2146" tIns="32146" rIns="32146" bIns="32146" numCol="1" spcCol="38100" rtlCol="0" anchor="t">
            <a:spAutoFit/>
          </a:bodyPr>
          <a:lstStyle/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$1, 8($2)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add $4, $2, $3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sub $5,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and $6, $1, $4</a:t>
            </a:r>
          </a:p>
          <a:p>
            <a:pPr defTabSz="642915" hangingPunct="0">
              <a:lnSpc>
                <a:spcPct val="220000"/>
              </a:lnSpc>
            </a:pPr>
            <a:r>
              <a:rPr lang="en-US" sz="1687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$7, $5, $6 </a:t>
            </a:r>
            <a:endParaRPr lang="en-US" sz="1687" dirty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98993C-0C2F-4299-2B5C-48B824A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Pipelined CPU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61891-72C6-F04B-667F-234EF66E7460}"/>
              </a:ext>
            </a:extLst>
          </p:cNvPr>
          <p:cNvSpPr txBox="1"/>
          <p:nvPr/>
        </p:nvSpPr>
        <p:spPr>
          <a:xfrm>
            <a:off x="4617644" y="2455686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x 1.5 ns = 13.5 ns</a:t>
            </a:r>
            <a:endParaRPr lang="en-US" sz="2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99710CB-ED12-8FCC-3EDC-0750AE6C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30" y="685896"/>
            <a:ext cx="4761464" cy="27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63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8678" lvl="6" indent="0" algn="just">
              <a:lnSpc>
                <a:spcPct val="120000"/>
              </a:lnSpc>
              <a:buNone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250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17258408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688678" lvl="6" indent="0" algn="just">
              <a:lnSpc>
                <a:spcPct val="120000"/>
              </a:lnSpc>
              <a:buNone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250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21942607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Recap Single-cycle CPU</a:t>
            </a:r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Multicycle CPU</a:t>
            </a:r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Pipelined Architecture</a:t>
            </a:r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Effects of Pipelining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3515-BD06-13E8-CEC1-ED349E6A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longer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8678" lvl="6" indent="0" algn="just">
              <a:lnSpc>
                <a:spcPct val="120000"/>
              </a:lnSpc>
              <a:buNone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250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59679814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Yes, the throughput has increased by using a 5-stage pipeline</a:t>
            </a:r>
          </a:p>
          <a:p>
            <a:pPr marL="688678" lvl="6" indent="0" algn="just">
              <a:lnSpc>
                <a:spcPct val="120000"/>
              </a:lnSpc>
              <a:buNone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250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26971024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Yes, the throughput has increased by using a 5-stage pipeline</a:t>
            </a:r>
          </a:p>
          <a:p>
            <a:pPr marL="321457" lvl="3" indent="-321457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What assumptions were made while answering these questions?</a:t>
            </a:r>
          </a:p>
          <a:p>
            <a:pPr marL="688678" lvl="6" indent="0" algn="just">
              <a:lnSpc>
                <a:spcPct val="120000"/>
              </a:lnSpc>
              <a:buNone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250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19284183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Yes, the throughput has increased by using a 5-stage pipeline</a:t>
            </a:r>
          </a:p>
          <a:p>
            <a:pPr marL="321457" lvl="3" indent="-321457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What assumptions were made while answering these questions?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	No data dependencies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281078616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We present an optimized code generation for out-of-place tensor transposition in MLIR.…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436859" y="1381497"/>
                <a:ext cx="11410583" cy="492142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21457" lvl="3" indent="-321457" algn="just">
                  <a:lnSpc>
                    <a:spcPct val="120000"/>
                  </a:lnSpc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sz="2250" dirty="0"/>
                  <a:t>Stall cycles to resolve data dependencies</a:t>
                </a:r>
              </a:p>
              <a:p>
                <a:pPr marL="0" lvl="3" indent="0" algn="just">
                  <a:lnSpc>
                    <a:spcPct val="200000"/>
                  </a:lnSpc>
                  <a:buNone/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𝑖𝑛𝑠𝑡𝑟𝑢𝑐𝑡𝑖𝑜𝑛𝑠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𝑝𝑖𝑝𝑒𝑙𝑖𝑛𝑒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𝑠𝑡𝑎𝑔𝑒𝑠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321457" lvl="3" indent="-321457" algn="just">
                  <a:lnSpc>
                    <a:spcPct val="120000"/>
                  </a:lnSpc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sz="2250" dirty="0"/>
              </a:p>
              <a:p>
                <a:pPr marL="688678" lvl="6" indent="0" algn="just">
                  <a:lnSpc>
                    <a:spcPct val="120000"/>
                  </a:lnSpc>
                  <a:buNone/>
                  <a:tabLst>
                    <a:tab pos="959907" algn="l"/>
                  </a:tabLst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sz="225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87" name="We present an optimized code generation for out-of-place tensor transposition in MLIR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36859" y="1381497"/>
                <a:ext cx="11410583" cy="4921424"/>
              </a:xfrm>
              <a:prstGeom prst="rect">
                <a:avLst/>
              </a:prstGeom>
              <a:blipFill>
                <a:blip r:embed="rId2"/>
                <a:stretch>
                  <a:fillRect l="-667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2223B24-8FE6-2738-123F-13AC69AEE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9" y="3430788"/>
            <a:ext cx="4468810" cy="2982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A9F1CE-C64D-6EE1-D5E5-91867708E946}"/>
              </a:ext>
            </a:extLst>
          </p:cNvPr>
          <p:cNvSpPr txBox="1"/>
          <p:nvPr/>
        </p:nvSpPr>
        <p:spPr>
          <a:xfrm>
            <a:off x="1648615" y="3028892"/>
            <a:ext cx="172739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2D14AC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Ideal Pipelining</a:t>
            </a:r>
          </a:p>
        </p:txBody>
      </p:sp>
    </p:spTree>
    <p:extLst>
      <p:ext uri="{BB962C8B-B14F-4D97-AF65-F5344CB8AC3E}">
        <p14:creationId xmlns:p14="http://schemas.microsoft.com/office/powerpoint/2010/main" val="5740947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We present an optimized code generation for out-of-place tensor transposition in MLIR.…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436859" y="1381497"/>
                <a:ext cx="11410583" cy="492142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21457" lvl="3" indent="-321457" algn="just">
                  <a:lnSpc>
                    <a:spcPct val="120000"/>
                  </a:lnSpc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sz="2250" dirty="0"/>
                  <a:t>Stall cycles to resolve data dependencies</a:t>
                </a:r>
              </a:p>
              <a:p>
                <a:pPr marL="0" lvl="3" indent="0" algn="just">
                  <a:lnSpc>
                    <a:spcPct val="200000"/>
                  </a:lnSpc>
                  <a:buNone/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𝑖𝑛𝑠𝑡𝑟𝑢𝑐𝑡𝑖𝑜𝑛𝑠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𝑝𝑖𝑝𝑒𝑙𝑖𝑛𝑒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𝑠𝑡𝑎𝑔𝑒𝑠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𝑐𝑦𝑐𝑙𝑒𝑠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321457" lvl="3" indent="-321457" algn="just">
                  <a:lnSpc>
                    <a:spcPct val="120000"/>
                  </a:lnSpc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sz="2250" dirty="0"/>
              </a:p>
              <a:p>
                <a:pPr marL="688678" lvl="6" indent="0" algn="just">
                  <a:lnSpc>
                    <a:spcPct val="120000"/>
                  </a:lnSpc>
                  <a:buNone/>
                  <a:tabLst>
                    <a:tab pos="959907" algn="l"/>
                  </a:tabLst>
                  <a:defRPr sz="3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sz="225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87" name="We present an optimized code generation for out-of-place tensor transposition in MLIR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36859" y="1381497"/>
                <a:ext cx="11410583" cy="4921424"/>
              </a:xfrm>
              <a:prstGeom prst="rect">
                <a:avLst/>
              </a:prstGeom>
              <a:blipFill>
                <a:blip r:embed="rId2"/>
                <a:stretch>
                  <a:fillRect l="-667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9F1CE-C64D-6EE1-D5E5-91867708E946}"/>
              </a:ext>
            </a:extLst>
          </p:cNvPr>
          <p:cNvSpPr txBox="1"/>
          <p:nvPr/>
        </p:nvSpPr>
        <p:spPr>
          <a:xfrm>
            <a:off x="1648615" y="3028892"/>
            <a:ext cx="172739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Ideal Pipelining</a:t>
            </a:r>
          </a:p>
        </p:txBody>
      </p:sp>
      <p:pic>
        <p:nvPicPr>
          <p:cNvPr id="5" name="Picture 4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5056409F-968F-DA55-DFA1-705964501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30" y="3377525"/>
            <a:ext cx="4563827" cy="3049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38DA8-5243-2792-5E0F-1F3DB9DDF124}"/>
              </a:ext>
            </a:extLst>
          </p:cNvPr>
          <p:cNvSpPr txBox="1"/>
          <p:nvPr/>
        </p:nvSpPr>
        <p:spPr>
          <a:xfrm>
            <a:off x="7773426" y="2962989"/>
            <a:ext cx="14995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2D14AC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Real Pipelining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591D247-DEBF-0A70-4891-C8ACFF1A5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0" y="3438335"/>
            <a:ext cx="4398688" cy="29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377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Yes, the throughput has increased by using a 5-stage pipeline</a:t>
            </a:r>
          </a:p>
          <a:p>
            <a:pPr marL="321457" lvl="3" indent="-321457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What assumptions were made while answering these questions?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	No data dependencies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10922273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Latch overhead in pipelining</a:t>
            </a:r>
            <a:endParaRPr lang="en-US" sz="2250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0BE4C1B-D7B3-FF53-D2DA-BFE987DF9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69" y="2478156"/>
            <a:ext cx="6110357" cy="35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542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Yes, the throughput has increased by using a 5-stage pipeline</a:t>
            </a:r>
          </a:p>
          <a:p>
            <a:pPr marL="321457" lvl="3" indent="-321457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What assumptions were made while answering these questions?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	No data dependencies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  No latch overhead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29316524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Yes, the throughput has increased by using a 5-stage pipeline</a:t>
            </a:r>
          </a:p>
          <a:p>
            <a:pPr marL="321457" lvl="3" indent="-321457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What assumptions were made while answering these questions?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	No data dependencies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  No latch overhead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Is a </a:t>
            </a:r>
            <a:r>
              <a:rPr lang="en-US" sz="2250" u="sng" dirty="0"/>
              <a:t>50-stage</a:t>
            </a:r>
            <a:r>
              <a:rPr lang="en-US" sz="2250" dirty="0"/>
              <a:t> pipeline better than a </a:t>
            </a:r>
            <a:r>
              <a:rPr lang="en-US" sz="2250" u="sng" dirty="0"/>
              <a:t>5-stage</a:t>
            </a:r>
            <a:r>
              <a:rPr lang="en-US" sz="2250" dirty="0"/>
              <a:t> pipeline?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C58C5D-44DA-282E-A7BD-C279C23DA397}"/>
              </a:ext>
            </a:extLst>
          </p:cNvPr>
          <p:cNvCxnSpPr>
            <a:cxnSpLocks/>
          </p:cNvCxnSpPr>
          <p:nvPr/>
        </p:nvCxnSpPr>
        <p:spPr>
          <a:xfrm flipV="1">
            <a:off x="7384026" y="4699819"/>
            <a:ext cx="0" cy="13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CB69C7-9D00-3013-BD6C-AFC1D142E631}"/>
              </a:ext>
            </a:extLst>
          </p:cNvPr>
          <p:cNvCxnSpPr>
            <a:cxnSpLocks/>
          </p:cNvCxnSpPr>
          <p:nvPr/>
        </p:nvCxnSpPr>
        <p:spPr>
          <a:xfrm>
            <a:off x="7384026" y="6046839"/>
            <a:ext cx="172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80CECD-FA1B-E7F1-D552-9F154F6E712D}"/>
              </a:ext>
            </a:extLst>
          </p:cNvPr>
          <p:cNvSpPr txBox="1"/>
          <p:nvPr/>
        </p:nvSpPr>
        <p:spPr>
          <a:xfrm rot="16200000">
            <a:off x="6735387" y="5274092"/>
            <a:ext cx="989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14C66-1B4D-85E5-7C71-BB16C8A10C89}"/>
              </a:ext>
            </a:extLst>
          </p:cNvPr>
          <p:cNvSpPr txBox="1"/>
          <p:nvPr/>
        </p:nvSpPr>
        <p:spPr>
          <a:xfrm>
            <a:off x="7700436" y="604683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of stages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17EBA1F-1E01-C0D6-9C66-51810CB3EA4B}"/>
              </a:ext>
            </a:extLst>
          </p:cNvPr>
          <p:cNvSpPr/>
          <p:nvPr/>
        </p:nvSpPr>
        <p:spPr>
          <a:xfrm>
            <a:off x="7511846" y="4886620"/>
            <a:ext cx="1415837" cy="954423"/>
          </a:xfrm>
          <a:custGeom>
            <a:avLst/>
            <a:gdLst>
              <a:gd name="connsiteX0" fmla="*/ 0 w 1042219"/>
              <a:gd name="connsiteY0" fmla="*/ 845585 h 845585"/>
              <a:gd name="connsiteX1" fmla="*/ 560439 w 1042219"/>
              <a:gd name="connsiteY1" fmla="*/ 11 h 845585"/>
              <a:gd name="connsiteX2" fmla="*/ 1042219 w 1042219"/>
              <a:gd name="connsiteY2" fmla="*/ 825921 h 84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219" h="845585">
                <a:moveTo>
                  <a:pt x="0" y="845585"/>
                </a:moveTo>
                <a:cubicBezTo>
                  <a:pt x="193368" y="424436"/>
                  <a:pt x="386736" y="3288"/>
                  <a:pt x="560439" y="11"/>
                </a:cubicBezTo>
                <a:cubicBezTo>
                  <a:pt x="734142" y="-3266"/>
                  <a:pt x="957006" y="666966"/>
                  <a:pt x="1042219" y="825921"/>
                </a:cubicBezTo>
              </a:path>
            </a:pathLst>
          </a:cu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7A7626-1E15-F304-98FD-030638050FF8}"/>
              </a:ext>
            </a:extLst>
          </p:cNvPr>
          <p:cNvCxnSpPr>
            <a:cxnSpLocks/>
          </p:cNvCxnSpPr>
          <p:nvPr/>
        </p:nvCxnSpPr>
        <p:spPr>
          <a:xfrm>
            <a:off x="7973958" y="4375355"/>
            <a:ext cx="0" cy="178947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1E9872-44C7-D475-23C2-03F48988DFBF}"/>
              </a:ext>
            </a:extLst>
          </p:cNvPr>
          <p:cNvCxnSpPr>
            <a:cxnSpLocks/>
          </p:cNvCxnSpPr>
          <p:nvPr/>
        </p:nvCxnSpPr>
        <p:spPr>
          <a:xfrm>
            <a:off x="8556801" y="4375355"/>
            <a:ext cx="0" cy="178947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3BBF7-BA09-AF53-435E-EEA0952266F6}"/>
              </a:ext>
            </a:extLst>
          </p:cNvPr>
          <p:cNvSpPr txBox="1"/>
          <p:nvPr/>
        </p:nvSpPr>
        <p:spPr>
          <a:xfrm>
            <a:off x="8020151" y="4434816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20-30</a:t>
            </a:r>
          </a:p>
          <a:p>
            <a:r>
              <a:rPr lang="en-US" sz="1050" dirty="0"/>
              <a:t>stages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B8DEAE-E635-6C89-F9A7-0BDB3BB1B14F}"/>
              </a:ext>
            </a:extLst>
          </p:cNvPr>
          <p:cNvCxnSpPr>
            <a:cxnSpLocks/>
          </p:cNvCxnSpPr>
          <p:nvPr/>
        </p:nvCxnSpPr>
        <p:spPr>
          <a:xfrm flipV="1">
            <a:off x="10006646" y="4638696"/>
            <a:ext cx="0" cy="13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02FA23-9275-FF6C-1B85-22665D3ECEA7}"/>
              </a:ext>
            </a:extLst>
          </p:cNvPr>
          <p:cNvCxnSpPr>
            <a:cxnSpLocks/>
          </p:cNvCxnSpPr>
          <p:nvPr/>
        </p:nvCxnSpPr>
        <p:spPr>
          <a:xfrm>
            <a:off x="10006646" y="5985716"/>
            <a:ext cx="172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1A58C2-A70A-78F3-C3A9-51EB56AE0417}"/>
              </a:ext>
            </a:extLst>
          </p:cNvPr>
          <p:cNvSpPr txBox="1"/>
          <p:nvPr/>
        </p:nvSpPr>
        <p:spPr>
          <a:xfrm rot="16200000">
            <a:off x="9561749" y="5212969"/>
            <a:ext cx="582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12986E-0D80-EEDB-CBF2-AC1A6850B012}"/>
              </a:ext>
            </a:extLst>
          </p:cNvPr>
          <p:cNvSpPr txBox="1"/>
          <p:nvPr/>
        </p:nvSpPr>
        <p:spPr>
          <a:xfrm>
            <a:off x="10323056" y="5985716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of stages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E38F0E-5C38-45EB-3E13-1A83EEBF0A8C}"/>
              </a:ext>
            </a:extLst>
          </p:cNvPr>
          <p:cNvCxnSpPr/>
          <p:nvPr/>
        </p:nvCxnSpPr>
        <p:spPr>
          <a:xfrm flipV="1">
            <a:off x="10107561" y="4699819"/>
            <a:ext cx="1317523" cy="1207524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0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  <p:bldP spid="29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View from 30,000 feet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9ACBF57-83A5-1FBD-4518-585F4B39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1" y="1791395"/>
            <a:ext cx="8083825" cy="44101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9160-6CBD-7E78-A1B3-D552BA4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58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36859" y="1381497"/>
            <a:ext cx="11410583" cy="4921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each individual job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it takes the same or even more time depending on CT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Does it take </a:t>
            </a:r>
            <a:r>
              <a:rPr lang="en-US" sz="2250" u="sng" dirty="0"/>
              <a:t>shorter</a:t>
            </a:r>
            <a:r>
              <a:rPr lang="en-US" sz="2250" dirty="0"/>
              <a:t> to finish </a:t>
            </a:r>
            <a:r>
              <a:rPr lang="en-US" sz="2250" u="sng" dirty="0"/>
              <a:t>a series of jobs</a:t>
            </a:r>
            <a:r>
              <a:rPr lang="en-US" sz="2250" dirty="0"/>
              <a:t>?</a:t>
            </a:r>
          </a:p>
          <a:p>
            <a:pPr marL="687387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Yes, the throughput has increased by using a 5-stage pipeline</a:t>
            </a:r>
          </a:p>
          <a:p>
            <a:pPr marL="321457" lvl="3" indent="-321457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What assumptions were made while answering these questions?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	No data dependencies</a:t>
            </a:r>
          </a:p>
          <a:p>
            <a:pPr marL="688678" lvl="6" indent="39066" algn="just">
              <a:lnSpc>
                <a:spcPct val="120000"/>
              </a:lnSpc>
              <a:buFont typeface="Wingdings" pitchFamily="2" charset="2"/>
              <a:buChar char="§"/>
              <a:tabLst>
                <a:tab pos="959907" algn="l"/>
              </a:tabLst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  No latch overhead</a:t>
            </a:r>
          </a:p>
          <a:p>
            <a:pPr marL="321457" lvl="3" indent="-321457" algn="just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Is a </a:t>
            </a:r>
            <a:r>
              <a:rPr lang="en-US" sz="2250" u="sng" dirty="0"/>
              <a:t>50-stage</a:t>
            </a:r>
            <a:r>
              <a:rPr lang="en-US" sz="2250" dirty="0"/>
              <a:t> pipeline better than a </a:t>
            </a:r>
            <a:r>
              <a:rPr lang="en-US" sz="2250" u="sng" dirty="0"/>
              <a:t>5-stage</a:t>
            </a:r>
            <a:r>
              <a:rPr lang="en-US" sz="2250" dirty="0"/>
              <a:t> pipeline?</a:t>
            </a:r>
          </a:p>
          <a:p>
            <a:pPr marL="687388" lvl="3" indent="0" algn="just">
              <a:lnSpc>
                <a:spcPct val="12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>
                <a:solidFill>
                  <a:srgbClr val="0432FF"/>
                </a:solidFill>
              </a:rPr>
              <a:t>No, performance degrades with more stages due to latch overhead and data dependencies</a:t>
            </a:r>
            <a:endParaRPr sz="2250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653AE-B0B1-E9D9-B6F7-E875CAB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8" y="-149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Performance Impacts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6808299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present an optimized code generation for out-of-place tensor transposition in MLIR.…"/>
          <p:cNvSpPr txBox="1">
            <a:spLocks noGrp="1"/>
          </p:cNvSpPr>
          <p:nvPr>
            <p:ph type="body" sz="quarter" idx="1"/>
          </p:nvPr>
        </p:nvSpPr>
        <p:spPr>
          <a:xfrm>
            <a:off x="441554" y="1323819"/>
            <a:ext cx="10347728" cy="492142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350" lvl="3" indent="0" algn="just">
              <a:lnSpc>
                <a:spcPct val="14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As a result of pipelining:</a:t>
            </a:r>
          </a:p>
          <a:p>
            <a:pPr marL="321457" lvl="3" indent="-321457" algn="just">
              <a:lnSpc>
                <a:spcPct val="14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Time in ns per instruction </a:t>
            </a:r>
            <a:r>
              <a:rPr lang="en-US" sz="2250" i="1" dirty="0">
                <a:solidFill>
                  <a:srgbClr val="0432FF"/>
                </a:solidFill>
              </a:rPr>
              <a:t>goes up</a:t>
            </a:r>
          </a:p>
          <a:p>
            <a:pPr marL="321457" lvl="3" indent="-321457" algn="just">
              <a:lnSpc>
                <a:spcPct val="14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Each instruction takes </a:t>
            </a:r>
            <a:r>
              <a:rPr lang="en-US" sz="2250" i="1" dirty="0">
                <a:solidFill>
                  <a:srgbClr val="0432FF"/>
                </a:solidFill>
              </a:rPr>
              <a:t>more cycles </a:t>
            </a:r>
            <a:r>
              <a:rPr lang="en-US" sz="2250" dirty="0"/>
              <a:t>to execute</a:t>
            </a:r>
          </a:p>
          <a:p>
            <a:pPr marL="321457" lvl="3" indent="-321457" algn="just">
              <a:lnSpc>
                <a:spcPct val="14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But…average CPI remains roughly the </a:t>
            </a:r>
            <a:r>
              <a:rPr lang="en-US" sz="2250" dirty="0">
                <a:solidFill>
                  <a:schemeClr val="tx1">
                    <a:lumMod val="50000"/>
                  </a:schemeClr>
                </a:solidFill>
              </a:rPr>
              <a:t>same</a:t>
            </a:r>
          </a:p>
          <a:p>
            <a:pPr marL="321457" lvl="3" indent="-321457" algn="just">
              <a:lnSpc>
                <a:spcPct val="14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Clock speed </a:t>
            </a:r>
            <a:r>
              <a:rPr lang="en-US" sz="2250" i="1" dirty="0">
                <a:solidFill>
                  <a:srgbClr val="0432FF"/>
                </a:solidFill>
              </a:rPr>
              <a:t>goes up</a:t>
            </a:r>
          </a:p>
          <a:p>
            <a:pPr marL="321457" lvl="3" indent="-321457" algn="just">
              <a:lnSpc>
                <a:spcPct val="14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Total execution time </a:t>
            </a:r>
            <a:r>
              <a:rPr lang="en-US" sz="2250" i="1" dirty="0">
                <a:solidFill>
                  <a:srgbClr val="0432FF"/>
                </a:solidFill>
              </a:rPr>
              <a:t>goes down</a:t>
            </a:r>
            <a:r>
              <a:rPr lang="en-US" sz="2250" dirty="0"/>
              <a:t>, resulting in </a:t>
            </a:r>
            <a:r>
              <a:rPr lang="en-US" sz="2250" i="1" dirty="0">
                <a:solidFill>
                  <a:srgbClr val="0432FF"/>
                </a:solidFill>
              </a:rPr>
              <a:t>lower</a:t>
            </a:r>
            <a:r>
              <a:rPr lang="en-US" sz="2250" dirty="0"/>
              <a:t> average time per instruction</a:t>
            </a:r>
          </a:p>
          <a:p>
            <a:pPr marL="321457" lvl="3" indent="-321457" algn="just">
              <a:lnSpc>
                <a:spcPct val="14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Under </a:t>
            </a:r>
            <a:r>
              <a:rPr lang="en-US" sz="2250" u="sng" dirty="0"/>
              <a:t>ideal</a:t>
            </a:r>
            <a:r>
              <a:rPr lang="en-US" sz="2250" dirty="0"/>
              <a:t> conditions, </a:t>
            </a:r>
          </a:p>
          <a:p>
            <a:pPr marL="0" lvl="3" indent="0" algn="just">
              <a:lnSpc>
                <a:spcPct val="14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	Speedup </a:t>
            </a:r>
          </a:p>
          <a:p>
            <a:pPr marL="1371600" lvl="3" indent="0" algn="just">
              <a:lnSpc>
                <a:spcPct val="14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= ratio of </a:t>
            </a:r>
            <a:r>
              <a:rPr lang="en-US" sz="2250" i="1" dirty="0">
                <a:solidFill>
                  <a:schemeClr val="tx1">
                    <a:lumMod val="50000"/>
                  </a:schemeClr>
                </a:solidFill>
              </a:rPr>
              <a:t>elapsed times between successive instruction completions</a:t>
            </a:r>
          </a:p>
          <a:p>
            <a:pPr marL="1371600" lvl="3" indent="0" algn="just">
              <a:lnSpc>
                <a:spcPct val="14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= increase in clock speed</a:t>
            </a:r>
          </a:p>
          <a:p>
            <a:pPr marL="1371600" lvl="3" indent="0" algn="just">
              <a:lnSpc>
                <a:spcPct val="14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50" dirty="0"/>
              <a:t>= </a:t>
            </a:r>
            <a:r>
              <a:rPr lang="en-US" sz="2250" i="1" dirty="0">
                <a:solidFill>
                  <a:srgbClr val="0432FF"/>
                </a:solidFill>
              </a:rPr>
              <a:t>number of pipeline stages</a:t>
            </a:r>
            <a:endParaRPr sz="2250" i="1" dirty="0">
              <a:solidFill>
                <a:srgbClr val="0432FF"/>
              </a:solidFill>
            </a:endParaRP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76083-9AE1-E2D5-D890-0595D7FE2560}"/>
              </a:ext>
            </a:extLst>
          </p:cNvPr>
          <p:cNvSpPr txBox="1">
            <a:spLocks/>
          </p:cNvSpPr>
          <p:nvPr/>
        </p:nvSpPr>
        <p:spPr>
          <a:xfrm>
            <a:off x="357618" y="-149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Quantitative Effects of Pipelining</a:t>
            </a:r>
          </a:p>
        </p:txBody>
      </p:sp>
    </p:spTree>
    <p:extLst>
      <p:ext uri="{BB962C8B-B14F-4D97-AF65-F5344CB8AC3E}">
        <p14:creationId xmlns:p14="http://schemas.microsoft.com/office/powerpoint/2010/main" val="364131464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76083-9AE1-E2D5-D890-0595D7FE2560}"/>
              </a:ext>
            </a:extLst>
          </p:cNvPr>
          <p:cNvSpPr txBox="1">
            <a:spLocks/>
          </p:cNvSpPr>
          <p:nvPr/>
        </p:nvSpPr>
        <p:spPr>
          <a:xfrm>
            <a:off x="357618" y="-2624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Designing a 5-stage Pipeline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E73E54-82EC-F3FE-3563-9A7C8DCEB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88" y="1227221"/>
            <a:ext cx="7330430" cy="51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851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34731" y="6393334"/>
            <a:ext cx="2133600" cy="3661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76083-9AE1-E2D5-D890-0595D7FE2560}"/>
              </a:ext>
            </a:extLst>
          </p:cNvPr>
          <p:cNvSpPr txBox="1">
            <a:spLocks/>
          </p:cNvSpPr>
          <p:nvPr/>
        </p:nvSpPr>
        <p:spPr>
          <a:xfrm>
            <a:off x="357618" y="-2624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Designing a 5-stage Pipeline</a:t>
            </a: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1D46A5FB-0462-57B6-2BBF-42A67DA0393C}"/>
              </a:ext>
            </a:extLst>
          </p:cNvPr>
          <p:cNvSpPr txBox="1">
            <a:spLocks/>
          </p:cNvSpPr>
          <p:nvPr/>
        </p:nvSpPr>
        <p:spPr>
          <a:xfrm>
            <a:off x="621743" y="1420714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$1, 6($2)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083B7AE5-DC7C-B4BA-255A-7ED49C04CBB3}"/>
              </a:ext>
            </a:extLst>
          </p:cNvPr>
          <p:cNvSpPr txBox="1">
            <a:spLocks/>
          </p:cNvSpPr>
          <p:nvPr/>
        </p:nvSpPr>
        <p:spPr>
          <a:xfrm>
            <a:off x="621743" y="2602143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$3, $5, $0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E2CBDF3-8571-788E-F830-5E467ED53CAD}"/>
              </a:ext>
            </a:extLst>
          </p:cNvPr>
          <p:cNvSpPr txBox="1">
            <a:spLocks/>
          </p:cNvSpPr>
          <p:nvPr/>
        </p:nvSpPr>
        <p:spPr>
          <a:xfrm>
            <a:off x="621743" y="3541356"/>
            <a:ext cx="2076836" cy="89102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$4, 8($6)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A9F4A5F-5C05-F380-CF04-7BF05443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79" y="1195443"/>
            <a:ext cx="7210650" cy="507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3087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Read chapter 4.5 – 4.7 from textbook</a:t>
            </a:r>
          </a:p>
          <a:p>
            <a:r>
              <a:rPr lang="en-US" sz="2400" dirty="0">
                <a:latin typeface="Times New Roman"/>
                <a:cs typeface="Times New Roman"/>
                <a:sym typeface="Times New Roman"/>
              </a:rPr>
              <a:t>Next lecture</a:t>
            </a:r>
          </a:p>
          <a:p>
            <a:pPr lvl="1"/>
            <a:r>
              <a:rPr lang="en-US" sz="1800" dirty="0">
                <a:latin typeface="Times New Roman"/>
                <a:cs typeface="Times New Roman"/>
                <a:sym typeface="Times New Roman"/>
              </a:rPr>
              <a:t>Introduction to pipelining hazards</a:t>
            </a:r>
          </a:p>
          <a:p>
            <a:pPr lvl="1"/>
            <a:r>
              <a:rPr lang="en-US" sz="1800" dirty="0">
                <a:latin typeface="Times New Roman"/>
                <a:cs typeface="Times New Roman"/>
                <a:sym typeface="Times New Roman"/>
              </a:rPr>
              <a:t>Structural Hazards</a:t>
            </a:r>
          </a:p>
          <a:p>
            <a:pPr lvl="1"/>
            <a:r>
              <a:rPr lang="en-US" sz="1800" dirty="0">
                <a:latin typeface="Times New Roman"/>
                <a:cs typeface="Times New Roman"/>
                <a:sym typeface="Times New Roman"/>
              </a:rPr>
              <a:t>Data Hazards</a:t>
            </a:r>
          </a:p>
          <a:p>
            <a:pPr lvl="1"/>
            <a:r>
              <a:rPr lang="en-US" sz="1800" dirty="0">
                <a:latin typeface="Times New Roman"/>
                <a:cs typeface="Times New Roman"/>
                <a:sym typeface="Times New Roman"/>
              </a:rPr>
              <a:t>Resolving Structural and Data Hazards</a:t>
            </a:r>
            <a:endParaRPr lang="en-US" sz="1800" dirty="0"/>
          </a:p>
        </p:txBody>
      </p:sp>
      <p:pic>
        <p:nvPicPr>
          <p:cNvPr id="4" name="Picture 4" descr="Free Email Cliparts, Download Free Email Cliparts png images ...">
            <a:extLst>
              <a:ext uri="{FF2B5EF4-FFF2-40B4-BE49-F238E27FC236}">
                <a16:creationId xmlns:a16="http://schemas.microsoft.com/office/drawing/2014/main" id="{B20125A6-4B60-AAA5-FD4D-F4FEAFBE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40" y="5699873"/>
            <a:ext cx="349493" cy="34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5AF5F-1CE7-193F-56B4-7E2561D0C1BC}"/>
              </a:ext>
            </a:extLst>
          </p:cNvPr>
          <p:cNvSpPr txBox="1"/>
          <p:nvPr/>
        </p:nvSpPr>
        <p:spPr>
          <a:xfrm>
            <a:off x="4762176" y="5674566"/>
            <a:ext cx="2527998" cy="40010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maheshl@cs.utah.edu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Gill Sans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1BA1-98EB-0B94-9313-568A5FEB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View from 10,000 feet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ACA7B83-AD15-C2E5-F8AF-18329E78D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26377" y="1824931"/>
            <a:ext cx="9481988" cy="464097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D47AC9F-E622-76CC-9FAD-A4318BE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96" y="1018904"/>
            <a:ext cx="7626485" cy="5893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C57B20-8A25-5FDF-3BE9-DEDEBD265EF9}"/>
              </a:ext>
            </a:extLst>
          </p:cNvPr>
          <p:cNvSpPr/>
          <p:nvPr/>
        </p:nvSpPr>
        <p:spPr>
          <a:xfrm>
            <a:off x="2736715" y="3787302"/>
            <a:ext cx="252919" cy="81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0548C-511D-1D9E-257F-123AA1FE13F4}"/>
              </a:ext>
            </a:extLst>
          </p:cNvPr>
          <p:cNvSpPr txBox="1"/>
          <p:nvPr/>
        </p:nvSpPr>
        <p:spPr>
          <a:xfrm>
            <a:off x="2081719" y="4149245"/>
            <a:ext cx="114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Program Counter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D3047-89B2-E8D7-D18F-2C690FEE9AB9}"/>
              </a:ext>
            </a:extLst>
          </p:cNvPr>
          <p:cNvSpPr/>
          <p:nvPr/>
        </p:nvSpPr>
        <p:spPr>
          <a:xfrm>
            <a:off x="3213369" y="4043463"/>
            <a:ext cx="774971" cy="1131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9E419-9915-3715-1141-40EBF6E2D152}"/>
              </a:ext>
            </a:extLst>
          </p:cNvPr>
          <p:cNvSpPr txBox="1"/>
          <p:nvPr/>
        </p:nvSpPr>
        <p:spPr>
          <a:xfrm>
            <a:off x="3391711" y="3747432"/>
            <a:ext cx="114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ABB9C-CD7C-C06B-7B93-9B2E99D77165}"/>
              </a:ext>
            </a:extLst>
          </p:cNvPr>
          <p:cNvSpPr/>
          <p:nvPr/>
        </p:nvSpPr>
        <p:spPr>
          <a:xfrm>
            <a:off x="5522067" y="3936461"/>
            <a:ext cx="1066801" cy="1498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E3021-2A26-5F0F-803D-9311E1F27B25}"/>
              </a:ext>
            </a:extLst>
          </p:cNvPr>
          <p:cNvSpPr txBox="1"/>
          <p:nvPr/>
        </p:nvSpPr>
        <p:spPr>
          <a:xfrm>
            <a:off x="6232187" y="3679540"/>
            <a:ext cx="114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17501-8D96-0ABC-2C60-2F584A4DB1A6}"/>
              </a:ext>
            </a:extLst>
          </p:cNvPr>
          <p:cNvSpPr/>
          <p:nvPr/>
        </p:nvSpPr>
        <p:spPr>
          <a:xfrm>
            <a:off x="7251970" y="4022708"/>
            <a:ext cx="1016542" cy="1325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3D628-B869-32E9-DD64-9D2C95ABB05D}"/>
              </a:ext>
            </a:extLst>
          </p:cNvPr>
          <p:cNvSpPr txBox="1"/>
          <p:nvPr/>
        </p:nvSpPr>
        <p:spPr>
          <a:xfrm>
            <a:off x="7529211" y="3735686"/>
            <a:ext cx="114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ALU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41DDD1-B8D9-2EAF-2BA8-DCF419173B45}"/>
              </a:ext>
            </a:extLst>
          </p:cNvPr>
          <p:cNvSpPr/>
          <p:nvPr/>
        </p:nvSpPr>
        <p:spPr>
          <a:xfrm>
            <a:off x="8331740" y="4428027"/>
            <a:ext cx="909537" cy="1325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18F66-F943-7EBE-33DE-15F5442A8D4C}"/>
              </a:ext>
            </a:extLst>
          </p:cNvPr>
          <p:cNvSpPr txBox="1"/>
          <p:nvPr/>
        </p:nvSpPr>
        <p:spPr>
          <a:xfrm>
            <a:off x="8565210" y="4120250"/>
            <a:ext cx="114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99233-8513-3B16-02DC-D18E9BEA5249}"/>
              </a:ext>
            </a:extLst>
          </p:cNvPr>
          <p:cNvSpPr txBox="1"/>
          <p:nvPr/>
        </p:nvSpPr>
        <p:spPr>
          <a:xfrm>
            <a:off x="5246451" y="2210899"/>
            <a:ext cx="114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D20F87-B214-BFD9-0639-5DDAA3DCE65F}"/>
              </a:ext>
            </a:extLst>
          </p:cNvPr>
          <p:cNvSpPr/>
          <p:nvPr/>
        </p:nvSpPr>
        <p:spPr>
          <a:xfrm>
            <a:off x="5177176" y="2462987"/>
            <a:ext cx="554565" cy="14177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FED9556-76AA-C936-AECC-3F9CBEA99E7E}"/>
              </a:ext>
            </a:extLst>
          </p:cNvPr>
          <p:cNvSpPr txBox="1">
            <a:spLocks/>
          </p:cNvSpPr>
          <p:nvPr/>
        </p:nvSpPr>
        <p:spPr>
          <a:xfrm>
            <a:off x="270754" y="1209737"/>
            <a:ext cx="11543489" cy="505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View from 5,000 feet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9ECAB0E-FBB0-1907-C9B8-49C8E004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3" grpId="0"/>
      <p:bldP spid="14" grpId="0" animBg="1"/>
      <p:bldP spid="15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D47AC9F-E622-76CC-9FAD-A4318BE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18" y="1031874"/>
            <a:ext cx="7631832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04CCC-7564-052E-A409-F9C1DD3441D4}"/>
              </a:ext>
            </a:extLst>
          </p:cNvPr>
          <p:cNvSpPr txBox="1"/>
          <p:nvPr/>
        </p:nvSpPr>
        <p:spPr>
          <a:xfrm>
            <a:off x="377757" y="2006219"/>
            <a:ext cx="2164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add $1, $2, $3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A1FA4-9C2F-420F-EC3D-563CEB13BC4E}"/>
              </a:ext>
            </a:extLst>
          </p:cNvPr>
          <p:cNvSpPr txBox="1"/>
          <p:nvPr/>
        </p:nvSpPr>
        <p:spPr>
          <a:xfrm>
            <a:off x="526105" y="1615111"/>
            <a:ext cx="20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R-Type Instruction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87C30-558B-ADA3-F107-8F7BC036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72215"/>
              </p:ext>
            </p:extLst>
          </p:nvPr>
        </p:nvGraphicFramePr>
        <p:xfrm>
          <a:off x="127021" y="2933211"/>
          <a:ext cx="286909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850">
                  <a:extLst>
                    <a:ext uri="{9D8B030D-6E8A-4147-A177-3AD203B41FA5}">
                      <a16:colId xmlns:a16="http://schemas.microsoft.com/office/drawing/2014/main" val="3945497247"/>
                    </a:ext>
                  </a:extLst>
                </a:gridCol>
                <a:gridCol w="473932">
                  <a:extLst>
                    <a:ext uri="{9D8B030D-6E8A-4147-A177-3AD203B41FA5}">
                      <a16:colId xmlns:a16="http://schemas.microsoft.com/office/drawing/2014/main" val="4182574213"/>
                    </a:ext>
                  </a:extLst>
                </a:gridCol>
                <a:gridCol w="483226">
                  <a:extLst>
                    <a:ext uri="{9D8B030D-6E8A-4147-A177-3AD203B41FA5}">
                      <a16:colId xmlns:a16="http://schemas.microsoft.com/office/drawing/2014/main" val="4088336263"/>
                    </a:ext>
                  </a:extLst>
                </a:gridCol>
                <a:gridCol w="483224">
                  <a:extLst>
                    <a:ext uri="{9D8B030D-6E8A-4147-A177-3AD203B41FA5}">
                      <a16:colId xmlns:a16="http://schemas.microsoft.com/office/drawing/2014/main" val="3396030134"/>
                    </a:ext>
                  </a:extLst>
                </a:gridCol>
                <a:gridCol w="473933">
                  <a:extLst>
                    <a:ext uri="{9D8B030D-6E8A-4147-A177-3AD203B41FA5}">
                      <a16:colId xmlns:a16="http://schemas.microsoft.com/office/drawing/2014/main" val="3058283354"/>
                    </a:ext>
                  </a:extLst>
                </a:gridCol>
                <a:gridCol w="473933">
                  <a:extLst>
                    <a:ext uri="{9D8B030D-6E8A-4147-A177-3AD203B41FA5}">
                      <a16:colId xmlns:a16="http://schemas.microsoft.com/office/drawing/2014/main" val="224313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shamt</a:t>
                      </a:r>
                      <a:endParaRPr lang="en-US" sz="9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71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2D0C46-501B-0C24-B4F4-3CB7D192038B}"/>
              </a:ext>
            </a:extLst>
          </p:cNvPr>
          <p:cNvSpPr txBox="1"/>
          <p:nvPr/>
        </p:nvSpPr>
        <p:spPr>
          <a:xfrm>
            <a:off x="185812" y="341765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36E9B4B-9EFA-7D82-75B8-916977F1658A}"/>
              </a:ext>
            </a:extLst>
          </p:cNvPr>
          <p:cNvSpPr/>
          <p:nvPr/>
        </p:nvSpPr>
        <p:spPr>
          <a:xfrm rot="5400000">
            <a:off x="1058582" y="2918190"/>
            <a:ext cx="68455" cy="9531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D02DE-4E8A-CF3E-1B87-B558450CE056}"/>
              </a:ext>
            </a:extLst>
          </p:cNvPr>
          <p:cNvSpPr txBox="1"/>
          <p:nvPr/>
        </p:nvSpPr>
        <p:spPr>
          <a:xfrm>
            <a:off x="738433" y="337126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Source</a:t>
            </a:r>
          </a:p>
          <a:p>
            <a:pPr algn="ctr"/>
            <a:r>
              <a:rPr lang="en-US" sz="1000" dirty="0"/>
              <a:t> Registers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F16F1-402B-DF98-12EC-DA5850029AB9}"/>
              </a:ext>
            </a:extLst>
          </p:cNvPr>
          <p:cNvSpPr txBox="1"/>
          <p:nvPr/>
        </p:nvSpPr>
        <p:spPr>
          <a:xfrm>
            <a:off x="1458176" y="3381523"/>
            <a:ext cx="75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Destination </a:t>
            </a:r>
          </a:p>
          <a:p>
            <a:pPr algn="ctr"/>
            <a:r>
              <a:rPr lang="en-US" sz="900" dirty="0"/>
              <a:t>Register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0DC6C-24FB-B8D0-17A5-2500CBE68E33}"/>
              </a:ext>
            </a:extLst>
          </p:cNvPr>
          <p:cNvSpPr txBox="1"/>
          <p:nvPr/>
        </p:nvSpPr>
        <p:spPr>
          <a:xfrm>
            <a:off x="2010100" y="338374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Shift </a:t>
            </a:r>
          </a:p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Amount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1CFB0-8A5F-71A8-D80B-64E047F645FF}"/>
              </a:ext>
            </a:extLst>
          </p:cNvPr>
          <p:cNvSpPr txBox="1"/>
          <p:nvPr/>
        </p:nvSpPr>
        <p:spPr>
          <a:xfrm>
            <a:off x="2454989" y="33815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Function</a:t>
            </a:r>
          </a:p>
          <a:p>
            <a:pPr algn="ctr"/>
            <a:r>
              <a:rPr lang="en-US" sz="900" dirty="0"/>
              <a:t>Code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2FB48-598D-0607-5041-D99E0A7F8A9A}"/>
              </a:ext>
            </a:extLst>
          </p:cNvPr>
          <p:cNvSpPr txBox="1"/>
          <p:nvPr/>
        </p:nvSpPr>
        <p:spPr>
          <a:xfrm>
            <a:off x="650768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A3D41-4225-5CC3-5795-4B66194EE6C1}"/>
              </a:ext>
            </a:extLst>
          </p:cNvPr>
          <p:cNvSpPr txBox="1"/>
          <p:nvPr/>
        </p:nvSpPr>
        <p:spPr>
          <a:xfrm>
            <a:off x="1151426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$3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D6978-2BBA-3D34-A6FE-C7BE7ED1DE49}"/>
              </a:ext>
            </a:extLst>
          </p:cNvPr>
          <p:cNvSpPr txBox="1"/>
          <p:nvPr/>
        </p:nvSpPr>
        <p:spPr>
          <a:xfrm>
            <a:off x="1650987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71E80-492C-9904-24E9-B49D86967301}"/>
              </a:ext>
            </a:extLst>
          </p:cNvPr>
          <p:cNvSpPr/>
          <p:nvPr/>
        </p:nvSpPr>
        <p:spPr>
          <a:xfrm>
            <a:off x="3260697" y="3799274"/>
            <a:ext cx="252919" cy="81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C4A34C-2FA4-0FD2-B746-EDB503272664}"/>
              </a:ext>
            </a:extLst>
          </p:cNvPr>
          <p:cNvSpPr/>
          <p:nvPr/>
        </p:nvSpPr>
        <p:spPr>
          <a:xfrm>
            <a:off x="3716803" y="4043463"/>
            <a:ext cx="774971" cy="1131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3FD950-45D2-F7F8-D93E-9C15BFD26613}"/>
              </a:ext>
            </a:extLst>
          </p:cNvPr>
          <p:cNvSpPr/>
          <p:nvPr/>
        </p:nvSpPr>
        <p:spPr>
          <a:xfrm>
            <a:off x="5693860" y="2473261"/>
            <a:ext cx="554565" cy="14177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80C52-572F-80A8-E960-37770308E899}"/>
              </a:ext>
            </a:extLst>
          </p:cNvPr>
          <p:cNvCxnSpPr>
            <a:cxnSpLocks/>
          </p:cNvCxnSpPr>
          <p:nvPr/>
        </p:nvCxnSpPr>
        <p:spPr>
          <a:xfrm>
            <a:off x="3513616" y="4204593"/>
            <a:ext cx="2031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58A093-D1A6-90C1-F3DF-D1A11632134D}"/>
              </a:ext>
            </a:extLst>
          </p:cNvPr>
          <p:cNvCxnSpPr/>
          <p:nvPr/>
        </p:nvCxnSpPr>
        <p:spPr>
          <a:xfrm flipH="1">
            <a:off x="4491774" y="4664765"/>
            <a:ext cx="146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7056B6-8B9E-7841-C250-EDB135214B30}"/>
              </a:ext>
            </a:extLst>
          </p:cNvPr>
          <p:cNvCxnSpPr/>
          <p:nvPr/>
        </p:nvCxnSpPr>
        <p:spPr>
          <a:xfrm flipV="1">
            <a:off x="4638261" y="3180522"/>
            <a:ext cx="0" cy="1484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E1970B-5E8D-2246-6190-F13355D52055}"/>
              </a:ext>
            </a:extLst>
          </p:cNvPr>
          <p:cNvCxnSpPr>
            <a:cxnSpLocks/>
          </p:cNvCxnSpPr>
          <p:nvPr/>
        </p:nvCxnSpPr>
        <p:spPr>
          <a:xfrm>
            <a:off x="4631635" y="3187148"/>
            <a:ext cx="10555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C8FDD7-E9FF-A888-8A7D-7FEAD9FD4601}"/>
              </a:ext>
            </a:extLst>
          </p:cNvPr>
          <p:cNvSpPr/>
          <p:nvPr/>
        </p:nvSpPr>
        <p:spPr>
          <a:xfrm>
            <a:off x="6285925" y="3182323"/>
            <a:ext cx="485936" cy="121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DBF47E6-F8F1-9CDA-01C2-0E775A343F82}"/>
              </a:ext>
            </a:extLst>
          </p:cNvPr>
          <p:cNvSpPr/>
          <p:nvPr/>
        </p:nvSpPr>
        <p:spPr>
          <a:xfrm>
            <a:off x="6272744" y="3638959"/>
            <a:ext cx="605133" cy="1722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2DB521-1C95-0570-6DF6-812F8D70AC96}"/>
              </a:ext>
            </a:extLst>
          </p:cNvPr>
          <p:cNvCxnSpPr>
            <a:cxnSpLocks/>
          </p:cNvCxnSpPr>
          <p:nvPr/>
        </p:nvCxnSpPr>
        <p:spPr>
          <a:xfrm flipH="1">
            <a:off x="6266118" y="3330555"/>
            <a:ext cx="9695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4DECD7-A674-B792-EFCF-33E26BBAF961}"/>
              </a:ext>
            </a:extLst>
          </p:cNvPr>
          <p:cNvCxnSpPr>
            <a:cxnSpLocks/>
          </p:cNvCxnSpPr>
          <p:nvPr/>
        </p:nvCxnSpPr>
        <p:spPr>
          <a:xfrm flipV="1">
            <a:off x="7242313" y="3323929"/>
            <a:ext cx="0" cy="3408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011782-8E32-4AD7-B693-51A83DDE058D}"/>
              </a:ext>
            </a:extLst>
          </p:cNvPr>
          <p:cNvCxnSpPr>
            <a:cxnSpLocks/>
          </p:cNvCxnSpPr>
          <p:nvPr/>
        </p:nvCxnSpPr>
        <p:spPr>
          <a:xfrm flipH="1">
            <a:off x="7222435" y="6732104"/>
            <a:ext cx="622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5B8247-40AC-C302-4187-B7CB65F7FB12}"/>
              </a:ext>
            </a:extLst>
          </p:cNvPr>
          <p:cNvSpPr/>
          <p:nvPr/>
        </p:nvSpPr>
        <p:spPr>
          <a:xfrm>
            <a:off x="7568004" y="5632174"/>
            <a:ext cx="55456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4479EAE-B2EB-83CD-448D-0F5319ED5609}"/>
              </a:ext>
            </a:extLst>
          </p:cNvPr>
          <p:cNvSpPr/>
          <p:nvPr/>
        </p:nvSpPr>
        <p:spPr>
          <a:xfrm>
            <a:off x="6285926" y="2522409"/>
            <a:ext cx="485936" cy="1722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81D2-10B4-4018-F200-AE3C0A4B3597}"/>
              </a:ext>
            </a:extLst>
          </p:cNvPr>
          <p:cNvCxnSpPr>
            <a:cxnSpLocks/>
          </p:cNvCxnSpPr>
          <p:nvPr/>
        </p:nvCxnSpPr>
        <p:spPr>
          <a:xfrm flipH="1">
            <a:off x="8122569" y="6020746"/>
            <a:ext cx="1136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6C2F0A-C379-8E44-2A7F-34B861C1E28D}"/>
              </a:ext>
            </a:extLst>
          </p:cNvPr>
          <p:cNvCxnSpPr>
            <a:cxnSpLocks/>
          </p:cNvCxnSpPr>
          <p:nvPr/>
        </p:nvCxnSpPr>
        <p:spPr>
          <a:xfrm flipV="1">
            <a:off x="8222974" y="5102087"/>
            <a:ext cx="0" cy="918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AE29-A88C-6DC1-3827-742A4100D55F}"/>
              </a:ext>
            </a:extLst>
          </p:cNvPr>
          <p:cNvCxnSpPr>
            <a:cxnSpLocks/>
          </p:cNvCxnSpPr>
          <p:nvPr/>
        </p:nvCxnSpPr>
        <p:spPr>
          <a:xfrm flipV="1">
            <a:off x="8600661" y="4446104"/>
            <a:ext cx="0" cy="493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70BB63-31A3-69E8-543E-E8EF2FA100FA}"/>
              </a:ext>
            </a:extLst>
          </p:cNvPr>
          <p:cNvCxnSpPr>
            <a:cxnSpLocks/>
          </p:cNvCxnSpPr>
          <p:nvPr/>
        </p:nvCxnSpPr>
        <p:spPr>
          <a:xfrm flipH="1" flipV="1">
            <a:off x="7878417" y="4191343"/>
            <a:ext cx="722244" cy="255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983098-7033-D075-7A5E-7232FE17694B}"/>
              </a:ext>
            </a:extLst>
          </p:cNvPr>
          <p:cNvCxnSpPr>
            <a:cxnSpLocks/>
          </p:cNvCxnSpPr>
          <p:nvPr/>
        </p:nvCxnSpPr>
        <p:spPr>
          <a:xfrm flipV="1">
            <a:off x="7878418" y="4190659"/>
            <a:ext cx="0" cy="37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0DBC41-E4D0-0A6B-F70F-374311D8B3BD}"/>
              </a:ext>
            </a:extLst>
          </p:cNvPr>
          <p:cNvCxnSpPr>
            <a:cxnSpLocks/>
          </p:cNvCxnSpPr>
          <p:nvPr/>
        </p:nvCxnSpPr>
        <p:spPr>
          <a:xfrm flipH="1">
            <a:off x="7881912" y="4940088"/>
            <a:ext cx="718749" cy="275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7AC8B1-A465-BF3A-74A9-1C39F615C412}"/>
              </a:ext>
            </a:extLst>
          </p:cNvPr>
          <p:cNvCxnSpPr>
            <a:cxnSpLocks/>
          </p:cNvCxnSpPr>
          <p:nvPr/>
        </p:nvCxnSpPr>
        <p:spPr>
          <a:xfrm flipV="1">
            <a:off x="7878420" y="4795716"/>
            <a:ext cx="0" cy="419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FFFC97-EDF9-1DF6-842E-5CEF9C8922A1}"/>
              </a:ext>
            </a:extLst>
          </p:cNvPr>
          <p:cNvCxnSpPr>
            <a:cxnSpLocks/>
          </p:cNvCxnSpPr>
          <p:nvPr/>
        </p:nvCxnSpPr>
        <p:spPr>
          <a:xfrm flipH="1" flipV="1">
            <a:off x="7875104" y="4560182"/>
            <a:ext cx="93871" cy="127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80B2A0-E678-5ED9-AEE6-CE7E976C8975}"/>
              </a:ext>
            </a:extLst>
          </p:cNvPr>
          <p:cNvCxnSpPr>
            <a:cxnSpLocks/>
          </p:cNvCxnSpPr>
          <p:nvPr/>
        </p:nvCxnSpPr>
        <p:spPr>
          <a:xfrm flipH="1">
            <a:off x="7887252" y="4698874"/>
            <a:ext cx="87063" cy="103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350A42-1AD4-4616-6D6C-972A45953B94}"/>
              </a:ext>
            </a:extLst>
          </p:cNvPr>
          <p:cNvCxnSpPr>
            <a:cxnSpLocks/>
          </p:cNvCxnSpPr>
          <p:nvPr/>
        </p:nvCxnSpPr>
        <p:spPr>
          <a:xfrm flipV="1">
            <a:off x="7851912" y="6387548"/>
            <a:ext cx="1" cy="344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7A4B1E-1E95-0D52-150B-588583E492C8}"/>
              </a:ext>
            </a:extLst>
          </p:cNvPr>
          <p:cNvSpPr txBox="1"/>
          <p:nvPr/>
        </p:nvSpPr>
        <p:spPr>
          <a:xfrm>
            <a:off x="155326" y="274507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31:26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56D1C5-5013-F270-81D3-3F89F063405D}"/>
              </a:ext>
            </a:extLst>
          </p:cNvPr>
          <p:cNvSpPr txBox="1"/>
          <p:nvPr/>
        </p:nvSpPr>
        <p:spPr>
          <a:xfrm>
            <a:off x="645652" y="2745074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25:21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4EB049-04D2-75ED-B8A1-60D758D0CB8C}"/>
              </a:ext>
            </a:extLst>
          </p:cNvPr>
          <p:cNvSpPr txBox="1"/>
          <p:nvPr/>
        </p:nvSpPr>
        <p:spPr>
          <a:xfrm>
            <a:off x="1129354" y="275170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20:16</a:t>
            </a:r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B87284-92DE-0919-4762-DC7885DB7F16}"/>
              </a:ext>
            </a:extLst>
          </p:cNvPr>
          <p:cNvSpPr txBox="1"/>
          <p:nvPr/>
        </p:nvSpPr>
        <p:spPr>
          <a:xfrm>
            <a:off x="1601587" y="275170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15:11</a:t>
            </a:r>
            <a:endParaRPr 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A0483A-CA53-9EB2-CB21-17BB9630F19A}"/>
              </a:ext>
            </a:extLst>
          </p:cNvPr>
          <p:cNvSpPr txBox="1"/>
          <p:nvPr/>
        </p:nvSpPr>
        <p:spPr>
          <a:xfrm>
            <a:off x="2074188" y="275170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10:6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9ABAB8-D55B-2909-7889-66D721E8DC58}"/>
              </a:ext>
            </a:extLst>
          </p:cNvPr>
          <p:cNvSpPr txBox="1"/>
          <p:nvPr/>
        </p:nvSpPr>
        <p:spPr>
          <a:xfrm>
            <a:off x="2549918" y="2745072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5:0</a:t>
            </a:r>
            <a:endParaRPr lang="en-US" sz="14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7553DDF-283E-4652-9ABB-99FB73CD2E2D}"/>
              </a:ext>
            </a:extLst>
          </p:cNvPr>
          <p:cNvSpPr/>
          <p:nvPr/>
        </p:nvSpPr>
        <p:spPr>
          <a:xfrm>
            <a:off x="6034770" y="3942333"/>
            <a:ext cx="1082237" cy="1522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B825E2A-0D86-2C61-4667-928C24405B92}"/>
              </a:ext>
            </a:extLst>
          </p:cNvPr>
          <p:cNvCxnSpPr>
            <a:cxnSpLocks/>
          </p:cNvCxnSpPr>
          <p:nvPr/>
        </p:nvCxnSpPr>
        <p:spPr>
          <a:xfrm flipV="1">
            <a:off x="6215269" y="2292626"/>
            <a:ext cx="0" cy="4086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FCC4F44-61C0-16BC-7306-6D13D66FE91C}"/>
              </a:ext>
            </a:extLst>
          </p:cNvPr>
          <p:cNvCxnSpPr>
            <a:cxnSpLocks/>
          </p:cNvCxnSpPr>
          <p:nvPr/>
        </p:nvCxnSpPr>
        <p:spPr>
          <a:xfrm flipH="1">
            <a:off x="4565373" y="2299252"/>
            <a:ext cx="1649896" cy="13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291DE6D-00E9-FF14-DD3C-F9DF9E7742DD}"/>
              </a:ext>
            </a:extLst>
          </p:cNvPr>
          <p:cNvCxnSpPr>
            <a:cxnSpLocks/>
          </p:cNvCxnSpPr>
          <p:nvPr/>
        </p:nvCxnSpPr>
        <p:spPr>
          <a:xfrm flipV="1">
            <a:off x="4565373" y="2305878"/>
            <a:ext cx="0" cy="30347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A5F12A-EB34-D259-F0D9-E3E9D0108C0F}"/>
              </a:ext>
            </a:extLst>
          </p:cNvPr>
          <p:cNvCxnSpPr>
            <a:cxnSpLocks/>
          </p:cNvCxnSpPr>
          <p:nvPr/>
        </p:nvCxnSpPr>
        <p:spPr>
          <a:xfrm flipH="1">
            <a:off x="4551807" y="5360504"/>
            <a:ext cx="12889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9FCA743-35B2-66AC-6B0C-B5D88C0A2706}"/>
              </a:ext>
            </a:extLst>
          </p:cNvPr>
          <p:cNvCxnSpPr>
            <a:cxnSpLocks/>
          </p:cNvCxnSpPr>
          <p:nvPr/>
        </p:nvCxnSpPr>
        <p:spPr>
          <a:xfrm flipV="1">
            <a:off x="5834108" y="5215242"/>
            <a:ext cx="0" cy="156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52EC61D-592B-624A-0CEB-EB9A8C20340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808870"/>
            <a:ext cx="189925" cy="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8FAD02-58AF-9F8E-F065-AACCE20D0C75}"/>
              </a:ext>
            </a:extLst>
          </p:cNvPr>
          <p:cNvCxnSpPr>
            <a:cxnSpLocks/>
          </p:cNvCxnSpPr>
          <p:nvPr/>
        </p:nvCxnSpPr>
        <p:spPr>
          <a:xfrm flipV="1">
            <a:off x="6559827" y="3808870"/>
            <a:ext cx="0" cy="1336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lide Number Placeholder 159">
            <a:extLst>
              <a:ext uri="{FF2B5EF4-FFF2-40B4-BE49-F238E27FC236}">
                <a16:creationId xmlns:a16="http://schemas.microsoft.com/office/drawing/2014/main" id="{B5EEE9FB-6498-A797-F561-6AA07F9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37" grpId="0" animBg="1"/>
      <p:bldP spid="38" grpId="0" animBg="1"/>
      <p:bldP spid="47" grpId="0" animBg="1"/>
      <p:bldP spid="54" grpId="0" animBg="1"/>
      <p:bldP spid="121" grpId="0"/>
      <p:bldP spid="122" grpId="0"/>
      <p:bldP spid="123" grpId="0"/>
      <p:bldP spid="124" grpId="0"/>
      <p:bldP spid="125" grpId="0"/>
      <p:bldP spid="126" grpId="0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D47AC9F-E622-76CC-9FAD-A4318BE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18" y="1031874"/>
            <a:ext cx="7631832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04CCC-7564-052E-A409-F9C1DD3441D4}"/>
              </a:ext>
            </a:extLst>
          </p:cNvPr>
          <p:cNvSpPr txBox="1"/>
          <p:nvPr/>
        </p:nvSpPr>
        <p:spPr>
          <a:xfrm>
            <a:off x="377757" y="2006219"/>
            <a:ext cx="2164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add $1, $2, $3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A1FA4-9C2F-420F-EC3D-563CEB13BC4E}"/>
              </a:ext>
            </a:extLst>
          </p:cNvPr>
          <p:cNvSpPr txBox="1"/>
          <p:nvPr/>
        </p:nvSpPr>
        <p:spPr>
          <a:xfrm>
            <a:off x="526105" y="1615111"/>
            <a:ext cx="20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R-Type Instruction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87C30-558B-ADA3-F107-8F7BC0368BB9}"/>
              </a:ext>
            </a:extLst>
          </p:cNvPr>
          <p:cNvGraphicFramePr>
            <a:graphicFrameLocks noGrp="1"/>
          </p:cNvGraphicFramePr>
          <p:nvPr/>
        </p:nvGraphicFramePr>
        <p:xfrm>
          <a:off x="127021" y="2933211"/>
          <a:ext cx="286909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850">
                  <a:extLst>
                    <a:ext uri="{9D8B030D-6E8A-4147-A177-3AD203B41FA5}">
                      <a16:colId xmlns:a16="http://schemas.microsoft.com/office/drawing/2014/main" val="3945497247"/>
                    </a:ext>
                  </a:extLst>
                </a:gridCol>
                <a:gridCol w="473932">
                  <a:extLst>
                    <a:ext uri="{9D8B030D-6E8A-4147-A177-3AD203B41FA5}">
                      <a16:colId xmlns:a16="http://schemas.microsoft.com/office/drawing/2014/main" val="4182574213"/>
                    </a:ext>
                  </a:extLst>
                </a:gridCol>
                <a:gridCol w="483226">
                  <a:extLst>
                    <a:ext uri="{9D8B030D-6E8A-4147-A177-3AD203B41FA5}">
                      <a16:colId xmlns:a16="http://schemas.microsoft.com/office/drawing/2014/main" val="4088336263"/>
                    </a:ext>
                  </a:extLst>
                </a:gridCol>
                <a:gridCol w="483224">
                  <a:extLst>
                    <a:ext uri="{9D8B030D-6E8A-4147-A177-3AD203B41FA5}">
                      <a16:colId xmlns:a16="http://schemas.microsoft.com/office/drawing/2014/main" val="3396030134"/>
                    </a:ext>
                  </a:extLst>
                </a:gridCol>
                <a:gridCol w="473933">
                  <a:extLst>
                    <a:ext uri="{9D8B030D-6E8A-4147-A177-3AD203B41FA5}">
                      <a16:colId xmlns:a16="http://schemas.microsoft.com/office/drawing/2014/main" val="3058283354"/>
                    </a:ext>
                  </a:extLst>
                </a:gridCol>
                <a:gridCol w="473933">
                  <a:extLst>
                    <a:ext uri="{9D8B030D-6E8A-4147-A177-3AD203B41FA5}">
                      <a16:colId xmlns:a16="http://schemas.microsoft.com/office/drawing/2014/main" val="224313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shamt</a:t>
                      </a:r>
                      <a:endParaRPr lang="en-US" sz="9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71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2D0C46-501B-0C24-B4F4-3CB7D192038B}"/>
              </a:ext>
            </a:extLst>
          </p:cNvPr>
          <p:cNvSpPr txBox="1"/>
          <p:nvPr/>
        </p:nvSpPr>
        <p:spPr>
          <a:xfrm>
            <a:off x="185812" y="341765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36E9B4B-9EFA-7D82-75B8-916977F1658A}"/>
              </a:ext>
            </a:extLst>
          </p:cNvPr>
          <p:cNvSpPr/>
          <p:nvPr/>
        </p:nvSpPr>
        <p:spPr>
          <a:xfrm rot="5400000">
            <a:off x="1058582" y="2918190"/>
            <a:ext cx="68455" cy="9531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D02DE-4E8A-CF3E-1B87-B558450CE056}"/>
              </a:ext>
            </a:extLst>
          </p:cNvPr>
          <p:cNvSpPr txBox="1"/>
          <p:nvPr/>
        </p:nvSpPr>
        <p:spPr>
          <a:xfrm>
            <a:off x="738433" y="337126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Source</a:t>
            </a:r>
          </a:p>
          <a:p>
            <a:pPr algn="ctr"/>
            <a:r>
              <a:rPr lang="en-US" sz="1000" dirty="0"/>
              <a:t> Registers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F16F1-402B-DF98-12EC-DA5850029AB9}"/>
              </a:ext>
            </a:extLst>
          </p:cNvPr>
          <p:cNvSpPr txBox="1"/>
          <p:nvPr/>
        </p:nvSpPr>
        <p:spPr>
          <a:xfrm>
            <a:off x="1458176" y="3381523"/>
            <a:ext cx="75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Destination </a:t>
            </a:r>
          </a:p>
          <a:p>
            <a:pPr algn="ctr"/>
            <a:r>
              <a:rPr lang="en-US" sz="900" dirty="0"/>
              <a:t>Register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0DC6C-24FB-B8D0-17A5-2500CBE68E33}"/>
              </a:ext>
            </a:extLst>
          </p:cNvPr>
          <p:cNvSpPr txBox="1"/>
          <p:nvPr/>
        </p:nvSpPr>
        <p:spPr>
          <a:xfrm>
            <a:off x="2010100" y="338374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Shift </a:t>
            </a:r>
          </a:p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Amount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1CFB0-8A5F-71A8-D80B-64E047F645FF}"/>
              </a:ext>
            </a:extLst>
          </p:cNvPr>
          <p:cNvSpPr txBox="1"/>
          <p:nvPr/>
        </p:nvSpPr>
        <p:spPr>
          <a:xfrm>
            <a:off x="2454989" y="33815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Function</a:t>
            </a:r>
          </a:p>
          <a:p>
            <a:pPr algn="ctr"/>
            <a:r>
              <a:rPr lang="en-US" sz="900" dirty="0"/>
              <a:t>Code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2FB48-598D-0607-5041-D99E0A7F8A9A}"/>
              </a:ext>
            </a:extLst>
          </p:cNvPr>
          <p:cNvSpPr txBox="1"/>
          <p:nvPr/>
        </p:nvSpPr>
        <p:spPr>
          <a:xfrm>
            <a:off x="650768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A3D41-4225-5CC3-5795-4B66194EE6C1}"/>
              </a:ext>
            </a:extLst>
          </p:cNvPr>
          <p:cNvSpPr txBox="1"/>
          <p:nvPr/>
        </p:nvSpPr>
        <p:spPr>
          <a:xfrm>
            <a:off x="1151426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$3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D6978-2BBA-3D34-A6FE-C7BE7ED1DE49}"/>
              </a:ext>
            </a:extLst>
          </p:cNvPr>
          <p:cNvSpPr txBox="1"/>
          <p:nvPr/>
        </p:nvSpPr>
        <p:spPr>
          <a:xfrm>
            <a:off x="1650987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71E80-492C-9904-24E9-B49D86967301}"/>
              </a:ext>
            </a:extLst>
          </p:cNvPr>
          <p:cNvSpPr/>
          <p:nvPr/>
        </p:nvSpPr>
        <p:spPr>
          <a:xfrm>
            <a:off x="3260697" y="3799274"/>
            <a:ext cx="252919" cy="81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C4A34C-2FA4-0FD2-B746-EDB503272664}"/>
              </a:ext>
            </a:extLst>
          </p:cNvPr>
          <p:cNvSpPr/>
          <p:nvPr/>
        </p:nvSpPr>
        <p:spPr>
          <a:xfrm>
            <a:off x="3716803" y="4043463"/>
            <a:ext cx="774971" cy="1131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80C52-572F-80A8-E960-37770308E899}"/>
              </a:ext>
            </a:extLst>
          </p:cNvPr>
          <p:cNvCxnSpPr>
            <a:cxnSpLocks/>
          </p:cNvCxnSpPr>
          <p:nvPr/>
        </p:nvCxnSpPr>
        <p:spPr>
          <a:xfrm>
            <a:off x="3513616" y="4204593"/>
            <a:ext cx="2031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58A093-D1A6-90C1-F3DF-D1A11632134D}"/>
              </a:ext>
            </a:extLst>
          </p:cNvPr>
          <p:cNvCxnSpPr/>
          <p:nvPr/>
        </p:nvCxnSpPr>
        <p:spPr>
          <a:xfrm flipH="1">
            <a:off x="4491774" y="4664765"/>
            <a:ext cx="146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7056B6-8B9E-7841-C250-EDB135214B30}"/>
              </a:ext>
            </a:extLst>
          </p:cNvPr>
          <p:cNvCxnSpPr>
            <a:cxnSpLocks/>
          </p:cNvCxnSpPr>
          <p:nvPr/>
        </p:nvCxnSpPr>
        <p:spPr>
          <a:xfrm flipV="1">
            <a:off x="4638261" y="4141304"/>
            <a:ext cx="0" cy="5234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C8FDD7-E9FF-A888-8A7D-7FEAD9FD4601}"/>
              </a:ext>
            </a:extLst>
          </p:cNvPr>
          <p:cNvSpPr/>
          <p:nvPr/>
        </p:nvSpPr>
        <p:spPr>
          <a:xfrm>
            <a:off x="6285925" y="3182323"/>
            <a:ext cx="485936" cy="121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DBF47E6-F8F1-9CDA-01C2-0E775A343F82}"/>
              </a:ext>
            </a:extLst>
          </p:cNvPr>
          <p:cNvSpPr/>
          <p:nvPr/>
        </p:nvSpPr>
        <p:spPr>
          <a:xfrm>
            <a:off x="6272744" y="3638959"/>
            <a:ext cx="605133" cy="1722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4479EAE-B2EB-83CD-448D-0F5319ED5609}"/>
              </a:ext>
            </a:extLst>
          </p:cNvPr>
          <p:cNvSpPr/>
          <p:nvPr/>
        </p:nvSpPr>
        <p:spPr>
          <a:xfrm>
            <a:off x="6285926" y="2522409"/>
            <a:ext cx="485936" cy="1722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AE29-A88C-6DC1-3827-742A4100D55F}"/>
              </a:ext>
            </a:extLst>
          </p:cNvPr>
          <p:cNvCxnSpPr>
            <a:cxnSpLocks/>
          </p:cNvCxnSpPr>
          <p:nvPr/>
        </p:nvCxnSpPr>
        <p:spPr>
          <a:xfrm flipV="1">
            <a:off x="8600661" y="4446104"/>
            <a:ext cx="0" cy="493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70BB63-31A3-69E8-543E-E8EF2FA100FA}"/>
              </a:ext>
            </a:extLst>
          </p:cNvPr>
          <p:cNvCxnSpPr>
            <a:cxnSpLocks/>
          </p:cNvCxnSpPr>
          <p:nvPr/>
        </p:nvCxnSpPr>
        <p:spPr>
          <a:xfrm flipH="1" flipV="1">
            <a:off x="7878417" y="4191343"/>
            <a:ext cx="722244" cy="255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983098-7033-D075-7A5E-7232FE17694B}"/>
              </a:ext>
            </a:extLst>
          </p:cNvPr>
          <p:cNvCxnSpPr>
            <a:cxnSpLocks/>
          </p:cNvCxnSpPr>
          <p:nvPr/>
        </p:nvCxnSpPr>
        <p:spPr>
          <a:xfrm flipV="1">
            <a:off x="7878418" y="4190659"/>
            <a:ext cx="0" cy="37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0DBC41-E4D0-0A6B-F70F-374311D8B3BD}"/>
              </a:ext>
            </a:extLst>
          </p:cNvPr>
          <p:cNvCxnSpPr>
            <a:cxnSpLocks/>
          </p:cNvCxnSpPr>
          <p:nvPr/>
        </p:nvCxnSpPr>
        <p:spPr>
          <a:xfrm flipH="1">
            <a:off x="7881912" y="4940088"/>
            <a:ext cx="718749" cy="275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7AC8B1-A465-BF3A-74A9-1C39F615C412}"/>
              </a:ext>
            </a:extLst>
          </p:cNvPr>
          <p:cNvCxnSpPr>
            <a:cxnSpLocks/>
          </p:cNvCxnSpPr>
          <p:nvPr/>
        </p:nvCxnSpPr>
        <p:spPr>
          <a:xfrm flipV="1">
            <a:off x="7878420" y="4795716"/>
            <a:ext cx="0" cy="419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FFFC97-EDF9-1DF6-842E-5CEF9C8922A1}"/>
              </a:ext>
            </a:extLst>
          </p:cNvPr>
          <p:cNvCxnSpPr>
            <a:cxnSpLocks/>
          </p:cNvCxnSpPr>
          <p:nvPr/>
        </p:nvCxnSpPr>
        <p:spPr>
          <a:xfrm flipH="1" flipV="1">
            <a:off x="7875104" y="4560182"/>
            <a:ext cx="93871" cy="127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80B2A0-E678-5ED9-AEE6-CE7E976C8975}"/>
              </a:ext>
            </a:extLst>
          </p:cNvPr>
          <p:cNvCxnSpPr>
            <a:cxnSpLocks/>
          </p:cNvCxnSpPr>
          <p:nvPr/>
        </p:nvCxnSpPr>
        <p:spPr>
          <a:xfrm flipH="1">
            <a:off x="7887252" y="4698874"/>
            <a:ext cx="87063" cy="103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C965F5-C107-7CE7-880F-371D7E03F28D}"/>
              </a:ext>
            </a:extLst>
          </p:cNvPr>
          <p:cNvCxnSpPr>
            <a:cxnSpLocks/>
          </p:cNvCxnSpPr>
          <p:nvPr/>
        </p:nvCxnSpPr>
        <p:spPr>
          <a:xfrm flipH="1">
            <a:off x="8600661" y="4808968"/>
            <a:ext cx="99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F8282-D863-A958-3BC9-016DB55BAF9B}"/>
              </a:ext>
            </a:extLst>
          </p:cNvPr>
          <p:cNvCxnSpPr>
            <a:cxnSpLocks/>
          </p:cNvCxnSpPr>
          <p:nvPr/>
        </p:nvCxnSpPr>
        <p:spPr>
          <a:xfrm flipV="1">
            <a:off x="8693426" y="4795716"/>
            <a:ext cx="0" cy="1110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7E9620-C678-C774-B10C-AB2C87D0AD9F}"/>
              </a:ext>
            </a:extLst>
          </p:cNvPr>
          <p:cNvCxnSpPr>
            <a:cxnSpLocks/>
          </p:cNvCxnSpPr>
          <p:nvPr/>
        </p:nvCxnSpPr>
        <p:spPr>
          <a:xfrm flipH="1">
            <a:off x="8693426" y="5899508"/>
            <a:ext cx="11794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1110B4D-3D37-4F15-A7C6-8AE689AD9291}"/>
              </a:ext>
            </a:extLst>
          </p:cNvPr>
          <p:cNvCxnSpPr>
            <a:cxnSpLocks/>
          </p:cNvCxnSpPr>
          <p:nvPr/>
        </p:nvCxnSpPr>
        <p:spPr>
          <a:xfrm flipV="1">
            <a:off x="9872870" y="5215242"/>
            <a:ext cx="0" cy="6908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6CAC59-6BD4-C636-2740-E1A7B4ED622B}"/>
              </a:ext>
            </a:extLst>
          </p:cNvPr>
          <p:cNvCxnSpPr>
            <a:cxnSpLocks/>
          </p:cNvCxnSpPr>
          <p:nvPr/>
        </p:nvCxnSpPr>
        <p:spPr>
          <a:xfrm>
            <a:off x="9872870" y="5221868"/>
            <a:ext cx="119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4E0D1F-1687-9C6C-5EC9-47C8A62B223F}"/>
              </a:ext>
            </a:extLst>
          </p:cNvPr>
          <p:cNvCxnSpPr>
            <a:cxnSpLocks/>
          </p:cNvCxnSpPr>
          <p:nvPr/>
        </p:nvCxnSpPr>
        <p:spPr>
          <a:xfrm flipH="1">
            <a:off x="10224053" y="5025357"/>
            <a:ext cx="99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D5E587A-F3B8-2C6F-B083-86C72100E11E}"/>
              </a:ext>
            </a:extLst>
          </p:cNvPr>
          <p:cNvCxnSpPr>
            <a:cxnSpLocks/>
          </p:cNvCxnSpPr>
          <p:nvPr/>
        </p:nvCxnSpPr>
        <p:spPr>
          <a:xfrm flipV="1">
            <a:off x="10310192" y="5025357"/>
            <a:ext cx="0" cy="1764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1B415D1-8FED-C18E-7CA3-8B94B91D478C}"/>
              </a:ext>
            </a:extLst>
          </p:cNvPr>
          <p:cNvCxnSpPr>
            <a:cxnSpLocks/>
          </p:cNvCxnSpPr>
          <p:nvPr/>
        </p:nvCxnSpPr>
        <p:spPr>
          <a:xfrm flipH="1">
            <a:off x="5897217" y="6789372"/>
            <a:ext cx="4412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C1161AB-7228-0586-13A0-3B675C59D004}"/>
              </a:ext>
            </a:extLst>
          </p:cNvPr>
          <p:cNvCxnSpPr>
            <a:cxnSpLocks/>
          </p:cNvCxnSpPr>
          <p:nvPr/>
        </p:nvCxnSpPr>
        <p:spPr>
          <a:xfrm flipV="1">
            <a:off x="5910469" y="5265373"/>
            <a:ext cx="0" cy="1530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C1EEA0-5101-D09D-A263-CEC004EAA98C}"/>
              </a:ext>
            </a:extLst>
          </p:cNvPr>
          <p:cNvCxnSpPr>
            <a:cxnSpLocks/>
          </p:cNvCxnSpPr>
          <p:nvPr/>
        </p:nvCxnSpPr>
        <p:spPr>
          <a:xfrm>
            <a:off x="5897217" y="5265373"/>
            <a:ext cx="1269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2B5624F-42F0-EFB6-8570-F40671905090}"/>
              </a:ext>
            </a:extLst>
          </p:cNvPr>
          <p:cNvCxnSpPr>
            <a:cxnSpLocks/>
          </p:cNvCxnSpPr>
          <p:nvPr/>
        </p:nvCxnSpPr>
        <p:spPr>
          <a:xfrm>
            <a:off x="4618383" y="4141304"/>
            <a:ext cx="13991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330D8A3-FA31-AFC7-CD38-20A1A52CA577}"/>
              </a:ext>
            </a:extLst>
          </p:cNvPr>
          <p:cNvCxnSpPr>
            <a:cxnSpLocks/>
          </p:cNvCxnSpPr>
          <p:nvPr/>
        </p:nvCxnSpPr>
        <p:spPr>
          <a:xfrm>
            <a:off x="4618383" y="4512364"/>
            <a:ext cx="13991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CE0581F-43FF-7F9E-B6A7-5417E23C7637}"/>
              </a:ext>
            </a:extLst>
          </p:cNvPr>
          <p:cNvSpPr txBox="1"/>
          <p:nvPr/>
        </p:nvSpPr>
        <p:spPr>
          <a:xfrm>
            <a:off x="6351114" y="393417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F5E76D-66C9-B939-66AC-BE47E7E55444}"/>
              </a:ext>
            </a:extLst>
          </p:cNvPr>
          <p:cNvSpPr txBox="1"/>
          <p:nvPr/>
        </p:nvSpPr>
        <p:spPr>
          <a:xfrm>
            <a:off x="6356703" y="430760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$3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8B7B09-9731-BA73-0AF2-CFB99DE97210}"/>
              </a:ext>
            </a:extLst>
          </p:cNvPr>
          <p:cNvSpPr txBox="1"/>
          <p:nvPr/>
        </p:nvSpPr>
        <p:spPr>
          <a:xfrm>
            <a:off x="6813360" y="400280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2BD4B-C9C4-1BA5-4A5D-F0F5CE54102C}"/>
              </a:ext>
            </a:extLst>
          </p:cNvPr>
          <p:cNvSpPr txBox="1"/>
          <p:nvPr/>
        </p:nvSpPr>
        <p:spPr>
          <a:xfrm>
            <a:off x="6813902" y="4529875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$3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2F0F27-726C-1628-663A-54666DEAF43A}"/>
              </a:ext>
            </a:extLst>
          </p:cNvPr>
          <p:cNvCxnSpPr>
            <a:cxnSpLocks/>
          </p:cNvCxnSpPr>
          <p:nvPr/>
        </p:nvCxnSpPr>
        <p:spPr>
          <a:xfrm>
            <a:off x="7125838" y="4848724"/>
            <a:ext cx="3417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8021338-0F17-F5B6-0715-BC766B2879EC}"/>
              </a:ext>
            </a:extLst>
          </p:cNvPr>
          <p:cNvSpPr/>
          <p:nvPr/>
        </p:nvSpPr>
        <p:spPr>
          <a:xfrm>
            <a:off x="7465663" y="4718752"/>
            <a:ext cx="261520" cy="6748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FF9ABB2-25CF-D394-AF55-957A080B9AC9}"/>
              </a:ext>
            </a:extLst>
          </p:cNvPr>
          <p:cNvCxnSpPr>
            <a:cxnSpLocks/>
          </p:cNvCxnSpPr>
          <p:nvPr/>
        </p:nvCxnSpPr>
        <p:spPr>
          <a:xfrm>
            <a:off x="7692515" y="5031983"/>
            <a:ext cx="1628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7A4B1E-1E95-0D52-150B-588583E492C8}"/>
              </a:ext>
            </a:extLst>
          </p:cNvPr>
          <p:cNvSpPr txBox="1"/>
          <p:nvPr/>
        </p:nvSpPr>
        <p:spPr>
          <a:xfrm>
            <a:off x="155326" y="274507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31:26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56D1C5-5013-F270-81D3-3F89F063405D}"/>
              </a:ext>
            </a:extLst>
          </p:cNvPr>
          <p:cNvSpPr txBox="1"/>
          <p:nvPr/>
        </p:nvSpPr>
        <p:spPr>
          <a:xfrm>
            <a:off x="645652" y="2745074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25:21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4EB049-04D2-75ED-B8A1-60D758D0CB8C}"/>
              </a:ext>
            </a:extLst>
          </p:cNvPr>
          <p:cNvSpPr txBox="1"/>
          <p:nvPr/>
        </p:nvSpPr>
        <p:spPr>
          <a:xfrm>
            <a:off x="1129354" y="275170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20:16</a:t>
            </a:r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B87284-92DE-0919-4762-DC7885DB7F16}"/>
              </a:ext>
            </a:extLst>
          </p:cNvPr>
          <p:cNvSpPr txBox="1"/>
          <p:nvPr/>
        </p:nvSpPr>
        <p:spPr>
          <a:xfrm>
            <a:off x="1601587" y="275170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15:11</a:t>
            </a:r>
            <a:endParaRPr 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A0483A-CA53-9EB2-CB21-17BB9630F19A}"/>
              </a:ext>
            </a:extLst>
          </p:cNvPr>
          <p:cNvSpPr txBox="1"/>
          <p:nvPr/>
        </p:nvSpPr>
        <p:spPr>
          <a:xfrm>
            <a:off x="2074188" y="275170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10:6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9ABAB8-D55B-2909-7889-66D721E8DC58}"/>
              </a:ext>
            </a:extLst>
          </p:cNvPr>
          <p:cNvSpPr txBox="1"/>
          <p:nvPr/>
        </p:nvSpPr>
        <p:spPr>
          <a:xfrm>
            <a:off x="2549918" y="2745072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5:0</a:t>
            </a:r>
            <a:endParaRPr lang="en-US" sz="14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C84E666-C29E-A57F-A462-9215FD9B5E4C}"/>
              </a:ext>
            </a:extLst>
          </p:cNvPr>
          <p:cNvCxnSpPr>
            <a:cxnSpLocks/>
          </p:cNvCxnSpPr>
          <p:nvPr/>
        </p:nvCxnSpPr>
        <p:spPr>
          <a:xfrm>
            <a:off x="7125838" y="4327482"/>
            <a:ext cx="7260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7553DDF-283E-4652-9ABB-99FB73CD2E2D}"/>
              </a:ext>
            </a:extLst>
          </p:cNvPr>
          <p:cNvSpPr/>
          <p:nvPr/>
        </p:nvSpPr>
        <p:spPr>
          <a:xfrm>
            <a:off x="6034770" y="3942333"/>
            <a:ext cx="1082237" cy="1522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lide Number Placeholder 159">
            <a:extLst>
              <a:ext uri="{FF2B5EF4-FFF2-40B4-BE49-F238E27FC236}">
                <a16:creationId xmlns:a16="http://schemas.microsoft.com/office/drawing/2014/main" id="{B5EEE9FB-6498-A797-F561-6AA07F9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7" grpId="0" animBg="1"/>
      <p:bldP spid="38" grpId="0" animBg="1"/>
      <p:bldP spid="54" grpId="0" animBg="1"/>
      <p:bldP spid="111" grpId="0"/>
      <p:bldP spid="112" grpId="0"/>
      <p:bldP spid="113" grpId="0"/>
      <p:bldP spid="114" grpId="0"/>
      <p:bldP spid="117" grpId="0" animBg="1"/>
      <p:bldP spid="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Single-cycle Processor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D47AC9F-E622-76CC-9FAD-A4318BE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18" y="1031874"/>
            <a:ext cx="7631832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04CCC-7564-052E-A409-F9C1DD3441D4}"/>
              </a:ext>
            </a:extLst>
          </p:cNvPr>
          <p:cNvSpPr txBox="1"/>
          <p:nvPr/>
        </p:nvSpPr>
        <p:spPr>
          <a:xfrm>
            <a:off x="377757" y="2006219"/>
            <a:ext cx="243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 $1, $2, 1000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A1FA4-9C2F-420F-EC3D-563CEB13BC4E}"/>
              </a:ext>
            </a:extLst>
          </p:cNvPr>
          <p:cNvSpPr txBox="1"/>
          <p:nvPr/>
        </p:nvSpPr>
        <p:spPr>
          <a:xfrm>
            <a:off x="526105" y="1615111"/>
            <a:ext cx="20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I-Type Instruction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87C30-558B-ADA3-F107-8F7BC036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86744"/>
              </p:ext>
            </p:extLst>
          </p:nvPr>
        </p:nvGraphicFramePr>
        <p:xfrm>
          <a:off x="127021" y="2933211"/>
          <a:ext cx="286909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850">
                  <a:extLst>
                    <a:ext uri="{9D8B030D-6E8A-4147-A177-3AD203B41FA5}">
                      <a16:colId xmlns:a16="http://schemas.microsoft.com/office/drawing/2014/main" val="3945497247"/>
                    </a:ext>
                  </a:extLst>
                </a:gridCol>
                <a:gridCol w="473932">
                  <a:extLst>
                    <a:ext uri="{9D8B030D-6E8A-4147-A177-3AD203B41FA5}">
                      <a16:colId xmlns:a16="http://schemas.microsoft.com/office/drawing/2014/main" val="4182574213"/>
                    </a:ext>
                  </a:extLst>
                </a:gridCol>
                <a:gridCol w="483226">
                  <a:extLst>
                    <a:ext uri="{9D8B030D-6E8A-4147-A177-3AD203B41FA5}">
                      <a16:colId xmlns:a16="http://schemas.microsoft.com/office/drawing/2014/main" val="4088336263"/>
                    </a:ext>
                  </a:extLst>
                </a:gridCol>
                <a:gridCol w="1431090">
                  <a:extLst>
                    <a:ext uri="{9D8B030D-6E8A-4147-A177-3AD203B41FA5}">
                      <a16:colId xmlns:a16="http://schemas.microsoft.com/office/drawing/2014/main" val="339603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71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2D0C46-501B-0C24-B4F4-3CB7D192038B}"/>
              </a:ext>
            </a:extLst>
          </p:cNvPr>
          <p:cNvSpPr txBox="1"/>
          <p:nvPr/>
        </p:nvSpPr>
        <p:spPr>
          <a:xfrm>
            <a:off x="185812" y="341765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36E9B4B-9EFA-7D82-75B8-916977F1658A}"/>
              </a:ext>
            </a:extLst>
          </p:cNvPr>
          <p:cNvSpPr/>
          <p:nvPr/>
        </p:nvSpPr>
        <p:spPr>
          <a:xfrm rot="5400000">
            <a:off x="1058582" y="2918190"/>
            <a:ext cx="68455" cy="9531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D02DE-4E8A-CF3E-1B87-B558450CE056}"/>
              </a:ext>
            </a:extLst>
          </p:cNvPr>
          <p:cNvSpPr txBox="1"/>
          <p:nvPr/>
        </p:nvSpPr>
        <p:spPr>
          <a:xfrm>
            <a:off x="578680" y="3397772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Registers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2FB48-598D-0607-5041-D99E0A7F8A9A}"/>
              </a:ext>
            </a:extLst>
          </p:cNvPr>
          <p:cNvSpPr txBox="1"/>
          <p:nvPr/>
        </p:nvSpPr>
        <p:spPr>
          <a:xfrm>
            <a:off x="650768" y="259390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A3D41-4225-5CC3-5795-4B66194EE6C1}"/>
              </a:ext>
            </a:extLst>
          </p:cNvPr>
          <p:cNvSpPr txBox="1"/>
          <p:nvPr/>
        </p:nvSpPr>
        <p:spPr>
          <a:xfrm>
            <a:off x="1151426" y="25876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$2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71E80-492C-9904-24E9-B49D86967301}"/>
              </a:ext>
            </a:extLst>
          </p:cNvPr>
          <p:cNvSpPr/>
          <p:nvPr/>
        </p:nvSpPr>
        <p:spPr>
          <a:xfrm>
            <a:off x="3260697" y="3799274"/>
            <a:ext cx="252919" cy="81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C4A34C-2FA4-0FD2-B746-EDB503272664}"/>
              </a:ext>
            </a:extLst>
          </p:cNvPr>
          <p:cNvSpPr/>
          <p:nvPr/>
        </p:nvSpPr>
        <p:spPr>
          <a:xfrm>
            <a:off x="3716803" y="4043463"/>
            <a:ext cx="774971" cy="1131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3FD950-45D2-F7F8-D93E-9C15BFD26613}"/>
              </a:ext>
            </a:extLst>
          </p:cNvPr>
          <p:cNvSpPr/>
          <p:nvPr/>
        </p:nvSpPr>
        <p:spPr>
          <a:xfrm>
            <a:off x="5693860" y="2473261"/>
            <a:ext cx="554565" cy="14177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80C52-572F-80A8-E960-37770308E899}"/>
              </a:ext>
            </a:extLst>
          </p:cNvPr>
          <p:cNvCxnSpPr>
            <a:cxnSpLocks/>
          </p:cNvCxnSpPr>
          <p:nvPr/>
        </p:nvCxnSpPr>
        <p:spPr>
          <a:xfrm>
            <a:off x="3513616" y="4204593"/>
            <a:ext cx="2031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58A093-D1A6-90C1-F3DF-D1A11632134D}"/>
              </a:ext>
            </a:extLst>
          </p:cNvPr>
          <p:cNvCxnSpPr/>
          <p:nvPr/>
        </p:nvCxnSpPr>
        <p:spPr>
          <a:xfrm flipH="1">
            <a:off x="4491774" y="4664765"/>
            <a:ext cx="146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7056B6-8B9E-7841-C250-EDB135214B30}"/>
              </a:ext>
            </a:extLst>
          </p:cNvPr>
          <p:cNvCxnSpPr/>
          <p:nvPr/>
        </p:nvCxnSpPr>
        <p:spPr>
          <a:xfrm flipV="1">
            <a:off x="4638261" y="3180522"/>
            <a:ext cx="0" cy="1484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E1970B-5E8D-2246-6190-F13355D52055}"/>
              </a:ext>
            </a:extLst>
          </p:cNvPr>
          <p:cNvCxnSpPr>
            <a:cxnSpLocks/>
          </p:cNvCxnSpPr>
          <p:nvPr/>
        </p:nvCxnSpPr>
        <p:spPr>
          <a:xfrm>
            <a:off x="4631635" y="3187148"/>
            <a:ext cx="10555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C8FDD7-E9FF-A888-8A7D-7FEAD9FD4601}"/>
              </a:ext>
            </a:extLst>
          </p:cNvPr>
          <p:cNvSpPr/>
          <p:nvPr/>
        </p:nvSpPr>
        <p:spPr>
          <a:xfrm>
            <a:off x="6285925" y="3182323"/>
            <a:ext cx="485936" cy="121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2DB521-1C95-0570-6DF6-812F8D70AC96}"/>
              </a:ext>
            </a:extLst>
          </p:cNvPr>
          <p:cNvCxnSpPr>
            <a:cxnSpLocks/>
          </p:cNvCxnSpPr>
          <p:nvPr/>
        </p:nvCxnSpPr>
        <p:spPr>
          <a:xfrm flipH="1">
            <a:off x="6266118" y="3330555"/>
            <a:ext cx="9695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4DECD7-A674-B792-EFCF-33E26BBAF961}"/>
              </a:ext>
            </a:extLst>
          </p:cNvPr>
          <p:cNvCxnSpPr>
            <a:cxnSpLocks/>
          </p:cNvCxnSpPr>
          <p:nvPr/>
        </p:nvCxnSpPr>
        <p:spPr>
          <a:xfrm flipV="1">
            <a:off x="7242313" y="3323929"/>
            <a:ext cx="0" cy="33816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011782-8E32-4AD7-B693-51A83DDE058D}"/>
              </a:ext>
            </a:extLst>
          </p:cNvPr>
          <p:cNvCxnSpPr>
            <a:cxnSpLocks/>
          </p:cNvCxnSpPr>
          <p:nvPr/>
        </p:nvCxnSpPr>
        <p:spPr>
          <a:xfrm flipH="1">
            <a:off x="7222435" y="6732104"/>
            <a:ext cx="622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5B8247-40AC-C302-4187-B7CB65F7FB12}"/>
              </a:ext>
            </a:extLst>
          </p:cNvPr>
          <p:cNvSpPr/>
          <p:nvPr/>
        </p:nvSpPr>
        <p:spPr>
          <a:xfrm>
            <a:off x="7568004" y="5632174"/>
            <a:ext cx="55456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4479EAE-B2EB-83CD-448D-0F5319ED5609}"/>
              </a:ext>
            </a:extLst>
          </p:cNvPr>
          <p:cNvSpPr/>
          <p:nvPr/>
        </p:nvSpPr>
        <p:spPr>
          <a:xfrm>
            <a:off x="6279300" y="2680177"/>
            <a:ext cx="485935" cy="1575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81D2-10B4-4018-F200-AE3C0A4B3597}"/>
              </a:ext>
            </a:extLst>
          </p:cNvPr>
          <p:cNvCxnSpPr>
            <a:cxnSpLocks/>
          </p:cNvCxnSpPr>
          <p:nvPr/>
        </p:nvCxnSpPr>
        <p:spPr>
          <a:xfrm flipH="1">
            <a:off x="8122569" y="6020746"/>
            <a:ext cx="1136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6C2F0A-C379-8E44-2A7F-34B861C1E28D}"/>
              </a:ext>
            </a:extLst>
          </p:cNvPr>
          <p:cNvCxnSpPr>
            <a:cxnSpLocks/>
          </p:cNvCxnSpPr>
          <p:nvPr/>
        </p:nvCxnSpPr>
        <p:spPr>
          <a:xfrm flipV="1">
            <a:off x="8222974" y="5102087"/>
            <a:ext cx="0" cy="918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AE29-A88C-6DC1-3827-742A4100D55F}"/>
              </a:ext>
            </a:extLst>
          </p:cNvPr>
          <p:cNvCxnSpPr>
            <a:cxnSpLocks/>
          </p:cNvCxnSpPr>
          <p:nvPr/>
        </p:nvCxnSpPr>
        <p:spPr>
          <a:xfrm flipV="1">
            <a:off x="8600661" y="4446104"/>
            <a:ext cx="0" cy="493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70BB63-31A3-69E8-543E-E8EF2FA100FA}"/>
              </a:ext>
            </a:extLst>
          </p:cNvPr>
          <p:cNvCxnSpPr>
            <a:cxnSpLocks/>
          </p:cNvCxnSpPr>
          <p:nvPr/>
        </p:nvCxnSpPr>
        <p:spPr>
          <a:xfrm flipH="1" flipV="1">
            <a:off x="7878417" y="4191343"/>
            <a:ext cx="722244" cy="255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983098-7033-D075-7A5E-7232FE17694B}"/>
              </a:ext>
            </a:extLst>
          </p:cNvPr>
          <p:cNvCxnSpPr>
            <a:cxnSpLocks/>
          </p:cNvCxnSpPr>
          <p:nvPr/>
        </p:nvCxnSpPr>
        <p:spPr>
          <a:xfrm flipV="1">
            <a:off x="7878418" y="4190659"/>
            <a:ext cx="0" cy="37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0DBC41-E4D0-0A6B-F70F-374311D8B3BD}"/>
              </a:ext>
            </a:extLst>
          </p:cNvPr>
          <p:cNvCxnSpPr>
            <a:cxnSpLocks/>
          </p:cNvCxnSpPr>
          <p:nvPr/>
        </p:nvCxnSpPr>
        <p:spPr>
          <a:xfrm flipH="1">
            <a:off x="7881912" y="4940088"/>
            <a:ext cx="718749" cy="275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7AC8B1-A465-BF3A-74A9-1C39F615C412}"/>
              </a:ext>
            </a:extLst>
          </p:cNvPr>
          <p:cNvCxnSpPr>
            <a:cxnSpLocks/>
          </p:cNvCxnSpPr>
          <p:nvPr/>
        </p:nvCxnSpPr>
        <p:spPr>
          <a:xfrm flipV="1">
            <a:off x="7878420" y="4795716"/>
            <a:ext cx="0" cy="419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FFFC97-EDF9-1DF6-842E-5CEF9C8922A1}"/>
              </a:ext>
            </a:extLst>
          </p:cNvPr>
          <p:cNvCxnSpPr>
            <a:cxnSpLocks/>
          </p:cNvCxnSpPr>
          <p:nvPr/>
        </p:nvCxnSpPr>
        <p:spPr>
          <a:xfrm flipH="1" flipV="1">
            <a:off x="7875104" y="4560182"/>
            <a:ext cx="93871" cy="127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80B2A0-E678-5ED9-AEE6-CE7E976C8975}"/>
              </a:ext>
            </a:extLst>
          </p:cNvPr>
          <p:cNvCxnSpPr>
            <a:cxnSpLocks/>
          </p:cNvCxnSpPr>
          <p:nvPr/>
        </p:nvCxnSpPr>
        <p:spPr>
          <a:xfrm flipH="1">
            <a:off x="7887252" y="4698874"/>
            <a:ext cx="87063" cy="103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7A4B1E-1E95-0D52-150B-588583E492C8}"/>
              </a:ext>
            </a:extLst>
          </p:cNvPr>
          <p:cNvSpPr txBox="1"/>
          <p:nvPr/>
        </p:nvSpPr>
        <p:spPr>
          <a:xfrm>
            <a:off x="155326" y="274507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31:26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56D1C5-5013-F270-81D3-3F89F063405D}"/>
              </a:ext>
            </a:extLst>
          </p:cNvPr>
          <p:cNvSpPr txBox="1"/>
          <p:nvPr/>
        </p:nvSpPr>
        <p:spPr>
          <a:xfrm>
            <a:off x="645652" y="2745074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25:21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4EB049-04D2-75ED-B8A1-60D758D0CB8C}"/>
              </a:ext>
            </a:extLst>
          </p:cNvPr>
          <p:cNvSpPr txBox="1"/>
          <p:nvPr/>
        </p:nvSpPr>
        <p:spPr>
          <a:xfrm>
            <a:off x="1129354" y="274543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20:16</a:t>
            </a:r>
            <a:endParaRPr 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A0483A-CA53-9EB2-CB21-17BB9630F19A}"/>
              </a:ext>
            </a:extLst>
          </p:cNvPr>
          <p:cNvSpPr txBox="1"/>
          <p:nvPr/>
        </p:nvSpPr>
        <p:spPr>
          <a:xfrm>
            <a:off x="2074188" y="275170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15:0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87DA69-8BD7-9469-99F2-78D9255FA85F}"/>
              </a:ext>
            </a:extLst>
          </p:cNvPr>
          <p:cNvCxnSpPr>
            <a:cxnSpLocks/>
          </p:cNvCxnSpPr>
          <p:nvPr/>
        </p:nvCxnSpPr>
        <p:spPr>
          <a:xfrm flipH="1">
            <a:off x="6214405" y="2851023"/>
            <a:ext cx="2260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490377-4505-F84F-BC05-4835ACD805EE}"/>
              </a:ext>
            </a:extLst>
          </p:cNvPr>
          <p:cNvCxnSpPr>
            <a:cxnSpLocks/>
          </p:cNvCxnSpPr>
          <p:nvPr/>
        </p:nvCxnSpPr>
        <p:spPr>
          <a:xfrm flipV="1">
            <a:off x="8481391" y="2647047"/>
            <a:ext cx="0" cy="2172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76E39D-86A2-32AC-142F-68DCBA8DB035}"/>
              </a:ext>
            </a:extLst>
          </p:cNvPr>
          <p:cNvCxnSpPr>
            <a:cxnSpLocks/>
          </p:cNvCxnSpPr>
          <p:nvPr/>
        </p:nvCxnSpPr>
        <p:spPr>
          <a:xfrm flipH="1">
            <a:off x="8468139" y="2647047"/>
            <a:ext cx="357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BE9A2A-0708-FF0D-D2C7-70A14A2C39D3}"/>
              </a:ext>
            </a:extLst>
          </p:cNvPr>
          <p:cNvSpPr txBox="1"/>
          <p:nvPr/>
        </p:nvSpPr>
        <p:spPr>
          <a:xfrm>
            <a:off x="8613190" y="2450142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urier" pitchFamily="2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Courier" pitchFamily="2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415E3E-0771-0928-1519-F09286B0B838}"/>
              </a:ext>
            </a:extLst>
          </p:cNvPr>
          <p:cNvCxnSpPr>
            <a:cxnSpLocks/>
          </p:cNvCxnSpPr>
          <p:nvPr/>
        </p:nvCxnSpPr>
        <p:spPr>
          <a:xfrm flipV="1">
            <a:off x="7845286" y="6387548"/>
            <a:ext cx="0" cy="351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CDE1FB30-8B90-0EC0-402B-39CD5CA9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2" grpId="0"/>
      <p:bldP spid="16" grpId="0"/>
      <p:bldP spid="17" grpId="0"/>
      <p:bldP spid="19" grpId="0" animBg="1"/>
      <p:bldP spid="20" grpId="0" animBg="1"/>
      <p:bldP spid="21" grpId="0" animBg="1"/>
      <p:bldP spid="37" grpId="0" animBg="1"/>
      <p:bldP spid="47" grpId="0" animBg="1"/>
      <p:bldP spid="54" grpId="0" animBg="1"/>
      <p:bldP spid="121" grpId="0"/>
      <p:bldP spid="122" grpId="0"/>
      <p:bldP spid="123" grpId="0"/>
      <p:bldP spid="125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1876</Words>
  <Application>Microsoft Macintosh PowerPoint</Application>
  <PresentationFormat>Widescreen</PresentationFormat>
  <Paragraphs>491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</vt:lpstr>
      <vt:lpstr>Gill Sans Light</vt:lpstr>
      <vt:lpstr>Times New Roman</vt:lpstr>
      <vt:lpstr>Wingdings</vt:lpstr>
      <vt:lpstr>Office Theme</vt:lpstr>
      <vt:lpstr>Lecture 15 Introduction to Pipelining</vt:lpstr>
      <vt:lpstr>$ whoami</vt:lpstr>
      <vt:lpstr>Today’s Lecture</vt:lpstr>
      <vt:lpstr>Recap: Single-cycle Processor</vt:lpstr>
      <vt:lpstr>Recap: Single-cycle Processor</vt:lpstr>
      <vt:lpstr>Recap: Single-cycle Processor</vt:lpstr>
      <vt:lpstr>Recap: Single-cycle Processor</vt:lpstr>
      <vt:lpstr>Recap: Single-cycle Processor</vt:lpstr>
      <vt:lpstr>Recap: Single-cycle Processor</vt:lpstr>
      <vt:lpstr>Recap: Single-cycle Processor</vt:lpstr>
      <vt:lpstr>Recap: Single-cycle Processor</vt:lpstr>
      <vt:lpstr>Processing Instructions</vt:lpstr>
      <vt:lpstr>Processing Instructions</vt:lpstr>
      <vt:lpstr>Single-cycle Architecture</vt:lpstr>
      <vt:lpstr>Single-cycle CPU Performance</vt:lpstr>
      <vt:lpstr>Single-cycle CPU Performance</vt:lpstr>
      <vt:lpstr>PowerPoint Presentation</vt:lpstr>
      <vt:lpstr>PowerPoint Presentation</vt:lpstr>
      <vt:lpstr>PowerPoint Presentation</vt:lpstr>
      <vt:lpstr>PowerPoint Presentation</vt:lpstr>
      <vt:lpstr>Analogy: Car Assembly Line</vt:lpstr>
      <vt:lpstr>PowerPoint Presentation</vt:lpstr>
      <vt:lpstr>PowerPoint Presentation</vt:lpstr>
      <vt:lpstr>PowerPoint Presentation</vt:lpstr>
      <vt:lpstr>PowerPoint Presentation</vt:lpstr>
      <vt:lpstr>Recall: Single-cycle CPU Performance</vt:lpstr>
      <vt:lpstr>Pipelined CPU Performance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Performance Impacts of Pipelining</vt:lpstr>
      <vt:lpstr>PowerPoint Presentation</vt:lpstr>
      <vt:lpstr>PowerPoint Presentation</vt:lpstr>
      <vt:lpstr>PowerPoint Presentation</vt:lpstr>
      <vt:lpstr>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Introduction to Pipelining</dc:title>
  <dc:creator>MAHESH LAKSHMINARASIMHAN</dc:creator>
  <cp:lastModifiedBy>MAHESH LAKSHMINARASIMHAN</cp:lastModifiedBy>
  <cp:revision>58</cp:revision>
  <dcterms:created xsi:type="dcterms:W3CDTF">2022-10-26T16:46:21Z</dcterms:created>
  <dcterms:modified xsi:type="dcterms:W3CDTF">2022-10-31T21:51:21Z</dcterms:modified>
</cp:coreProperties>
</file>