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74" r:id="rId6"/>
    <p:sldId id="258" r:id="rId7"/>
    <p:sldId id="259" r:id="rId8"/>
    <p:sldId id="260" r:id="rId9"/>
    <p:sldId id="353" r:id="rId10"/>
    <p:sldId id="281" r:id="rId11"/>
    <p:sldId id="354" r:id="rId12"/>
    <p:sldId id="275" r:id="rId13"/>
    <p:sldId id="291" r:id="rId14"/>
    <p:sldId id="276" r:id="rId15"/>
    <p:sldId id="279" r:id="rId16"/>
    <p:sldId id="280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5" r:id="rId26"/>
    <p:sldId id="294" r:id="rId27"/>
    <p:sldId id="296" r:id="rId28"/>
    <p:sldId id="297" r:id="rId29"/>
    <p:sldId id="298" r:id="rId30"/>
    <p:sldId id="299" r:id="rId31"/>
    <p:sldId id="302" r:id="rId32"/>
    <p:sldId id="301" r:id="rId33"/>
    <p:sldId id="300" r:id="rId34"/>
    <p:sldId id="303" r:id="rId35"/>
    <p:sldId id="304" r:id="rId36"/>
    <p:sldId id="305" r:id="rId37"/>
    <p:sldId id="308" r:id="rId38"/>
    <p:sldId id="309" r:id="rId39"/>
    <p:sldId id="310" r:id="rId40"/>
    <p:sldId id="311" r:id="rId41"/>
    <p:sldId id="351" r:id="rId42"/>
    <p:sldId id="346" r:id="rId43"/>
    <p:sldId id="332" r:id="rId44"/>
    <p:sldId id="347" r:id="rId45"/>
    <p:sldId id="348" r:id="rId46"/>
    <p:sldId id="358" r:id="rId47"/>
    <p:sldId id="357" r:id="rId48"/>
    <p:sldId id="333" r:id="rId49"/>
    <p:sldId id="334" r:id="rId50"/>
    <p:sldId id="335" r:id="rId51"/>
    <p:sldId id="336" r:id="rId52"/>
    <p:sldId id="338" r:id="rId53"/>
    <p:sldId id="337" r:id="rId54"/>
    <p:sldId id="339" r:id="rId55"/>
    <p:sldId id="349" r:id="rId56"/>
    <p:sldId id="340" r:id="rId57"/>
    <p:sldId id="350" r:id="rId58"/>
    <p:sldId id="356" r:id="rId59"/>
    <p:sldId id="352" r:id="rId60"/>
    <p:sldId id="365" r:id="rId61"/>
    <p:sldId id="361" r:id="rId62"/>
    <p:sldId id="362" r:id="rId63"/>
    <p:sldId id="363" r:id="rId64"/>
    <p:sldId id="364" r:id="rId65"/>
    <p:sldId id="355" r:id="rId66"/>
    <p:sldId id="341" r:id="rId67"/>
    <p:sldId id="342" r:id="rId68"/>
    <p:sldId id="343" r:id="rId69"/>
    <p:sldId id="344" r:id="rId70"/>
    <p:sldId id="366" r:id="rId71"/>
    <p:sldId id="345" r:id="rId72"/>
    <p:sldId id="314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59" r:id="rId82"/>
    <p:sldId id="360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67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1C4B"/>
    <a:srgbClr val="65E2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agc_home.agcweb.co.kr/web-accessibility/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html5shiv.googlecode.com/svn/trunk/html5.j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en-US" altLang="ko-KR" dirty="0"/>
              <a:t>React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구현하는 </a:t>
            </a:r>
            <a:r>
              <a:rPr lang="ko-KR" altLang="en-US" dirty="0" err="1"/>
              <a:t>웹서비스</a:t>
            </a:r>
            <a:r>
              <a:rPr lang="ko-KR" altLang="en-US"/>
              <a:t>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2986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종료 후 학습방향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Q) </a:t>
            </a:r>
            <a:r>
              <a:rPr lang="ko-KR" altLang="en-US" sz="2500" dirty="0" smtClean="0"/>
              <a:t>서비스 사용시 에러 </a:t>
            </a:r>
            <a:r>
              <a:rPr lang="ko-KR" altLang="en-US" sz="2500" dirty="0" err="1" smtClean="0"/>
              <a:t>트래킹을</a:t>
            </a:r>
            <a:r>
              <a:rPr lang="ko-KR" altLang="en-US" sz="2500" dirty="0" smtClean="0"/>
              <a:t> 하고 있는가</a:t>
            </a:r>
            <a:r>
              <a:rPr lang="en-US" altLang="ko-KR" sz="2500" dirty="0" smtClean="0"/>
              <a:t>?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ko-KR" sz="2500" dirty="0" smtClean="0"/>
              <a:t>A ) Apache or </a:t>
            </a:r>
            <a:r>
              <a:rPr lang="en-US" altLang="ko-KR" sz="2500" dirty="0" err="1" smtClean="0"/>
              <a:t>Nginx</a:t>
            </a:r>
            <a:r>
              <a:rPr lang="ko-KR" altLang="en-US" sz="2500" dirty="0" smtClean="0"/>
              <a:t>사용시 </a:t>
            </a:r>
            <a:r>
              <a:rPr lang="en-US" altLang="ko-KR" sz="2500" dirty="0" smtClean="0"/>
              <a:t>Error Log </a:t>
            </a:r>
            <a:r>
              <a:rPr lang="ko-KR" altLang="en-US" sz="2500" dirty="0" err="1" smtClean="0"/>
              <a:t>트래킹</a:t>
            </a:r>
            <a:endParaRPr lang="en-US" altLang="ko-KR" sz="2500" dirty="0" smtClean="0"/>
          </a:p>
          <a:p>
            <a:pPr marL="457200" indent="-457200">
              <a:lnSpc>
                <a:spcPct val="130000"/>
              </a:lnSpc>
              <a:buAutoNum type="alphaUcParenR"/>
            </a:pPr>
            <a:endParaRPr lang="en-US" altLang="ko-KR" sz="2500" dirty="0" smtClean="0"/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ko-KR" sz="2500" dirty="0" smtClean="0"/>
              <a:t>Q ) </a:t>
            </a:r>
            <a:r>
              <a:rPr lang="ko-KR" altLang="en-US" sz="2500" dirty="0" smtClean="0"/>
              <a:t>사용자가 늘어날 때 확장은 </a:t>
            </a:r>
            <a:endParaRPr lang="en-US" altLang="ko-KR" sz="2500" dirty="0" smtClean="0"/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ko-KR" sz="2500" dirty="0" smtClean="0"/>
              <a:t>     </a:t>
            </a:r>
            <a:r>
              <a:rPr lang="ko-KR" altLang="en-US" sz="2500" dirty="0" smtClean="0"/>
              <a:t>어떻게 이루어지는가</a:t>
            </a:r>
            <a:r>
              <a:rPr lang="en-US" altLang="ko-KR" sz="2500" dirty="0" smtClean="0"/>
              <a:t>?</a:t>
            </a: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ko-KR" sz="2500" dirty="0" smtClean="0"/>
              <a:t>A ) </a:t>
            </a:r>
            <a:r>
              <a:rPr lang="ko-KR" altLang="en-US" sz="2500" dirty="0" smtClean="0"/>
              <a:t>스케일 아웃 </a:t>
            </a:r>
            <a:r>
              <a:rPr lang="en-US" altLang="ko-KR" sz="2500" dirty="0" smtClean="0"/>
              <a:t>or </a:t>
            </a:r>
            <a:r>
              <a:rPr lang="ko-KR" altLang="en-US" sz="2500" dirty="0" smtClean="0"/>
              <a:t>스케일 인 을 통해</a:t>
            </a:r>
            <a:endParaRPr lang="en-US" altLang="ko-KR" sz="2500" dirty="0" smtClean="0"/>
          </a:p>
          <a:p>
            <a:pPr marL="457200" indent="-457200">
              <a:lnSpc>
                <a:spcPct val="130000"/>
              </a:lnSpc>
              <a:buAutoNum type="alphaUcParenR"/>
            </a:pPr>
            <a:endParaRPr lang="en-US" altLang="ko-KR" sz="25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종료 후 학습방향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Q ) </a:t>
            </a:r>
            <a:r>
              <a:rPr lang="ko-KR" altLang="en-US" sz="2500" dirty="0" smtClean="0"/>
              <a:t>서비스의 </a:t>
            </a:r>
            <a:r>
              <a:rPr lang="en-US" altLang="ko-KR" sz="2500" dirty="0" smtClean="0"/>
              <a:t>DB</a:t>
            </a:r>
            <a:r>
              <a:rPr lang="ko-KR" altLang="en-US" sz="2500" dirty="0" smtClean="0"/>
              <a:t>성능 최적화는</a:t>
            </a:r>
            <a:endParaRPr lang="en-US" altLang="ko-KR" sz="25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     </a:t>
            </a:r>
            <a:r>
              <a:rPr lang="ko-KR" altLang="en-US" sz="2500" dirty="0" smtClean="0"/>
              <a:t>어떻게 </a:t>
            </a:r>
            <a:r>
              <a:rPr lang="ko-KR" altLang="en-US" sz="2500" dirty="0" err="1" smtClean="0"/>
              <a:t>할것인가</a:t>
            </a:r>
            <a:r>
              <a:rPr lang="en-US" altLang="ko-KR" sz="2500" dirty="0" smtClean="0"/>
              <a:t>?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A ) </a:t>
            </a:r>
            <a:r>
              <a:rPr lang="ko-KR" altLang="en-US" sz="2500" dirty="0" smtClean="0"/>
              <a:t>모니터링 툴을 통해 응답이 오래 걸리는 시간 </a:t>
            </a:r>
            <a:r>
              <a:rPr lang="ko-KR" altLang="en-US" sz="2500" dirty="0" err="1" smtClean="0"/>
              <a:t>쿼리문</a:t>
            </a:r>
            <a:r>
              <a:rPr lang="ko-KR" altLang="en-US" sz="2500" dirty="0" smtClean="0"/>
              <a:t> 체크 </a:t>
            </a:r>
            <a:r>
              <a:rPr lang="en-US" altLang="ko-KR" sz="2500" dirty="0" smtClean="0"/>
              <a:t>-&gt; </a:t>
            </a:r>
            <a:r>
              <a:rPr lang="ko-KR" altLang="en-US" sz="2500" dirty="0" smtClean="0"/>
              <a:t>개선</a:t>
            </a:r>
            <a:r>
              <a:rPr lang="en-US" altLang="ko-KR" sz="2500" dirty="0" smtClean="0"/>
              <a:t>( ex-slow query )</a:t>
            </a:r>
          </a:p>
          <a:p>
            <a:pPr>
              <a:lnSpc>
                <a:spcPct val="130000"/>
              </a:lnSpc>
              <a:buNone/>
            </a:pPr>
            <a:endParaRPr lang="en-US" altLang="ko-KR" sz="25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Q ) </a:t>
            </a:r>
            <a:r>
              <a:rPr lang="ko-KR" altLang="en-US" sz="2500" dirty="0" smtClean="0"/>
              <a:t>서비스 </a:t>
            </a:r>
            <a:r>
              <a:rPr lang="ko-KR" altLang="en-US" sz="2500" dirty="0" err="1" smtClean="0"/>
              <a:t>출시전</a:t>
            </a:r>
            <a:r>
              <a:rPr lang="ko-KR" altLang="en-US" sz="2500" dirty="0" smtClean="0"/>
              <a:t> 부하 체크는 어떻게 하나</a:t>
            </a:r>
            <a:r>
              <a:rPr lang="en-US" altLang="ko-KR" sz="2500" dirty="0" smtClean="0"/>
              <a:t>?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500" dirty="0" smtClean="0"/>
              <a:t>A ) JM Meter </a:t>
            </a:r>
            <a:r>
              <a:rPr lang="ko-KR" altLang="en-US" sz="2500" dirty="0" smtClean="0"/>
              <a:t>를 활용</a:t>
            </a:r>
            <a:endParaRPr lang="en-US" altLang="ko-KR" sz="25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n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2000240"/>
            <a:ext cx="3357586" cy="1678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42" y="3714752"/>
            <a:ext cx="614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Node.js</a:t>
            </a:r>
            <a:r>
              <a:rPr lang="ko-KR" altLang="en-US" sz="3000" dirty="0" smtClean="0"/>
              <a:t>란 무엇인가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란 무엇인가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란 무엇인가</a:t>
            </a:r>
            <a:endParaRPr lang="en-US" altLang="ko-KR" dirty="0" smtClean="0"/>
          </a:p>
          <a:p>
            <a:r>
              <a:rPr lang="ko-KR" altLang="en-US" dirty="0" smtClean="0"/>
              <a:t>이벤트기반</a:t>
            </a:r>
            <a:endParaRPr lang="en-US" altLang="ko-KR" dirty="0" smtClean="0"/>
          </a:p>
          <a:p>
            <a:r>
              <a:rPr lang="ko-KR" altLang="en-US" dirty="0" err="1" smtClean="0"/>
              <a:t>싱글스레드</a:t>
            </a:r>
            <a:endParaRPr lang="en-US" altLang="ko-KR" dirty="0" smtClean="0"/>
          </a:p>
          <a:p>
            <a:r>
              <a:rPr lang="en-US" altLang="ko-KR" dirty="0" smtClean="0"/>
              <a:t>Non-blocking IO</a:t>
            </a:r>
          </a:p>
          <a:p>
            <a:r>
              <a:rPr lang="en-US" altLang="ko-KR" dirty="0" smtClean="0"/>
              <a:t>Q&amp;A</a:t>
            </a:r>
          </a:p>
          <a:p>
            <a:r>
              <a:rPr lang="ko-KR" altLang="en-US" dirty="0" smtClean="0"/>
              <a:t>내가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란 무엇인가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쓰이는 자바스크립트를 서버에서 사용가능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자바스크팁트</a:t>
            </a:r>
            <a:r>
              <a:rPr lang="ko-KR" altLang="en-US" dirty="0" smtClean="0"/>
              <a:t> 문법 서버에서 사용가능</a:t>
            </a:r>
            <a:r>
              <a:rPr lang="en-US" altLang="ko-KR" dirty="0" smtClean="0"/>
              <a:t> )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무엇이 가능하게 했나</a:t>
            </a:r>
            <a:r>
              <a:rPr lang="en-US" altLang="ko-KR" dirty="0" smtClean="0"/>
              <a:t>? ( V8</a:t>
            </a:r>
            <a:r>
              <a:rPr lang="ko-KR" altLang="en-US" dirty="0" smtClean="0"/>
              <a:t>의 탑재</a:t>
            </a:r>
            <a:r>
              <a:rPr lang="en-US" altLang="ko-KR" dirty="0" smtClean="0"/>
              <a:t> )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V8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크롬에 탑재된 자바스크립트 엔진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이벤트기반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싱글스레드</a:t>
            </a:r>
            <a:r>
              <a:rPr lang="en-US" altLang="ko-KR" dirty="0" smtClean="0"/>
              <a:t>, non-blocking </a:t>
            </a:r>
            <a:r>
              <a:rPr lang="en-US" altLang="ko-KR" dirty="0" err="1" smtClean="0"/>
              <a:t>io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700" dirty="0" smtClean="0"/>
              <a:t>사용자가 이벤트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웹이지 요청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데이터 입력</a:t>
            </a:r>
            <a:r>
              <a:rPr lang="en-US" altLang="ko-KR" sz="2700" dirty="0" smtClean="0"/>
              <a:t> )</a:t>
            </a:r>
            <a:r>
              <a:rPr lang="ko-KR" altLang="en-US" sz="2700" dirty="0" smtClean="0"/>
              <a:t>시에만 작동방식</a:t>
            </a:r>
            <a:endParaRPr lang="en-US" altLang="ko-KR" sz="2700" dirty="0" smtClean="0"/>
          </a:p>
          <a:p>
            <a:pPr>
              <a:lnSpc>
                <a:spcPct val="150000"/>
              </a:lnSpc>
            </a:pPr>
            <a:r>
              <a:rPr lang="ko-KR" altLang="en-US" sz="2700" dirty="0" smtClean="0"/>
              <a:t>보통의 </a:t>
            </a:r>
            <a:r>
              <a:rPr lang="ko-KR" altLang="en-US" sz="2700" dirty="0" err="1" smtClean="0"/>
              <a:t>웹서버는</a:t>
            </a:r>
            <a:r>
              <a:rPr lang="ko-KR" altLang="en-US" sz="2700" dirty="0" smtClean="0"/>
              <a:t> 사용자의 이벤트의 대기하면서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메모리 또는 시스템 자원을 소비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2700" dirty="0" smtClean="0"/>
              <a:t>모든 요청 및 응답을 </a:t>
            </a:r>
            <a:endParaRPr lang="en-US" altLang="ko-KR" sz="2700" dirty="0" smtClean="0"/>
          </a:p>
          <a:p>
            <a:pPr>
              <a:lnSpc>
                <a:spcPct val="140000"/>
              </a:lnSpc>
              <a:buNone/>
            </a:pPr>
            <a:r>
              <a:rPr lang="en-US" altLang="ko-KR" sz="2700" dirty="0" smtClean="0"/>
              <a:t>   </a:t>
            </a:r>
            <a:r>
              <a:rPr lang="ko-KR" altLang="en-US" sz="2700" dirty="0" smtClean="0"/>
              <a:t>하나의 </a:t>
            </a:r>
            <a:r>
              <a:rPr lang="ko-KR" altLang="en-US" sz="2700" dirty="0" err="1" smtClean="0"/>
              <a:t>스레드에서</a:t>
            </a:r>
            <a:r>
              <a:rPr lang="ko-KR" altLang="en-US" sz="2700" dirty="0" smtClean="0"/>
              <a:t> 담당</a:t>
            </a:r>
            <a:endParaRPr lang="en-US" altLang="ko-KR" sz="2700" dirty="0" smtClean="0"/>
          </a:p>
          <a:p>
            <a:pPr>
              <a:lnSpc>
                <a:spcPct val="140000"/>
              </a:lnSpc>
            </a:pPr>
            <a:r>
              <a:rPr lang="ko-KR" altLang="en-US" sz="2700" dirty="0" err="1" smtClean="0"/>
              <a:t>스레드란</a:t>
            </a:r>
            <a:r>
              <a:rPr lang="en-US" altLang="ko-KR" sz="2700" dirty="0" smtClean="0"/>
              <a:t>? </a:t>
            </a:r>
            <a:r>
              <a:rPr lang="ko-KR" altLang="en-US" sz="2700" dirty="0" smtClean="0"/>
              <a:t>게임을 실행하거나 </a:t>
            </a:r>
            <a:r>
              <a:rPr lang="ko-KR" altLang="en-US" sz="2700" dirty="0" err="1" smtClean="0"/>
              <a:t>메모장등</a:t>
            </a:r>
            <a:r>
              <a:rPr lang="ko-KR" altLang="en-US" sz="2700" dirty="0" smtClean="0"/>
              <a:t> 프로그램을 실행하면 프로세스 실행 </a:t>
            </a:r>
            <a:r>
              <a:rPr lang="en-US" altLang="ko-KR" sz="2700" dirty="0" smtClean="0"/>
              <a:t>-&gt; </a:t>
            </a:r>
            <a:r>
              <a:rPr lang="ko-KR" altLang="en-US" sz="2700" dirty="0" smtClean="0"/>
              <a:t>프로세스를 실행하기 위한 자원 </a:t>
            </a:r>
            <a:r>
              <a:rPr lang="ko-KR" altLang="en-US" sz="2700" dirty="0" err="1" smtClean="0"/>
              <a:t>스레드</a:t>
            </a:r>
            <a:r>
              <a:rPr lang="ko-KR" altLang="en-US" sz="2700" dirty="0" smtClean="0"/>
              <a:t> 생성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Non-Blocking 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1231" y="4429132"/>
            <a:ext cx="7221538" cy="200026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Blocking IO(</a:t>
            </a:r>
            <a:r>
              <a:rPr lang="ko-KR" altLang="en-US" sz="1800" dirty="0" smtClean="0"/>
              <a:t>동기방식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하나의 </a:t>
            </a:r>
            <a:r>
              <a:rPr lang="ko-KR" altLang="en-US" sz="1800" dirty="0" smtClean="0">
                <a:solidFill>
                  <a:srgbClr val="FF0000"/>
                </a:solidFill>
              </a:rPr>
              <a:t>요청과 응답</a:t>
            </a:r>
            <a:r>
              <a:rPr lang="ko-KR" altLang="en-US" sz="1800" dirty="0" smtClean="0"/>
              <a:t>이 마무리 되어야 다음 요청 호출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Non Blocking IO(</a:t>
            </a:r>
            <a:r>
              <a:rPr lang="ko-KR" altLang="en-US" sz="1800" dirty="0" err="1" smtClean="0"/>
              <a:t>비동기방식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요청을 보내놓고 응답을 기다리지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요청 처리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각각의 요청을 하나씩 분리해둠</a:t>
            </a:r>
            <a:endParaRPr lang="ko-KR" altLang="en-US" sz="1800" dirty="0"/>
          </a:p>
        </p:txBody>
      </p:sp>
      <p:pic>
        <p:nvPicPr>
          <p:cNvPr id="4" name="그림 3" descr="nonbloc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428736"/>
            <a:ext cx="7533322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그럼 그렇게 좋은데 </a:t>
            </a:r>
            <a:r>
              <a:rPr lang="ko-KR" altLang="en-US" dirty="0" err="1" smtClean="0"/>
              <a:t>다른언어는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비동기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이벤트기반</a:t>
            </a:r>
            <a:r>
              <a:rPr lang="en-US" altLang="ko-KR" dirty="0" smtClean="0"/>
              <a:t>, non-blocking )</a:t>
            </a:r>
            <a:r>
              <a:rPr lang="ko-KR" altLang="en-US" dirty="0" smtClean="0"/>
              <a:t>방식으로 처리하는 방법이 없나</a:t>
            </a:r>
            <a:r>
              <a:rPr lang="en-US" altLang="ko-KR" dirty="0" smtClean="0"/>
              <a:t>?</a:t>
            </a:r>
          </a:p>
          <a:p>
            <a:pPr>
              <a:lnSpc>
                <a:spcPct val="140000"/>
              </a:lnSpc>
            </a:pPr>
            <a:endParaRPr lang="en-US" altLang="ko-KR" dirty="0" smtClean="0"/>
          </a:p>
          <a:p>
            <a:pPr>
              <a:lnSpc>
                <a:spcPct val="140000"/>
              </a:lnSpc>
              <a:buNone/>
            </a:pPr>
            <a:r>
              <a:rPr lang="en-US" altLang="ko-KR" dirty="0" smtClean="0"/>
              <a:t> =&gt;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 Python 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asyncio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자바스크립트의 기존스타일과 비슷해서 자바스크립트 개발자들이 익숙하게 사용한다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그럼 </a:t>
            </a:r>
            <a:r>
              <a:rPr lang="ko-KR" altLang="en-US" sz="2700" dirty="0" err="1" smtClean="0"/>
              <a:t>비동기</a:t>
            </a:r>
            <a:r>
              <a:rPr lang="ko-KR" altLang="en-US" sz="2700" dirty="0" smtClean="0"/>
              <a:t> 방식은 단점이 없나</a:t>
            </a:r>
            <a:r>
              <a:rPr lang="en-US" altLang="ko-KR" sz="2700" dirty="0" smtClean="0"/>
              <a:t>?</a:t>
            </a:r>
          </a:p>
          <a:p>
            <a:pPr>
              <a:buNone/>
            </a:pPr>
            <a:endParaRPr lang="en-US" altLang="ko-KR" sz="2700" dirty="0" smtClean="0"/>
          </a:p>
          <a:p>
            <a:pPr>
              <a:buFont typeface="Symbol"/>
              <a:buChar char="Þ"/>
            </a:pPr>
            <a:r>
              <a:rPr lang="ko-KR" altLang="en-US" sz="2700" dirty="0" smtClean="0"/>
              <a:t>하나의 </a:t>
            </a:r>
            <a:r>
              <a:rPr lang="ko-KR" altLang="en-US" sz="2700" dirty="0" err="1" smtClean="0"/>
              <a:t>스레드가</a:t>
            </a:r>
            <a:r>
              <a:rPr lang="ko-KR" altLang="en-US" sz="2700" dirty="0" smtClean="0"/>
              <a:t> 모든 요청을 처리하므로 </a:t>
            </a:r>
            <a:r>
              <a:rPr lang="ko-KR" altLang="en-US" sz="2700" dirty="0" err="1" smtClean="0"/>
              <a:t>긴요청이</a:t>
            </a:r>
            <a:r>
              <a:rPr lang="ko-KR" altLang="en-US" sz="2700" dirty="0" smtClean="0"/>
              <a:t> 걸리는 작업이 있으면 다음 작업처리에 </a:t>
            </a:r>
            <a:r>
              <a:rPr lang="ko-KR" altLang="en-US" sz="2700" dirty="0" err="1" smtClean="0"/>
              <a:t>대기하게된다</a:t>
            </a:r>
            <a:r>
              <a:rPr lang="en-US" altLang="ko-KR" sz="2700" dirty="0" smtClean="0"/>
              <a:t>.</a:t>
            </a:r>
          </a:p>
          <a:p>
            <a:pPr>
              <a:buFont typeface="Symbol"/>
              <a:buChar char="Þ"/>
            </a:pPr>
            <a:r>
              <a:rPr lang="ko-KR" altLang="en-US" sz="2700" dirty="0" smtClean="0"/>
              <a:t>그래서 </a:t>
            </a:r>
            <a:r>
              <a:rPr lang="ko-KR" altLang="en-US" sz="2700" dirty="0" err="1" smtClean="0"/>
              <a:t>웹서버등의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DB</a:t>
            </a:r>
            <a:r>
              <a:rPr lang="ko-KR" altLang="en-US" sz="2700" dirty="0" err="1" smtClean="0"/>
              <a:t>호출등에</a:t>
            </a:r>
            <a:r>
              <a:rPr lang="ko-KR" altLang="en-US" sz="2700" dirty="0" smtClean="0"/>
              <a:t> 최적화 되어있다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42976" y="1714488"/>
            <a:ext cx="6985000" cy="365126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강사소개 및 강의목표</a:t>
            </a:r>
            <a:endParaRPr lang="en-US" altLang="ko-KR" sz="4000" dirty="0" smtClean="0"/>
          </a:p>
          <a:p>
            <a:r>
              <a:rPr lang="en-US" altLang="ko-KR" sz="4000" dirty="0" smtClean="0"/>
              <a:t>Node.js</a:t>
            </a:r>
            <a:r>
              <a:rPr lang="ko-KR" altLang="en-US" sz="4000" dirty="0" smtClean="0"/>
              <a:t>란 무엇인가</a:t>
            </a:r>
            <a:endParaRPr lang="en-US" altLang="ko-KR" sz="4000" dirty="0" smtClean="0"/>
          </a:p>
          <a:p>
            <a:r>
              <a:rPr lang="ko-KR" altLang="en-US" sz="4000" dirty="0" smtClean="0"/>
              <a:t>에디터설치하기</a:t>
            </a:r>
            <a:endParaRPr lang="en-US" altLang="ko-KR" sz="4000" dirty="0" smtClean="0"/>
          </a:p>
          <a:p>
            <a:r>
              <a:rPr lang="en-US" altLang="ko-KR" sz="4000" dirty="0" smtClean="0"/>
              <a:t>Node.js, express, </a:t>
            </a:r>
            <a:r>
              <a:rPr lang="en-US" altLang="ko-KR" sz="4000" dirty="0" err="1" smtClean="0"/>
              <a:t>npm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설치</a:t>
            </a:r>
            <a:endParaRPr lang="en-US" altLang="ko-KR" sz="4000" dirty="0" smtClean="0"/>
          </a:p>
          <a:p>
            <a:r>
              <a:rPr lang="en-US" altLang="ko-KR" sz="4000" dirty="0" smtClean="0"/>
              <a:t>HTML </a:t>
            </a:r>
            <a:r>
              <a:rPr lang="ko-KR" altLang="en-US" sz="4000" dirty="0" smtClean="0"/>
              <a:t>기본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쓰는 이유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28662" y="2714620"/>
            <a:ext cx="7221538" cy="23050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Q :</a:t>
            </a:r>
            <a:r>
              <a:rPr lang="ko-KR" altLang="en-US" dirty="0" smtClean="0"/>
              <a:t> 정말로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속도가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시스템자원을 효율적이어서 사용하나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l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214554"/>
            <a:ext cx="3214710" cy="3214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68" y="1500174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……..</a:t>
            </a:r>
            <a:endParaRPr lang="ko-KR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쓰는 이유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1714488"/>
            <a:ext cx="7221538" cy="4357718"/>
          </a:xfrm>
        </p:spPr>
        <p:txBody>
          <a:bodyPr>
            <a:normAutofit fontScale="77500" lnSpcReduction="20000"/>
          </a:bodyPr>
          <a:lstStyle/>
          <a:p>
            <a:pPr defTabSz="468000">
              <a:lnSpc>
                <a:spcPct val="150000"/>
              </a:lnSpc>
            </a:pPr>
            <a:r>
              <a:rPr lang="ko-KR" altLang="en-US" sz="4300" dirty="0" smtClean="0"/>
              <a:t>클라이언트에서 쓸 때 자바스크립트는 </a:t>
            </a:r>
            <a:r>
              <a:rPr lang="ko-KR" altLang="en-US" sz="4300" dirty="0" err="1" smtClean="0"/>
              <a:t>꼭쓰게됨</a:t>
            </a:r>
            <a:r>
              <a:rPr lang="ko-KR" altLang="en-US" sz="4300" dirty="0" smtClean="0"/>
              <a:t> </a:t>
            </a:r>
            <a:r>
              <a:rPr lang="en-US" altLang="ko-KR" sz="4300" dirty="0" smtClean="0"/>
              <a:t>( </a:t>
            </a:r>
            <a:r>
              <a:rPr lang="ko-KR" altLang="en-US" sz="4300" dirty="0" smtClean="0"/>
              <a:t>서버언어는 틀려도 자바스크립트 </a:t>
            </a:r>
            <a:r>
              <a:rPr lang="ko-KR" altLang="en-US" sz="4300" dirty="0" err="1" smtClean="0"/>
              <a:t>안쓰는곳은</a:t>
            </a:r>
            <a:r>
              <a:rPr lang="ko-KR" altLang="en-US" sz="4300" dirty="0" smtClean="0"/>
              <a:t> 없다</a:t>
            </a:r>
            <a:r>
              <a:rPr lang="en-US" altLang="ko-KR" sz="4300" dirty="0" smtClean="0"/>
              <a:t>. )</a:t>
            </a:r>
          </a:p>
          <a:p>
            <a:pPr defTabSz="468000">
              <a:lnSpc>
                <a:spcPct val="150000"/>
              </a:lnSpc>
              <a:buNone/>
            </a:pPr>
            <a:endParaRPr lang="en-US" altLang="ko-KR" sz="4300" dirty="0" smtClean="0"/>
          </a:p>
          <a:p>
            <a:pPr defTabSz="468000">
              <a:lnSpc>
                <a:spcPct val="150000"/>
              </a:lnSpc>
            </a:pPr>
            <a:r>
              <a:rPr lang="ko-KR" altLang="en-US" sz="4300" dirty="0" smtClean="0"/>
              <a:t>그냥 서버사이드 언어도 자바스크립트로 통일하자</a:t>
            </a:r>
            <a:r>
              <a:rPr lang="en-US" altLang="ko-KR" sz="4300" dirty="0" smtClean="0"/>
              <a:t>( </a:t>
            </a:r>
            <a:r>
              <a:rPr lang="ko-KR" altLang="en-US" sz="4300" dirty="0" smtClean="0"/>
              <a:t>가장 큰 이유</a:t>
            </a:r>
            <a:r>
              <a:rPr lang="en-US" altLang="ko-KR" sz="4300" dirty="0" smtClean="0"/>
              <a:t> 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쓰는 이유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미래를 바라보고 개발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최근 서버사이드 플랫폼보다 </a:t>
            </a:r>
            <a:r>
              <a:rPr lang="ko-KR" altLang="en-US" dirty="0" err="1" smtClean="0"/>
              <a:t>프론트앤드의</a:t>
            </a:r>
            <a:r>
              <a:rPr lang="ko-KR" altLang="en-US" dirty="0" smtClean="0"/>
              <a:t> 변화의 속도가 더 빠르다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프론트앤드와</a:t>
            </a:r>
            <a:r>
              <a:rPr lang="ko-KR" altLang="en-US" dirty="0" smtClean="0"/>
              <a:t> 궁합이 </a:t>
            </a:r>
            <a:r>
              <a:rPr lang="ko-KR" altLang="en-US" dirty="0" err="1" smtClean="0"/>
              <a:t>잘맞는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사용하자</a:t>
            </a:r>
            <a:r>
              <a:rPr lang="en-US" altLang="ko-KR" dirty="0" smtClean="0"/>
              <a:t>. ( React </a:t>
            </a:r>
            <a:r>
              <a:rPr lang="en-US" altLang="ko-KR" dirty="0" err="1" smtClean="0"/>
              <a:t>serverside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랜더링은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다른언어는</a:t>
            </a:r>
            <a:r>
              <a:rPr lang="ko-KR" altLang="en-US" dirty="0" smtClean="0"/>
              <a:t> 까다로움</a:t>
            </a:r>
            <a:r>
              <a:rPr lang="en-US" altLang="ko-KR" dirty="0" smtClean="0"/>
              <a:t>. 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ubl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1785926"/>
            <a:ext cx="1943100" cy="1943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8926" y="4286256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Sublime Text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Sublime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에디터 설치</a:t>
            </a:r>
            <a:endParaRPr lang="en-US" altLang="ko-KR" dirty="0" smtClean="0"/>
          </a:p>
          <a:p>
            <a:r>
              <a:rPr lang="ko-KR" altLang="en-US" dirty="0" smtClean="0"/>
              <a:t>플러그인 설치</a:t>
            </a:r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Sublime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https://www.sublimetext.com/3</a:t>
            </a:r>
            <a:endParaRPr lang="en-US" altLang="ko-KR" dirty="0" smtClean="0"/>
          </a:p>
          <a:p>
            <a:r>
              <a:rPr lang="ko-KR" altLang="en-US" dirty="0" smtClean="0"/>
              <a:t>운영체제에 맞게 설치</a:t>
            </a:r>
            <a:endParaRPr lang="en-US" altLang="ko-KR" dirty="0" smtClean="0"/>
          </a:p>
          <a:p>
            <a:r>
              <a:rPr lang="en-US" altLang="ko-KR" dirty="0" smtClean="0"/>
              <a:t>Sublime Text3 </a:t>
            </a:r>
            <a:r>
              <a:rPr lang="ko-KR" altLang="en-US" dirty="0" smtClean="0"/>
              <a:t>를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플러그인을</a:t>
            </a:r>
            <a:r>
              <a:rPr lang="ko-KR" altLang="en-US" dirty="0" smtClean="0"/>
              <a:t> 다운로드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있도록 </a:t>
            </a:r>
            <a:r>
              <a:rPr lang="en-US" altLang="ko-KR" dirty="0" smtClean="0"/>
              <a:t>Package Control </a:t>
            </a:r>
            <a:r>
              <a:rPr lang="ko-KR" altLang="en-US" dirty="0" smtClean="0"/>
              <a:t>을 설치한다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https://packagecontrol.io/installation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아래 부분 전체다 드래그해서 복사</a:t>
            </a:r>
            <a:endParaRPr lang="ko-KR" altLang="en-US" dirty="0"/>
          </a:p>
        </p:txBody>
      </p:sp>
      <p:pic>
        <p:nvPicPr>
          <p:cNvPr id="4" name="그림 3" descr="1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2786058"/>
            <a:ext cx="3514399" cy="2739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– show console</a:t>
            </a:r>
            <a:endParaRPr lang="ko-KR" altLang="en-US" dirty="0"/>
          </a:p>
        </p:txBody>
      </p:sp>
      <p:pic>
        <p:nvPicPr>
          <p:cNvPr id="4" name="그림 3" descr="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857496"/>
            <a:ext cx="314325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강사 소개 및 강의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42976" y="1714488"/>
            <a:ext cx="6985000" cy="365126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강사소개</a:t>
            </a:r>
            <a:endParaRPr lang="en-US" altLang="ko-KR" sz="4000" dirty="0" smtClean="0"/>
          </a:p>
          <a:p>
            <a:r>
              <a:rPr lang="ko-KR" altLang="en-US" sz="4000" dirty="0" smtClean="0"/>
              <a:t>강의목표</a:t>
            </a:r>
            <a:endParaRPr lang="en-US" altLang="ko-KR" sz="4000" dirty="0" smtClean="0"/>
          </a:p>
          <a:p>
            <a:r>
              <a:rPr lang="ko-KR" altLang="en-US" sz="4000" dirty="0" err="1" smtClean="0"/>
              <a:t>실서비스시</a:t>
            </a:r>
            <a:r>
              <a:rPr lang="ko-KR" altLang="en-US" sz="4000" dirty="0" smtClean="0"/>
              <a:t> 고려사항</a:t>
            </a:r>
            <a:endParaRPr lang="en-US" altLang="ko-KR" sz="4000" dirty="0" smtClean="0"/>
          </a:p>
          <a:p>
            <a:r>
              <a:rPr lang="ko-KR" altLang="en-US" sz="4000" dirty="0" smtClean="0"/>
              <a:t>강의 종료 후 학습방향</a:t>
            </a:r>
            <a:endParaRPr lang="en-US" altLang="ko-KR" sz="4000" dirty="0" smtClean="0"/>
          </a:p>
          <a:p>
            <a:endParaRPr lang="en-US" altLang="ko-K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아래에 붙여 넣고 </a:t>
            </a:r>
            <a:r>
              <a:rPr lang="ko-KR" altLang="en-US" sz="2700" dirty="0" err="1" smtClean="0"/>
              <a:t>엔터</a:t>
            </a:r>
            <a:r>
              <a:rPr lang="ko-KR" altLang="en-US" sz="2700" dirty="0" smtClean="0"/>
              <a:t> 후 기다리면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Package control( </a:t>
            </a:r>
            <a:r>
              <a:rPr lang="ko-KR" altLang="en-US" sz="2700" dirty="0" err="1" smtClean="0"/>
              <a:t>여러패키지</a:t>
            </a:r>
            <a:r>
              <a:rPr lang="ko-KR" altLang="en-US" sz="2700" dirty="0" smtClean="0"/>
              <a:t> 다운가능</a:t>
            </a:r>
            <a:r>
              <a:rPr lang="en-US" altLang="ko-KR" sz="2700" dirty="0" smtClean="0"/>
              <a:t> ) </a:t>
            </a:r>
            <a:r>
              <a:rPr lang="ko-KR" altLang="en-US" sz="2700" dirty="0" smtClean="0"/>
              <a:t>설정완료</a:t>
            </a:r>
            <a:endParaRPr lang="ko-KR" altLang="en-US" sz="2700" dirty="0"/>
          </a:p>
        </p:txBody>
      </p:sp>
      <p:pic>
        <p:nvPicPr>
          <p:cNvPr id="5" name="그림 4" descr="showconso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3500438"/>
            <a:ext cx="3743325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설치해야될</a:t>
            </a:r>
            <a:r>
              <a:rPr lang="ko-KR" altLang="en-US" dirty="0" smtClean="0"/>
              <a:t> 플러그인 목록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Emmet( html </a:t>
            </a:r>
            <a:r>
              <a:rPr lang="ko-KR" altLang="en-US" dirty="0" smtClean="0"/>
              <a:t>자동완성</a:t>
            </a:r>
            <a:r>
              <a:rPr lang="en-US" altLang="ko-KR" dirty="0" smtClean="0"/>
              <a:t> )</a:t>
            </a:r>
          </a:p>
          <a:p>
            <a:r>
              <a:rPr lang="en-US" altLang="ko-KR" dirty="0" err="1" smtClean="0"/>
              <a:t>SublimeCodeIntel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Nodejs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Tools &gt; Command Pallet </a:t>
            </a:r>
            <a:r>
              <a:rPr lang="ko-KR" altLang="en-US" dirty="0" err="1" smtClean="0"/>
              <a:t>클릭후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그림 3" descr="sub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3143248"/>
            <a:ext cx="4006117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Emmet</a:t>
            </a:r>
            <a:r>
              <a:rPr lang="ko-KR" altLang="en-US" err="1" smtClean="0"/>
              <a:t>입력후</a:t>
            </a:r>
            <a:r>
              <a:rPr lang="ko-KR" altLang="en-US" smtClean="0"/>
              <a:t> 첫번째패키지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emm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000372"/>
            <a:ext cx="402907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700" dirty="0" smtClean="0"/>
              <a:t>비슷한 방법으로</a:t>
            </a:r>
            <a:endParaRPr lang="en-US" altLang="ko-KR" sz="2700" dirty="0" smtClean="0"/>
          </a:p>
          <a:p>
            <a:r>
              <a:rPr lang="en-US" sz="2700" dirty="0" smtClean="0"/>
              <a:t>Tools &gt; Command Pallet</a:t>
            </a:r>
          </a:p>
          <a:p>
            <a:r>
              <a:rPr lang="en-US" sz="2700" dirty="0" smtClean="0"/>
              <a:t>Package Install</a:t>
            </a:r>
          </a:p>
          <a:p>
            <a:r>
              <a:rPr lang="en-US" sz="2700" dirty="0" err="1" smtClean="0"/>
              <a:t>SublimeCodeIntel</a:t>
            </a:r>
            <a:r>
              <a:rPr lang="ko-KR" altLang="en-US" sz="2700" dirty="0" smtClean="0"/>
              <a:t>설치</a:t>
            </a:r>
            <a:endParaRPr lang="en-US" altLang="ko-KR" sz="2700" dirty="0" smtClean="0"/>
          </a:p>
          <a:p>
            <a:r>
              <a:rPr lang="ko-KR" altLang="en-US" dirty="0" smtClean="0"/>
              <a:t>아래화면 보이면 설치완료</a:t>
            </a:r>
            <a:endParaRPr lang="en-US" altLang="ko-KR" dirty="0" smtClean="0"/>
          </a:p>
          <a:p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그림 3" descr="완성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429132"/>
            <a:ext cx="3605564" cy="197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SublimeCodeIntel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 descr="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357430"/>
            <a:ext cx="4929222" cy="3909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43108" y="3500438"/>
            <a:ext cx="5072098" cy="27336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/>
              <a:t>위 그림과 같이 아래 내용 입력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  "</a:t>
            </a:r>
            <a:r>
              <a:rPr lang="en-US" altLang="ko-KR" dirty="0" err="1" smtClean="0"/>
              <a:t>codeintel_syntax_map</a:t>
            </a:r>
            <a:r>
              <a:rPr lang="en-US" altLang="ko-KR" dirty="0" smtClean="0"/>
              <a:t>":</a:t>
            </a:r>
          </a:p>
          <a:p>
            <a:pPr>
              <a:buNone/>
            </a:pPr>
            <a:r>
              <a:rPr lang="en-US" altLang="ko-KR" dirty="0" smtClean="0"/>
              <a:t>    {</a:t>
            </a:r>
          </a:p>
          <a:p>
            <a:pPr>
              <a:buNone/>
            </a:pPr>
            <a:r>
              <a:rPr lang="en-US" altLang="ko-KR" dirty="0" smtClean="0"/>
              <a:t>        "JavaScript": "Node.js"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" name="그림 4" descr="셋팅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357298"/>
            <a:ext cx="4001059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</a:t>
            </a:r>
            <a:r>
              <a:rPr lang="ko-KR" altLang="en-US" dirty="0" err="1" smtClean="0"/>
              <a:t>삭제법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플러그인 삭제 하고 </a:t>
            </a:r>
            <a:r>
              <a:rPr lang="ko-KR" altLang="en-US" dirty="0" err="1" smtClean="0"/>
              <a:t>싶을땐</a:t>
            </a:r>
            <a:endParaRPr lang="en-US" altLang="ko-KR" dirty="0" smtClean="0"/>
          </a:p>
          <a:p>
            <a:r>
              <a:rPr lang="en-US" dirty="0" smtClean="0"/>
              <a:t>Tools &gt; Command Pallet</a:t>
            </a:r>
          </a:p>
          <a:p>
            <a:r>
              <a:rPr lang="en-US" altLang="ko-KR" dirty="0" smtClean="0"/>
              <a:t>Remove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패키지 삭제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remo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3643314"/>
            <a:ext cx="53721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Preference -&gt; Setting User</a:t>
            </a:r>
          </a:p>
          <a:p>
            <a:endParaRPr lang="ko-KR" altLang="en-US" dirty="0"/>
          </a:p>
        </p:txBody>
      </p:sp>
      <p:pic>
        <p:nvPicPr>
          <p:cNvPr id="4" name="그림 3" descr="1212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857496"/>
            <a:ext cx="202882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오른쪽처럼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{	</a:t>
            </a:r>
          </a:p>
          <a:p>
            <a:pPr>
              <a:buNone/>
            </a:pPr>
            <a:r>
              <a:rPr lang="en-US" altLang="ko-KR" dirty="0" smtClean="0"/>
              <a:t>   "</a:t>
            </a:r>
            <a:r>
              <a:rPr lang="en-US" altLang="ko-KR" dirty="0" err="1" smtClean="0"/>
              <a:t>ignored_packages</a:t>
            </a:r>
            <a:r>
              <a:rPr lang="en-US" altLang="ko-KR" dirty="0" smtClean="0"/>
              <a:t>":</a:t>
            </a:r>
          </a:p>
          <a:p>
            <a:pPr>
              <a:buNone/>
            </a:pPr>
            <a:r>
              <a:rPr lang="en-US" altLang="ko-KR" dirty="0" smtClean="0"/>
              <a:t>	[</a:t>
            </a:r>
          </a:p>
          <a:p>
            <a:pPr>
              <a:buNone/>
            </a:pPr>
            <a:r>
              <a:rPr lang="en-US" altLang="ko-KR" dirty="0" smtClean="0"/>
              <a:t>		"Vintage"</a:t>
            </a:r>
          </a:p>
          <a:p>
            <a:pPr>
              <a:buNone/>
            </a:pPr>
            <a:r>
              <a:rPr lang="en-US" altLang="ko-KR" dirty="0" smtClean="0"/>
              <a:t>	],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font_size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12,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tab_size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4,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translate_tabs_to_spaces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true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4" name="그림 3" descr="패키지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2428868"/>
            <a:ext cx="3448532" cy="1733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강사소개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/>
              <a:t>현</a:t>
            </a:r>
            <a:r>
              <a:rPr lang="en-US" altLang="ko-KR" sz="2500" dirty="0" smtClean="0"/>
              <a:t>(AGCWEB)</a:t>
            </a:r>
            <a:r>
              <a:rPr lang="ko-KR" altLang="en-US" sz="2500" dirty="0" smtClean="0"/>
              <a:t>기술개발 팀장 재직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dirty="0" err="1" smtClean="0"/>
              <a:t>풀스택</a:t>
            </a:r>
            <a:r>
              <a:rPr lang="ko-KR" altLang="en-US" sz="2500" dirty="0" smtClean="0"/>
              <a:t> 개발자</a:t>
            </a:r>
            <a:r>
              <a:rPr lang="en-US" altLang="ko-KR" sz="2500" dirty="0" smtClean="0"/>
              <a:t>( </a:t>
            </a:r>
            <a:r>
              <a:rPr lang="ko-KR" altLang="en-US" sz="2500" dirty="0" err="1" smtClean="0"/>
              <a:t>퍼블리싱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+ </a:t>
            </a:r>
            <a:r>
              <a:rPr lang="ko-KR" altLang="en-US" sz="2500" dirty="0" err="1" smtClean="0"/>
              <a:t>프론트앤드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+ </a:t>
            </a:r>
            <a:r>
              <a:rPr lang="ko-KR" altLang="en-US" sz="2500" dirty="0" err="1" smtClean="0"/>
              <a:t>백앤드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+ </a:t>
            </a:r>
            <a:r>
              <a:rPr lang="ko-KR" altLang="en-US" sz="2500" dirty="0" smtClean="0"/>
              <a:t>서버관리</a:t>
            </a:r>
            <a:r>
              <a:rPr lang="en-US" altLang="ko-KR" sz="2500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현재는 </a:t>
            </a:r>
            <a:r>
              <a:rPr lang="ko-KR" altLang="en-US" sz="2500" dirty="0" err="1" smtClean="0"/>
              <a:t>백엔드작업에</a:t>
            </a:r>
            <a:r>
              <a:rPr lang="ko-KR" altLang="en-US" sz="2500" dirty="0" smtClean="0"/>
              <a:t> 좀더 치중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en-US" altLang="ko-KR" sz="2500" dirty="0" smtClean="0"/>
              <a:t>ATPLACE ( </a:t>
            </a:r>
            <a:r>
              <a:rPr lang="ko-KR" altLang="en-US" sz="2500" dirty="0" err="1" smtClean="0"/>
              <a:t>핸드메이드</a:t>
            </a:r>
            <a:r>
              <a:rPr lang="ko-KR" altLang="en-US" sz="2500" dirty="0" smtClean="0"/>
              <a:t> 쇼핑몰</a:t>
            </a:r>
            <a:r>
              <a:rPr lang="en-US" altLang="ko-KR" sz="2500" dirty="0" smtClean="0"/>
              <a:t> ) - </a:t>
            </a:r>
            <a:r>
              <a:rPr lang="ko-KR" altLang="en-US" sz="2500" dirty="0" err="1" smtClean="0"/>
              <a:t>퍼블리싱</a:t>
            </a:r>
            <a:r>
              <a:rPr lang="ko-KR" altLang="en-US" sz="2500" dirty="0" smtClean="0"/>
              <a:t> 제외 혼자 개발</a:t>
            </a:r>
            <a:r>
              <a:rPr lang="en-US" altLang="ko-KR" sz="2500" dirty="0" smtClean="0"/>
              <a:t> ( http://www.atplace.co.kr/ ),</a:t>
            </a:r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현재 </a:t>
            </a:r>
            <a:r>
              <a:rPr lang="en-US" altLang="ko-KR" sz="2500" dirty="0" smtClean="0"/>
              <a:t>11</a:t>
            </a:r>
            <a:r>
              <a:rPr lang="ko-KR" altLang="en-US" sz="2500" dirty="0" smtClean="0"/>
              <a:t>번가와 함께 </a:t>
            </a:r>
            <a:r>
              <a:rPr lang="ko-KR" altLang="en-US" sz="2500" dirty="0" err="1" smtClean="0"/>
              <a:t>핸드메이드</a:t>
            </a:r>
            <a:r>
              <a:rPr lang="ko-KR" altLang="en-US" sz="2500" dirty="0" smtClean="0"/>
              <a:t> 카테고리 </a:t>
            </a:r>
            <a:r>
              <a:rPr lang="ko-KR" altLang="en-US" sz="2500" dirty="0" err="1" smtClean="0"/>
              <a:t>런칭</a:t>
            </a:r>
            <a:endParaRPr lang="en-US" altLang="ko-KR" sz="25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font_size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12,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tab_size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4,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"</a:t>
            </a:r>
            <a:r>
              <a:rPr lang="en-US" altLang="ko-K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translate_tabs_to_spaces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": true</a:t>
            </a:r>
          </a:p>
          <a:p>
            <a:pPr>
              <a:buNone/>
            </a:pP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ko-KR" altLang="en-US" dirty="0" smtClean="0"/>
              <a:t>폰트사이즈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취향껏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탭을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왼쪽 스페이스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개와 같도록 고정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탭 별로 다르게 </a:t>
            </a:r>
            <a:r>
              <a:rPr lang="ko-KR" altLang="en-US" dirty="0" err="1" smtClean="0"/>
              <a:t>해석하는것</a:t>
            </a:r>
            <a:r>
              <a:rPr lang="ko-KR" altLang="en-US" dirty="0" smtClean="0"/>
              <a:t> 방지</a:t>
            </a:r>
            <a:r>
              <a:rPr lang="en-US" altLang="ko-KR" dirty="0" smtClean="0"/>
              <a:t> 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Node.js, NPM, 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목표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. NPM, Express </a:t>
            </a:r>
            <a:r>
              <a:rPr lang="ko-KR" altLang="en-US" dirty="0" err="1" smtClean="0"/>
              <a:t>설치후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웹서버를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2000" dirty="0" smtClean="0"/>
              <a:t>이후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회 </a:t>
            </a:r>
            <a:r>
              <a:rPr lang="ko-KR" altLang="en-US" sz="2000" dirty="0" err="1" smtClean="0"/>
              <a:t>수업때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en-US" altLang="ko-KR" sz="2000" dirty="0" smtClean="0"/>
              <a:t>NPM, </a:t>
            </a:r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, </a:t>
            </a:r>
            <a:r>
              <a:rPr lang="ko-KR" altLang="en-US" sz="2000" dirty="0" smtClean="0"/>
              <a:t>각 명령어 의미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Node.js </a:t>
            </a:r>
            <a:r>
              <a:rPr lang="ko-KR" altLang="en-US" sz="2000" dirty="0" smtClean="0"/>
              <a:t>버전 바꾸는 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node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띄우기 실습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Node.js, NPM, 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각각의 것들에 대한 설명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실행해줌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NPM = </a:t>
            </a:r>
            <a:r>
              <a:rPr lang="ko-KR" altLang="en-US" dirty="0" smtClean="0"/>
              <a:t>사용하고 싶은 모듈들을 온라인으로 다운받게 해줌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Express = python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 , ruby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rails</a:t>
            </a:r>
            <a:r>
              <a:rPr lang="ko-KR" altLang="en-US" dirty="0" smtClean="0"/>
              <a:t>프레임워크와 같이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규칙을 생성해주거나 세션을 관리해주는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용 프레임워크</a:t>
            </a:r>
            <a:r>
              <a:rPr lang="en-US" altLang="ko-KR" dirty="0" smtClean="0"/>
              <a:t>. NPM</a:t>
            </a:r>
            <a:r>
              <a:rPr lang="ko-KR" altLang="en-US" dirty="0" smtClean="0"/>
              <a:t>으로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https://nodejs.org/ko/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설치한다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운영체제에 맞게 선택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서버환경에서 장기적으로 안정적인 지원을 제공하는 버전</a:t>
            </a:r>
            <a:endParaRPr lang="en-US" altLang="ko-KR" sz="2000" dirty="0" smtClean="0"/>
          </a:p>
          <a:p>
            <a:r>
              <a:rPr lang="en-US" altLang="ko-KR" sz="2000" dirty="0" smtClean="0"/>
              <a:t>Stable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잦은 업데이트를 진행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추가기능 개발과 기존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의 기능 개선에 우선한다</a:t>
            </a:r>
            <a:r>
              <a:rPr lang="en-US" altLang="ko-KR" sz="2000" dirty="0" smtClean="0"/>
              <a:t>.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Mac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기본터미널 사용법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돋보기 아이콘 클릭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err="1" smtClean="0"/>
              <a:t>클릭후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terminal </a:t>
            </a:r>
            <a:r>
              <a:rPr lang="ko-KR" altLang="en-US" sz="2000" dirty="0" smtClean="0"/>
              <a:t>검색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 descr="yosemite-search_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786058"/>
            <a:ext cx="5131064" cy="850944"/>
          </a:xfrm>
          <a:prstGeom prst="rect">
            <a:avLst/>
          </a:prstGeom>
        </p:spPr>
      </p:pic>
      <p:pic>
        <p:nvPicPr>
          <p:cNvPr id="6" name="그림 5" descr="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3857628"/>
            <a:ext cx="3988018" cy="248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Mac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전체아이콘에서 </a:t>
            </a:r>
            <a:r>
              <a:rPr lang="ko-KR" altLang="en-US" dirty="0" err="1" smtClean="0"/>
              <a:t>찾는법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런치패드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928934"/>
            <a:ext cx="3957357" cy="3003053"/>
          </a:xfrm>
          <a:prstGeom prst="rect">
            <a:avLst/>
          </a:prstGeom>
        </p:spPr>
      </p:pic>
      <p:pic>
        <p:nvPicPr>
          <p:cNvPr id="6" name="그림 5" descr="2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3000372"/>
            <a:ext cx="3326365" cy="283701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Mac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sz="2500" dirty="0" err="1" smtClean="0"/>
              <a:t>인스톨러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설치후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node</a:t>
            </a:r>
            <a:r>
              <a:rPr lang="ko-KR" altLang="en-US" sz="2500" dirty="0" smtClean="0"/>
              <a:t>및 </a:t>
            </a:r>
            <a:r>
              <a:rPr lang="en-US" altLang="ko-KR" sz="2500" dirty="0" smtClean="0"/>
              <a:t>NPM </a:t>
            </a:r>
            <a:r>
              <a:rPr lang="ko-KR" altLang="en-US" sz="2500" dirty="0" smtClean="0"/>
              <a:t>설치 완료</a:t>
            </a:r>
            <a:endParaRPr lang="en-US" altLang="ko-KR" sz="2500" dirty="0" smtClean="0"/>
          </a:p>
          <a:p>
            <a:pPr>
              <a:lnSpc>
                <a:spcPct val="130000"/>
              </a:lnSpc>
            </a:pPr>
            <a:r>
              <a:rPr lang="ko-KR" altLang="en-US" sz="2500" dirty="0" smtClean="0"/>
              <a:t> 기본터미널 프로그램 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, go to shell</a:t>
            </a:r>
            <a:r>
              <a:rPr lang="ko-KR" altLang="en-US" sz="2500" dirty="0" smtClean="0"/>
              <a:t>등의 터미널 프로그램 사용 추천 </a:t>
            </a:r>
            <a:r>
              <a:rPr lang="en-US" altLang="ko-KR" sz="2500" dirty="0" smtClean="0"/>
              <a:t>(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 : https://www.iterm2.com/ )</a:t>
            </a:r>
          </a:p>
          <a:p>
            <a:pPr>
              <a:lnSpc>
                <a:spcPct val="130000"/>
              </a:lnSpc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설치확인 </a:t>
            </a:r>
            <a:r>
              <a:rPr lang="en-US" altLang="ko-KR" sz="2500" dirty="0" smtClean="0"/>
              <a:t>=&gt; </a:t>
            </a:r>
            <a:r>
              <a:rPr lang="ko-KR" altLang="en-US" sz="2500" dirty="0" smtClean="0"/>
              <a:t>터미널 실행 </a:t>
            </a:r>
            <a:r>
              <a:rPr lang="en-US" altLang="ko-KR" sz="2500" dirty="0" smtClean="0"/>
              <a:t>=&gt; node –v 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99592" y="1484784"/>
            <a:ext cx="7221538" cy="4032250"/>
          </a:xfrm>
        </p:spPr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 Windows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348880"/>
            <a:ext cx="4820323" cy="36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 경로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기본설정대로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222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564904"/>
            <a:ext cx="4810797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강사소개</a:t>
            </a:r>
            <a:endParaRPr lang="ko-KR" altLang="en-US" dirty="0"/>
          </a:p>
        </p:txBody>
      </p:sp>
      <p:pic>
        <p:nvPicPr>
          <p:cNvPr id="6" name="그림 5" descr="앳플메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571612"/>
            <a:ext cx="2203224" cy="4643422"/>
          </a:xfrm>
          <a:prstGeom prst="rect">
            <a:avLst/>
          </a:prstGeom>
        </p:spPr>
      </p:pic>
      <p:pic>
        <p:nvPicPr>
          <p:cNvPr id="7" name="그림 6" descr="11번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500174"/>
            <a:ext cx="3218392" cy="464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필수패키지 지정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따로 건드리지 않음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333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492896"/>
            <a:ext cx="4772691" cy="366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4" name="그림 3" descr="완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708920"/>
            <a:ext cx="4839376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설치확인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명령프롬프트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윈도우키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엔터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en-US" altLang="ko-KR" dirty="0" smtClean="0"/>
              <a:t>node –v 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o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789040"/>
            <a:ext cx="6444105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Node Package Modules 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https://www.npmjs.com/</a:t>
            </a:r>
            <a:endParaRPr lang="en-US" altLang="ko-KR" dirty="0" smtClean="0"/>
          </a:p>
          <a:p>
            <a:r>
              <a:rPr lang="ko-KR" altLang="en-US" dirty="0" smtClean="0"/>
              <a:t>에 </a:t>
            </a:r>
            <a:r>
              <a:rPr lang="ko-KR" altLang="en-US" dirty="0" err="1" smtClean="0"/>
              <a:t>다른사람이</a:t>
            </a:r>
            <a:r>
              <a:rPr lang="ko-KR" altLang="en-US" dirty="0" smtClean="0"/>
              <a:t> 만들어 놓은 모듈들을 다운로드 받아서 사용가능</a:t>
            </a:r>
            <a:endParaRPr lang="en-US" altLang="ko-KR" dirty="0" smtClean="0"/>
          </a:p>
          <a:p>
            <a:r>
              <a:rPr lang="ko-KR" altLang="en-US" dirty="0" err="1" smtClean="0"/>
              <a:t>수만개의</a:t>
            </a:r>
            <a:r>
              <a:rPr lang="ko-KR" altLang="en-US" dirty="0" smtClean="0"/>
              <a:t> 모듈존재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3000" dirty="0" smtClean="0"/>
              <a:t>Express</a:t>
            </a:r>
            <a:r>
              <a:rPr lang="ko-KR" altLang="en-US" sz="3000" dirty="0" smtClean="0"/>
              <a:t>란</a:t>
            </a:r>
            <a:r>
              <a:rPr lang="en-US" altLang="ko-KR" sz="3000" dirty="0" smtClean="0"/>
              <a:t>?</a:t>
            </a:r>
          </a:p>
          <a:p>
            <a:pPr>
              <a:buNone/>
            </a:pPr>
            <a:r>
              <a:rPr lang="en-US" altLang="ko-KR" sz="2000" dirty="0" smtClean="0"/>
              <a:t>Node.js</a:t>
            </a:r>
            <a:r>
              <a:rPr lang="ko-KR" altLang="en-US" sz="2000" dirty="0" smtClean="0"/>
              <a:t>의 웹프레임워크로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규칙을 생성해주고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쿠키값을</a:t>
            </a:r>
            <a:r>
              <a:rPr lang="ko-KR" altLang="en-US" sz="2000" dirty="0" smtClean="0"/>
              <a:t> 받아오고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인증관련 데이터를 다루기 쉽게 해줌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설치는 </a:t>
            </a:r>
            <a:r>
              <a:rPr lang="en-US" altLang="ko-KR" sz="2000" dirty="0" smtClean="0"/>
              <a:t>NPM</a:t>
            </a:r>
            <a:r>
              <a:rPr lang="ko-KR" altLang="en-US" sz="2000" dirty="0" smtClean="0"/>
              <a:t>으로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( </a:t>
            </a:r>
            <a:r>
              <a:rPr lang="ko-KR" altLang="en-US" sz="2000" dirty="0" smtClean="0"/>
              <a:t>윈도우의 경우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를 관리자권한 오픈</a:t>
            </a:r>
            <a:r>
              <a:rPr lang="en-US" altLang="ko-KR" sz="2000" dirty="0" smtClean="0"/>
              <a:t> ) - Mac</a:t>
            </a:r>
            <a:r>
              <a:rPr lang="ko-KR" altLang="en-US" sz="2000" dirty="0" smtClean="0"/>
              <a:t>은 다음슬라이드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–g install express</a:t>
            </a:r>
          </a:p>
          <a:p>
            <a:pPr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-g install express-generator</a:t>
            </a:r>
            <a:endParaRPr lang="ko-KR" altLang="en-US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4" name="그림 3" descr="n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4725144"/>
            <a:ext cx="3772427" cy="187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sudo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npm</a:t>
            </a:r>
            <a:r>
              <a:rPr lang="en-US" altLang="ko-KR" sz="2700" dirty="0" smtClean="0"/>
              <a:t> install –g express</a:t>
            </a:r>
          </a:p>
          <a:p>
            <a:pPr>
              <a:buNone/>
            </a:pPr>
            <a:r>
              <a:rPr lang="en-US" altLang="ko-KR" sz="2700" dirty="0" err="1" smtClean="0"/>
              <a:t>sudo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npm</a:t>
            </a:r>
            <a:r>
              <a:rPr lang="en-US" altLang="ko-KR" sz="2700" dirty="0" smtClean="0"/>
              <a:t> install -g express-generator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–g install express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-g </a:t>
            </a:r>
            <a:r>
              <a:rPr lang="ko-KR" altLang="en-US" sz="2000" dirty="0" smtClean="0">
                <a:solidFill>
                  <a:srgbClr val="FF0000"/>
                </a:solidFill>
              </a:rPr>
              <a:t>글로벌 옵션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express</a:t>
            </a:r>
            <a:r>
              <a:rPr lang="ko-KR" altLang="en-US" sz="2000" dirty="0" smtClean="0"/>
              <a:t>란 패키지를 설치한다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글로벌 옵션으로 </a:t>
            </a:r>
            <a:r>
              <a:rPr lang="ko-KR" altLang="en-US" sz="2000" dirty="0" err="1" smtClean="0"/>
              <a:t>설치한것은</a:t>
            </a:r>
            <a:r>
              <a:rPr lang="ko-KR" altLang="en-US" sz="2000" dirty="0" smtClean="0"/>
              <a:t> 시스템에 설치되고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npm</a:t>
            </a:r>
            <a:r>
              <a:rPr lang="ko-KR" altLang="en-US" sz="2000" dirty="0" smtClean="0"/>
              <a:t>이라고 앞에 명령어를 사용했듯 </a:t>
            </a:r>
            <a:r>
              <a:rPr lang="en-US" altLang="ko-KR" sz="2000" dirty="0" smtClean="0"/>
              <a:t>express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사용할수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있게한다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Global </a:t>
            </a:r>
            <a:r>
              <a:rPr lang="ko-KR" altLang="en-US" sz="2000" dirty="0" smtClean="0"/>
              <a:t>설치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로컬설치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Global : </a:t>
            </a:r>
            <a:r>
              <a:rPr lang="ko-KR" altLang="en-US" sz="2000" dirty="0" smtClean="0"/>
              <a:t>시스템 </a:t>
            </a:r>
            <a:r>
              <a:rPr lang="ko-KR" altLang="en-US" sz="2000" dirty="0" err="1" smtClean="0"/>
              <a:t>전역적으로설치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en-US" altLang="ko-KR" sz="2000" dirty="0" smtClean="0"/>
              <a:t>: C:\Program Files\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\</a:t>
            </a:r>
            <a:r>
              <a:rPr lang="en-US" altLang="ko-KR" sz="2000" dirty="0" err="1" smtClean="0"/>
              <a:t>node_modules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Mac : /</a:t>
            </a:r>
            <a:r>
              <a:rPr lang="en-US" altLang="ko-KR" sz="2000" dirty="0" err="1" smtClean="0"/>
              <a:t>usr</a:t>
            </a:r>
            <a:r>
              <a:rPr lang="en-US" altLang="ko-KR" sz="2000" dirty="0" smtClean="0"/>
              <a:t>/local/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내의 </a:t>
            </a:r>
            <a:r>
              <a:rPr lang="en-US" altLang="ko-KR" sz="2000" dirty="0" err="1" smtClean="0"/>
              <a:t>node_modules</a:t>
            </a:r>
            <a:r>
              <a:rPr lang="ko-KR" altLang="en-US" sz="2000" dirty="0" smtClean="0"/>
              <a:t>에서 설치할때 로컬설치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exercise/example1 </a:t>
            </a:r>
            <a:r>
              <a:rPr lang="ko-KR" altLang="en-US" dirty="0" err="1" smtClean="0"/>
              <a:t>경로생성후</a:t>
            </a:r>
            <a:endParaRPr lang="en-US" altLang="ko-KR" dirty="0" smtClean="0"/>
          </a:p>
          <a:p>
            <a:r>
              <a:rPr lang="en-US" altLang="ko-KR" dirty="0" smtClean="0"/>
              <a:t>express 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71604" y="2428868"/>
          <a:ext cx="6096000" cy="262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9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69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현재 폴더내의 파일 리스트</a:t>
                      </a:r>
                      <a:endParaRPr lang="ko-KR" altLang="en-US" dirty="0"/>
                    </a:p>
                  </a:txBody>
                  <a:tcPr/>
                </a:tc>
              </a:tr>
              <a:tr h="53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폴더이동</a:t>
                      </a:r>
                      <a:endParaRPr lang="ko-KR" altLang="en-US" dirty="0"/>
                    </a:p>
                  </a:txBody>
                  <a:tcPr/>
                </a:tc>
              </a:tr>
              <a:tr h="69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글씨 지우기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smtClean="0"/>
              <a:t>HTML, CSS </a:t>
            </a:r>
            <a:r>
              <a:rPr lang="ko-KR" altLang="en-US" sz="2500" dirty="0" smtClean="0"/>
              <a:t>기본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클라이언트 </a:t>
            </a:r>
            <a:r>
              <a:rPr lang="ko-KR" altLang="en-US" sz="2500" dirty="0"/>
              <a:t>자바스크립트 학습 </a:t>
            </a:r>
            <a:endParaRPr lang="en-US" altLang="ko-KR" sz="25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500" dirty="0" smtClean="0"/>
              <a:t>    ( DOM</a:t>
            </a:r>
            <a:r>
              <a:rPr lang="ko-KR" altLang="en-US" sz="2500" dirty="0" smtClean="0"/>
              <a:t>제어 </a:t>
            </a:r>
            <a:r>
              <a:rPr lang="ko-KR" altLang="en-US" sz="2500" dirty="0"/>
              <a:t>및 </a:t>
            </a:r>
            <a:r>
              <a:rPr lang="en-US" altLang="ko-KR" sz="2500" dirty="0"/>
              <a:t> </a:t>
            </a:r>
            <a:r>
              <a:rPr lang="ko-KR" altLang="en-US" sz="2500" dirty="0"/>
              <a:t>예전 문법으로 학습</a:t>
            </a:r>
            <a:r>
              <a:rPr lang="en-US" altLang="ko-KR" sz="2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dirty="0"/>
              <a:t>DB</a:t>
            </a:r>
            <a:r>
              <a:rPr lang="ko-KR" altLang="en-US" sz="2500" dirty="0"/>
              <a:t> 모델간 관계학습</a:t>
            </a:r>
            <a:r>
              <a:rPr lang="en-US" altLang="ko-KR" sz="2500" dirty="0"/>
              <a:t>( </a:t>
            </a:r>
            <a:r>
              <a:rPr lang="en-US" altLang="ko-KR" sz="2500" dirty="0" err="1"/>
              <a:t>MongoDB</a:t>
            </a:r>
            <a:r>
              <a:rPr lang="ko-KR" altLang="en-US" sz="2500" dirty="0"/>
              <a:t>를 통해</a:t>
            </a:r>
            <a:r>
              <a:rPr lang="en-US" altLang="ko-KR" sz="2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dirty="0"/>
              <a:t>ORM</a:t>
            </a:r>
            <a:r>
              <a:rPr lang="ko-KR" altLang="en-US" sz="2500" dirty="0"/>
              <a:t>을 통한 </a:t>
            </a:r>
            <a:r>
              <a:rPr lang="en-US" altLang="ko-KR" sz="2500" dirty="0"/>
              <a:t>DB</a:t>
            </a:r>
            <a:r>
              <a:rPr lang="ko-KR" altLang="en-US" sz="2500" dirty="0"/>
              <a:t>제어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REST API( Express</a:t>
            </a:r>
            <a:r>
              <a:rPr lang="ko-KR" altLang="en-US" sz="2500" dirty="0" err="1"/>
              <a:t>를통해</a:t>
            </a:r>
            <a:r>
              <a:rPr lang="en-US" altLang="ko-KR" sz="2500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500" dirty="0"/>
              <a:t>Injection , XSS</a:t>
            </a:r>
            <a:r>
              <a:rPr lang="ko-KR" altLang="en-US" sz="2500" dirty="0"/>
              <a:t>방어법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React</a:t>
            </a:r>
            <a:r>
              <a:rPr lang="ko-KR" altLang="en-US" sz="2500" dirty="0"/>
              <a:t> 기초 학습 </a:t>
            </a:r>
            <a:r>
              <a:rPr lang="en-US" altLang="ko-KR" sz="2500" dirty="0"/>
              <a:t>, </a:t>
            </a:r>
            <a:r>
              <a:rPr lang="ko-KR" altLang="en-US" sz="2500" dirty="0"/>
              <a:t>모듈 번들러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en-US" altLang="ko-KR" sz="2500" dirty="0" err="1"/>
              <a:t>Plux</a:t>
            </a:r>
            <a:r>
              <a:rPr lang="ko-KR" altLang="en-US" sz="2500" dirty="0"/>
              <a:t>디자인패턴</a:t>
            </a:r>
            <a:endParaRPr lang="en-US" altLang="ko-KR" sz="25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500" dirty="0" smtClean="0"/>
              <a:t>dir =&gt; </a:t>
            </a:r>
            <a:r>
              <a:rPr lang="ko-KR" altLang="en-US" sz="2500" dirty="0" smtClean="0"/>
              <a:t>현재 폴더 내의 파일들의 리스트 출력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4" name="그림 3" descr="dird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571744"/>
            <a:ext cx="5191850" cy="235300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=&gt; change directory</a:t>
            </a:r>
          </a:p>
          <a:p>
            <a:r>
              <a:rPr lang="ko-KR" altLang="en-US" dirty="0" err="1" smtClean="0"/>
              <a:t>디렉토리를</a:t>
            </a:r>
            <a:r>
              <a:rPr lang="ko-KR" altLang="en-US" dirty="0" smtClean="0"/>
              <a:t> 이동한다</a:t>
            </a:r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/ =&gt; C</a:t>
            </a:r>
            <a:r>
              <a:rPr lang="ko-KR" altLang="en-US" dirty="0" smtClean="0"/>
              <a:t>드라이브의 </a:t>
            </a:r>
            <a:r>
              <a:rPr lang="ko-KR" altLang="en-US" dirty="0" err="1" smtClean="0"/>
              <a:t>최상단으로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4" name="그림 3" descr="2323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357430"/>
            <a:ext cx="6192182" cy="114781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cd</a:t>
            </a:r>
            <a:r>
              <a:rPr lang="en-US" altLang="ko-KR" sz="2700" dirty="0" smtClean="0"/>
              <a:t> .. =&gt; </a:t>
            </a:r>
            <a:r>
              <a:rPr lang="ko-KR" altLang="en-US" sz="2700" dirty="0" smtClean="0"/>
              <a:t>한 단계 상위 폴더로 이동한다</a:t>
            </a:r>
            <a:endParaRPr lang="en-US" altLang="ko-KR" sz="2700" dirty="0" smtClean="0"/>
          </a:p>
          <a:p>
            <a:endParaRPr lang="en-US" altLang="ko-KR" dirty="0" smtClean="0"/>
          </a:p>
        </p:txBody>
      </p:sp>
      <p:pic>
        <p:nvPicPr>
          <p:cNvPr id="5" name="그림 4" descr="cd점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714488"/>
            <a:ext cx="6959932" cy="160977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500" dirty="0" err="1" smtClean="0"/>
              <a:t>cd</a:t>
            </a:r>
            <a:r>
              <a:rPr lang="en-US" altLang="ko-KR" sz="2500" dirty="0" smtClean="0"/>
              <a:t> .\Desktop =&gt;</a:t>
            </a:r>
            <a:r>
              <a:rPr lang="ko-KR" altLang="en-US" sz="2500" dirty="0" smtClean="0"/>
              <a:t>현재 </a:t>
            </a:r>
            <a:r>
              <a:rPr lang="en-US" altLang="ko-KR" sz="2500" dirty="0" smtClean="0"/>
              <a:t>biz-park</a:t>
            </a:r>
            <a:r>
              <a:rPr lang="ko-KR" altLang="en-US" sz="2500" dirty="0" smtClean="0"/>
              <a:t>위치에서 </a:t>
            </a:r>
            <a:r>
              <a:rPr lang="en-US" altLang="ko-KR" sz="2500" dirty="0" err="1" smtClean="0"/>
              <a:t>Descktop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폴더로 이동한다</a:t>
            </a:r>
            <a:r>
              <a:rPr lang="en-US" altLang="ko-KR" sz="25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500" dirty="0" smtClean="0"/>
              <a:t>현재위치부터 </a:t>
            </a:r>
            <a:r>
              <a:rPr lang="ko-KR" altLang="en-US" sz="2500" dirty="0" err="1" smtClean="0"/>
              <a:t>잡을때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.</a:t>
            </a:r>
            <a:r>
              <a:rPr lang="ko-KR" altLang="en-US" sz="2500" dirty="0" smtClean="0"/>
              <a:t>으로 표시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폴더간 구분은 </a:t>
            </a:r>
            <a:r>
              <a:rPr lang="en-US" altLang="ko-KR" sz="2500" dirty="0" smtClean="0"/>
              <a:t>\</a:t>
            </a:r>
            <a:r>
              <a:rPr lang="ko-KR" altLang="en-US" sz="2500" dirty="0" smtClean="0"/>
              <a:t>로</a:t>
            </a:r>
            <a:endParaRPr lang="en-US" altLang="ko-KR" sz="2500" dirty="0" smtClean="0"/>
          </a:p>
          <a:p>
            <a:endParaRPr lang="en-US" altLang="ko-KR" dirty="0" smtClean="0"/>
          </a:p>
        </p:txBody>
      </p:sp>
      <p:pic>
        <p:nvPicPr>
          <p:cNvPr id="6" name="그림 5" descr="g2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714488"/>
            <a:ext cx="6604154" cy="155263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터미널 명령어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폴더 생성은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Mac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현재 위치 </a:t>
            </a:r>
            <a:r>
              <a:rPr lang="en-US" altLang="ko-KR" sz="1800" dirty="0" smtClean="0"/>
              <a:t>/Users/{</a:t>
            </a:r>
            <a:r>
              <a:rPr lang="ko-KR" altLang="en-US" sz="1800" dirty="0" smtClean="0"/>
              <a:t>유저이름</a:t>
            </a:r>
            <a:r>
              <a:rPr lang="en-US" altLang="ko-KR" sz="1800" dirty="0" smtClean="0"/>
              <a:t>}          </a:t>
            </a:r>
            <a:r>
              <a:rPr lang="ko-KR" altLang="en-US" sz="1800" dirty="0" smtClean="0"/>
              <a:t>현재위치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exercise  		</a:t>
            </a:r>
            <a:r>
              <a:rPr lang="en-US" altLang="ko-KR" sz="1800" dirty="0" smtClean="0">
                <a:solidFill>
                  <a:srgbClr val="FF0000"/>
                </a:solidFill>
              </a:rPr>
              <a:t>/Users/{</a:t>
            </a:r>
            <a:r>
              <a:rPr lang="ko-KR" altLang="en-US" sz="1800" dirty="0" smtClean="0">
                <a:solidFill>
                  <a:srgbClr val="FF0000"/>
                </a:solidFill>
              </a:rPr>
              <a:t>유저이름</a:t>
            </a:r>
            <a:r>
              <a:rPr lang="en-US" altLang="ko-KR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ko-KR" sz="1800" dirty="0" err="1" smtClean="0"/>
              <a:t>cd</a:t>
            </a:r>
            <a:r>
              <a:rPr lang="en-US" altLang="ko-KR" sz="1800" dirty="0" smtClean="0"/>
              <a:t> exercise		</a:t>
            </a:r>
            <a:r>
              <a:rPr lang="en-US" altLang="ko-KR" sz="1800" dirty="0" smtClean="0">
                <a:solidFill>
                  <a:srgbClr val="FF0000"/>
                </a:solidFill>
              </a:rPr>
              <a:t>/Users/{</a:t>
            </a:r>
            <a:r>
              <a:rPr lang="ko-KR" altLang="en-US" sz="1800" dirty="0" smtClean="0">
                <a:solidFill>
                  <a:srgbClr val="FF0000"/>
                </a:solidFill>
              </a:rPr>
              <a:t>유저이름</a:t>
            </a:r>
            <a:r>
              <a:rPr lang="en-US" altLang="ko-KR" sz="1800" dirty="0" smtClean="0">
                <a:solidFill>
                  <a:srgbClr val="FF0000"/>
                </a:solidFill>
              </a:rPr>
              <a:t>}/exercise</a:t>
            </a:r>
          </a:p>
          <a:p>
            <a:pPr>
              <a:buNone/>
            </a:pPr>
            <a:r>
              <a:rPr lang="en-US" altLang="ko-KR" sz="1800" dirty="0" err="1" smtClean="0"/>
              <a:t>mkdir</a:t>
            </a:r>
            <a:r>
              <a:rPr lang="en-US" altLang="ko-KR" sz="1800" dirty="0" smtClean="0"/>
              <a:t> example1	 	</a:t>
            </a:r>
            <a:r>
              <a:rPr lang="en-US" altLang="ko-KR" sz="1800" dirty="0" smtClean="0">
                <a:solidFill>
                  <a:srgbClr val="FF0000"/>
                </a:solidFill>
              </a:rPr>
              <a:t>/Users/{</a:t>
            </a:r>
            <a:r>
              <a:rPr lang="ko-KR" altLang="en-US" sz="1800" dirty="0" smtClean="0">
                <a:solidFill>
                  <a:srgbClr val="FF0000"/>
                </a:solidFill>
              </a:rPr>
              <a:t>유저이름</a:t>
            </a:r>
            <a:r>
              <a:rPr lang="en-US" altLang="ko-KR" sz="1800" dirty="0" smtClean="0">
                <a:solidFill>
                  <a:srgbClr val="FF0000"/>
                </a:solidFill>
              </a:rPr>
              <a:t>}/exercise</a:t>
            </a:r>
          </a:p>
          <a:p>
            <a:pPr>
              <a:buNone/>
            </a:pPr>
            <a:r>
              <a:rPr lang="en-US" altLang="ko-KR" sz="1800" dirty="0" err="1" smtClean="0"/>
              <a:t>cd</a:t>
            </a:r>
            <a:r>
              <a:rPr lang="en-US" altLang="ko-KR" sz="1800" dirty="0" smtClean="0"/>
              <a:t> example1		 </a:t>
            </a:r>
            <a:r>
              <a:rPr lang="en-US" altLang="ko-KR" sz="1800" dirty="0" smtClean="0">
                <a:solidFill>
                  <a:srgbClr val="FF0000"/>
                </a:solidFill>
              </a:rPr>
              <a:t>/Users/{</a:t>
            </a:r>
            <a:r>
              <a:rPr lang="ko-KR" altLang="en-US" sz="1800" dirty="0" smtClean="0">
                <a:solidFill>
                  <a:srgbClr val="FF0000"/>
                </a:solidFill>
              </a:rPr>
              <a:t>유저이름</a:t>
            </a:r>
            <a:r>
              <a:rPr lang="en-US" altLang="ko-KR" sz="1800" dirty="0" smtClean="0">
                <a:solidFill>
                  <a:srgbClr val="FF0000"/>
                </a:solidFill>
              </a:rPr>
              <a:t>}/exercise/example1</a:t>
            </a:r>
          </a:p>
          <a:p>
            <a:pPr>
              <a:buNone/>
            </a:pPr>
            <a:r>
              <a:rPr lang="en-US" altLang="ko-KR" sz="1800" dirty="0" smtClean="0"/>
              <a:t>express		 	</a:t>
            </a:r>
            <a:r>
              <a:rPr lang="en-US" altLang="ko-KR" sz="1800" dirty="0" smtClean="0">
                <a:solidFill>
                  <a:srgbClr val="FF0000"/>
                </a:solidFill>
              </a:rPr>
              <a:t>/Users/{</a:t>
            </a:r>
            <a:r>
              <a:rPr lang="ko-KR" altLang="en-US" sz="1800" dirty="0" smtClean="0">
                <a:solidFill>
                  <a:srgbClr val="FF0000"/>
                </a:solidFill>
              </a:rPr>
              <a:t>유저이름</a:t>
            </a:r>
            <a:r>
              <a:rPr lang="en-US" altLang="ko-KR" sz="1800" dirty="0" smtClean="0">
                <a:solidFill>
                  <a:srgbClr val="FF0000"/>
                </a:solidFill>
              </a:rPr>
              <a:t>}exercise/example1</a:t>
            </a:r>
          </a:p>
          <a:p>
            <a:pPr>
              <a:buNone/>
            </a:pP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</a:t>
            </a:r>
          </a:p>
          <a:p>
            <a:pPr>
              <a:buNone/>
            </a:pP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start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Windows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Windows </a:t>
            </a:r>
            <a:r>
              <a:rPr lang="ko-KR" altLang="en-US" sz="2000" dirty="0" smtClean="0"/>
              <a:t>에서 설치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/                               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C : \ 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exercise                 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 C : \exercise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exercise                           </a:t>
            </a:r>
            <a:r>
              <a:rPr lang="en-US" altLang="ko-KR" sz="2000" dirty="0" smtClean="0">
                <a:solidFill>
                  <a:srgbClr val="F31C4B"/>
                </a:solidFill>
              </a:rPr>
              <a:t>C : \exercise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example1                     </a:t>
            </a:r>
            <a:r>
              <a:rPr lang="en-US" altLang="ko-KR" sz="2000" dirty="0" smtClean="0">
                <a:solidFill>
                  <a:srgbClr val="F31C4B"/>
                </a:solidFill>
              </a:rPr>
              <a:t>C : \exercise\example1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example                           </a:t>
            </a:r>
            <a:r>
              <a:rPr lang="en-US" altLang="ko-KR" sz="2000" dirty="0" smtClean="0">
                <a:solidFill>
                  <a:srgbClr val="F31C4B"/>
                </a:solidFill>
              </a:rPr>
              <a:t>C : \exercise\example1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express                                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start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express + </a:t>
            </a:r>
            <a:r>
              <a:rPr lang="ko-KR" altLang="en-US" sz="2000" dirty="0" err="1" smtClean="0"/>
              <a:t>엔터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모듈다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564904"/>
            <a:ext cx="5390960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( </a:t>
            </a:r>
            <a:r>
              <a:rPr lang="ko-KR" altLang="en-US" dirty="0" smtClean="0"/>
              <a:t>모듈을 받는다</a:t>
            </a:r>
            <a:r>
              <a:rPr lang="en-US" altLang="ko-KR" dirty="0" smtClean="0"/>
              <a:t> )</a:t>
            </a:r>
          </a:p>
          <a:p>
            <a:endParaRPr lang="ko-KR" altLang="en-US" dirty="0"/>
          </a:p>
        </p:txBody>
      </p:sp>
      <p:pic>
        <p:nvPicPr>
          <p:cNvPr id="4" name="그림 3" descr="npm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564904"/>
            <a:ext cx="5220429" cy="3305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 ( </a:t>
            </a:r>
            <a:r>
              <a:rPr lang="ko-KR" altLang="en-US" dirty="0" err="1" smtClean="0"/>
              <a:t>웹서버를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 )</a:t>
            </a:r>
          </a:p>
          <a:p>
            <a:endParaRPr lang="ko-KR" altLang="en-US" dirty="0"/>
          </a:p>
        </p:txBody>
      </p:sp>
      <p:pic>
        <p:nvPicPr>
          <p:cNvPr id="4" name="그림 3" descr="startasta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996952"/>
            <a:ext cx="7056784" cy="2500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실서비스시</a:t>
            </a:r>
            <a:r>
              <a:rPr lang="ko-KR" altLang="en-US" dirty="0" smtClean="0"/>
              <a:t> 고려사항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844675"/>
            <a:ext cx="8229600" cy="408465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 smtClean="0"/>
              <a:t>응답이 </a:t>
            </a:r>
            <a:r>
              <a:rPr lang="ko-KR" altLang="en-US" sz="2900" dirty="0"/>
              <a:t>오래 </a:t>
            </a:r>
            <a:r>
              <a:rPr lang="ko-KR" altLang="en-US" sz="2900" dirty="0" err="1"/>
              <a:t>걸릴시</a:t>
            </a:r>
            <a:r>
              <a:rPr lang="ko-KR" altLang="en-US" sz="2900" dirty="0"/>
              <a:t> </a:t>
            </a:r>
            <a:r>
              <a:rPr lang="ko-KR" altLang="en-US" sz="2900" dirty="0" err="1"/>
              <a:t>비동기로</a:t>
            </a:r>
            <a:r>
              <a:rPr lang="ko-KR" altLang="en-US" sz="2900" dirty="0"/>
              <a:t> 처리했는가</a:t>
            </a:r>
            <a:r>
              <a:rPr lang="en-US" altLang="ko-KR" sz="29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/>
              <a:t>시스템의 자동화가 이루어졌는가</a:t>
            </a:r>
            <a:r>
              <a:rPr lang="en-US" altLang="ko-KR" sz="29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/>
              <a:t>서비스 사용시 에러 </a:t>
            </a:r>
            <a:r>
              <a:rPr lang="ko-KR" altLang="en-US" sz="2900" dirty="0" err="1"/>
              <a:t>트래킹을</a:t>
            </a:r>
            <a:r>
              <a:rPr lang="ko-KR" altLang="en-US" sz="2900" dirty="0"/>
              <a:t> 하고 있는가</a:t>
            </a:r>
            <a:r>
              <a:rPr lang="en-US" altLang="ko-KR" sz="29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/>
              <a:t>사용자가 늘어날 때 확장은 어떻게 이루어지는가</a:t>
            </a:r>
            <a:r>
              <a:rPr lang="en-US" altLang="ko-KR" sz="29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/>
              <a:t>서비스의 </a:t>
            </a:r>
            <a:r>
              <a:rPr lang="en-US" altLang="ko-KR" sz="2900" dirty="0"/>
              <a:t>DB</a:t>
            </a:r>
            <a:r>
              <a:rPr lang="ko-KR" altLang="en-US" sz="2900" dirty="0"/>
              <a:t>성능 최적화는 어떻게 </a:t>
            </a:r>
            <a:r>
              <a:rPr lang="ko-KR" altLang="en-US" sz="2900" dirty="0" err="1"/>
              <a:t>할것인가</a:t>
            </a:r>
            <a:r>
              <a:rPr lang="en-US" altLang="ko-KR" sz="29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/>
              <a:t>서비스 </a:t>
            </a:r>
            <a:r>
              <a:rPr lang="ko-KR" altLang="en-US" sz="2900" dirty="0" err="1"/>
              <a:t>출시전</a:t>
            </a:r>
            <a:r>
              <a:rPr lang="ko-KR" altLang="en-US" sz="2900" dirty="0"/>
              <a:t> 부하 체크는 어떻게 하나</a:t>
            </a:r>
            <a:r>
              <a:rPr lang="en-US" altLang="ko-KR" sz="2900" dirty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액세스 허용</a:t>
            </a:r>
            <a:endParaRPr lang="ko-KR" altLang="en-US" dirty="0"/>
          </a:p>
        </p:txBody>
      </p:sp>
      <p:pic>
        <p:nvPicPr>
          <p:cNvPr id="5" name="그림 4" descr="666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564904"/>
            <a:ext cx="4834055" cy="3095546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127.0.0.1:3000 </a:t>
            </a:r>
            <a:r>
              <a:rPr lang="ko-KR" altLang="en-US" dirty="0" err="1" smtClean="0"/>
              <a:t>주소창확인</a:t>
            </a:r>
            <a:endParaRPr lang="ko-KR" altLang="en-US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852936"/>
            <a:ext cx="2962689" cy="248637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2357430"/>
            <a:ext cx="2143140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r>
              <a:rPr lang="ko-KR" altLang="en-US" dirty="0" smtClean="0"/>
              <a:t>태그 작성법</a:t>
            </a:r>
            <a:endParaRPr lang="en-US" altLang="ko-KR" dirty="0" smtClean="0"/>
          </a:p>
          <a:p>
            <a:r>
              <a:rPr lang="ko-KR" altLang="en-US" dirty="0" smtClean="0"/>
              <a:t>태그의 종류</a:t>
            </a:r>
            <a:endParaRPr lang="en-US" altLang="ko-KR" dirty="0" smtClean="0"/>
          </a:p>
          <a:p>
            <a:r>
              <a:rPr lang="ko-KR" altLang="en-US" dirty="0" smtClean="0"/>
              <a:t>문서구조</a:t>
            </a:r>
            <a:endParaRPr lang="en-US" altLang="ko-KR" dirty="0" smtClean="0"/>
          </a:p>
          <a:p>
            <a:r>
              <a:rPr lang="ko-KR" altLang="en-US" dirty="0" err="1" smtClean="0"/>
              <a:t>웹표준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웹접근성이란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추가된 태그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HTML </a:t>
            </a:r>
            <a:r>
              <a:rPr lang="ko-KR" altLang="en-US" sz="2500" dirty="0" smtClean="0"/>
              <a:t>이란 </a:t>
            </a:r>
            <a:r>
              <a:rPr lang="en-US" altLang="ko-KR" sz="2500" dirty="0" smtClean="0"/>
              <a:t>Hyper Text Markup Language </a:t>
            </a:r>
            <a:r>
              <a:rPr lang="ko-KR" altLang="en-US" sz="2500" dirty="0" smtClean="0"/>
              <a:t>의 약자로써 월드와이드웹 문서를 작성하는 </a:t>
            </a:r>
            <a:r>
              <a:rPr lang="en-US" altLang="ko-KR" sz="2500" dirty="0" smtClean="0"/>
              <a:t>Markup Language</a:t>
            </a:r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인터넷에서 문서를 교환하기 위한 규약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요즘엔 </a:t>
            </a:r>
            <a:r>
              <a:rPr lang="ko-KR" altLang="en-US" sz="2500" dirty="0" err="1" smtClean="0"/>
              <a:t>이펙트가</a:t>
            </a:r>
            <a:r>
              <a:rPr lang="ko-KR" altLang="en-US" sz="2500" dirty="0" smtClean="0"/>
              <a:t> 화려하지만 처음엔 단순 정보전달이 목적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i="1" dirty="0" smtClean="0"/>
              <a:t>&lt;!</a:t>
            </a:r>
            <a:r>
              <a:rPr lang="en-US" i="1" dirty="0" err="1" smtClean="0"/>
              <a:t>doctype</a:t>
            </a:r>
            <a:r>
              <a:rPr lang="en-US" i="1" dirty="0" smtClean="0"/>
              <a:t> html&gt;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ko</a:t>
            </a:r>
            <a:r>
              <a:rPr lang="en-US" dirty="0" smtClean="0"/>
              <a:t>"&gt;</a:t>
            </a:r>
          </a:p>
          <a:p>
            <a:pPr fontAlgn="base">
              <a:buNone/>
            </a:pPr>
            <a:r>
              <a:rPr lang="en-US" dirty="0" smtClean="0"/>
              <a:t>&lt;head&gt;</a:t>
            </a:r>
          </a:p>
          <a:p>
            <a:pPr fontAlgn="base"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 fontAlgn="base">
              <a:buNone/>
            </a:pPr>
            <a:r>
              <a:rPr lang="en-US" dirty="0" smtClean="0"/>
              <a:t>     &lt;title&gt;html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&lt;/</a:t>
            </a:r>
            <a:r>
              <a:rPr lang="en-US" dirty="0" smtClean="0"/>
              <a:t>title&gt;</a:t>
            </a:r>
          </a:p>
          <a:p>
            <a:pPr fontAlgn="base">
              <a:buNone/>
            </a:pPr>
            <a:r>
              <a:rPr lang="en-US" dirty="0" smtClean="0"/>
              <a:t>&lt;/head&gt;  </a:t>
            </a:r>
          </a:p>
          <a:p>
            <a:pPr fontAlgn="base">
              <a:buNone/>
            </a:pPr>
            <a:r>
              <a:rPr lang="en-US" dirty="0" smtClean="0"/>
              <a:t>&lt;body&gt;</a:t>
            </a:r>
          </a:p>
          <a:p>
            <a:pPr fontAlgn="base">
              <a:buNone/>
            </a:pPr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en-US" dirty="0" smtClean="0"/>
              <a:t>HTML </a:t>
            </a:r>
            <a:r>
              <a:rPr lang="ko-KR" altLang="en-US" dirty="0" smtClean="0"/>
              <a:t>수업입니다</a:t>
            </a:r>
            <a:r>
              <a:rPr lang="en-US" altLang="ko-KR" dirty="0" smtClean="0"/>
              <a:t>.</a:t>
            </a:r>
          </a:p>
          <a:p>
            <a:pPr fontAlgn="base">
              <a:buNone/>
            </a:pPr>
            <a:r>
              <a:rPr lang="en-US" altLang="ko-KR" dirty="0" smtClean="0"/>
              <a:t>&lt;/</a:t>
            </a:r>
            <a:r>
              <a:rPr lang="en-US" dirty="0" smtClean="0"/>
              <a:t>body&gt;</a:t>
            </a:r>
          </a:p>
          <a:p>
            <a:pPr fontAlgn="base">
              <a:buNone/>
            </a:pPr>
            <a:r>
              <a:rPr lang="en-US" dirty="0" smtClean="0"/>
              <a:t>&lt;/html&gt;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71538" y="1428736"/>
            <a:ext cx="7221538" cy="4032250"/>
          </a:xfrm>
        </p:spPr>
        <p:txBody>
          <a:bodyPr/>
          <a:lstStyle/>
          <a:p>
            <a:r>
              <a:rPr lang="ko-KR" altLang="en-US" sz="1800" i="1" dirty="0" smtClean="0"/>
              <a:t>문서타입선언 </a:t>
            </a:r>
            <a:r>
              <a:rPr lang="en-US" altLang="ko-KR" sz="1800" i="1" dirty="0" smtClean="0"/>
              <a:t>( </a:t>
            </a:r>
            <a:r>
              <a:rPr lang="en-US" altLang="ko-KR" sz="1800" i="1" dirty="0" err="1" smtClean="0"/>
              <a:t>Doctype</a:t>
            </a:r>
            <a:r>
              <a:rPr lang="en-US" altLang="ko-KR" sz="1800" i="1" dirty="0" smtClean="0"/>
              <a:t> )</a:t>
            </a:r>
            <a:endParaRPr lang="en-US" sz="1800" i="1" dirty="0" smtClean="0"/>
          </a:p>
          <a:p>
            <a:r>
              <a:rPr lang="en-US" sz="1800" i="1" dirty="0" smtClean="0"/>
              <a:t>&lt;!</a:t>
            </a:r>
            <a:r>
              <a:rPr lang="en-US" sz="1800" i="1" dirty="0" err="1" smtClean="0"/>
              <a:t>doctype</a:t>
            </a:r>
            <a:r>
              <a:rPr lang="en-US" sz="1800" i="1" dirty="0" smtClean="0"/>
              <a:t> html&gt;</a:t>
            </a:r>
          </a:p>
          <a:p>
            <a:pPr>
              <a:buNone/>
            </a:pPr>
            <a:r>
              <a:rPr lang="en-US" altLang="ko-KR" sz="1800" dirty="0" smtClean="0"/>
              <a:t>HTML5 </a:t>
            </a:r>
            <a:r>
              <a:rPr lang="ko-KR" altLang="en-US" sz="1800" dirty="0" smtClean="0"/>
              <a:t>로 문서를 작성하겠다고 선언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그밖에 어떤 방법으로 </a:t>
            </a:r>
            <a:r>
              <a:rPr lang="ko-KR" altLang="en-US" sz="1800" dirty="0" err="1" smtClean="0"/>
              <a:t>선언할수</a:t>
            </a:r>
            <a:r>
              <a:rPr lang="ko-KR" altLang="en-US" sz="1800" dirty="0" smtClean="0"/>
              <a:t> 있나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아래 표 외에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hlinkClick r:id="rId2"/>
              </a:rPr>
              <a:t>http://www.w3schools.com/tags/tag_doctype.asp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3643314"/>
          <a:ext cx="750099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5000660"/>
              </a:tblGrid>
              <a:tr h="85725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 4.01 Strict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 PUBLIC "-//W3C//DTD HTML 4.01//EN" "http://www.w3.org/TR/html4/strict.dtd"&gt;</a:t>
                      </a:r>
                      <a:endParaRPr lang="ko-KR" altLang="en-US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4.01 Transitional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 PUBLIC "-//W3C//DTD HTML 4.01 Transitional//EN" "http://www.w3.org/TR/html4/loose.dtd"&gt;</a:t>
                      </a:r>
                      <a:endParaRPr lang="ko-KR" altLang="en-US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4.01 Frameset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&lt;!DOCTYPE HTML PUBLIC "-//W3C//DTD HTML 4.01 Frameset//EN" "http://www.w3.org/TR/html4/frameset.dtd"&gt;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&lt;html </a:t>
            </a:r>
            <a:r>
              <a:rPr lang="en-US" sz="2000" dirty="0" err="1" smtClean="0"/>
              <a:t>lang</a:t>
            </a:r>
            <a:r>
              <a:rPr lang="en-US" sz="2000" dirty="0" smtClean="0"/>
              <a:t>="</a:t>
            </a:r>
            <a:r>
              <a:rPr lang="en-US" sz="2000" dirty="0" err="1" smtClean="0"/>
              <a:t>ko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문서를 한글로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&lt;head&gt;</a:t>
            </a:r>
            <a:r>
              <a:rPr lang="ko-KR" altLang="en-US" sz="2000" dirty="0" err="1" smtClean="0"/>
              <a:t>태그안은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</a:t>
            </a:r>
            <a:r>
              <a:rPr lang="en-US" altLang="ko-KR" sz="2000" dirty="0" err="1" smtClean="0"/>
              <a:t>css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Meta</a:t>
            </a:r>
            <a:r>
              <a:rPr lang="ko-KR" altLang="en-US" sz="2000" dirty="0" smtClean="0"/>
              <a:t>태그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긁어갈 정보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문자열 선언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sz="2000" dirty="0" smtClean="0"/>
              <a:t>&lt;meta </a:t>
            </a:r>
            <a:r>
              <a:rPr lang="en-US" sz="2000" dirty="0" err="1" smtClean="0"/>
              <a:t>charset</a:t>
            </a:r>
            <a:r>
              <a:rPr lang="en-US" sz="2000" dirty="0" smtClean="0"/>
              <a:t>="utf-8"&gt;</a:t>
            </a:r>
          </a:p>
          <a:p>
            <a:pPr>
              <a:buNone/>
            </a:pPr>
            <a:r>
              <a:rPr lang="ko-KR" altLang="en-US" sz="2000" dirty="0" smtClean="0"/>
              <a:t>문자 </a:t>
            </a:r>
            <a:r>
              <a:rPr lang="ko-KR" altLang="en-US" sz="2000" dirty="0" err="1" smtClean="0"/>
              <a:t>인코딩을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하겠다고 선언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Title</a:t>
            </a:r>
            <a:r>
              <a:rPr lang="ko-KR" altLang="en-US" sz="2000" dirty="0" smtClean="0"/>
              <a:t>안에는 상단 탭에 들어갈 제목을 넣음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작성법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&lt;div&gt;</a:t>
            </a:r>
            <a:r>
              <a:rPr lang="ko-KR" altLang="en-US" sz="2700" dirty="0" smtClean="0"/>
              <a:t>태그 작성</a:t>
            </a:r>
            <a:r>
              <a:rPr lang="en-US" altLang="ko-KR" sz="2700" dirty="0" smtClean="0"/>
              <a:t>&lt;/div&gt;</a:t>
            </a:r>
          </a:p>
          <a:p>
            <a:r>
              <a:rPr lang="ko-KR" altLang="en-US" sz="2700" dirty="0" smtClean="0"/>
              <a:t>여는 태그가 있으면 닫는 태그가 있어함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안에는 들어갈 내용 작성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en-US" altLang="ko-KR" sz="2700" dirty="0" smtClean="0"/>
              <a:t>&lt;</a:t>
            </a:r>
            <a:r>
              <a:rPr lang="en-US" altLang="ko-KR" sz="2700" dirty="0" err="1" smtClean="0"/>
              <a:t>img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src</a:t>
            </a:r>
            <a:r>
              <a:rPr lang="en-US" altLang="ko-KR" sz="2700" dirty="0" smtClean="0"/>
              <a:t>=“” /&gt;</a:t>
            </a:r>
          </a:p>
          <a:p>
            <a:r>
              <a:rPr lang="ko-KR" altLang="en-US" sz="2700" dirty="0" smtClean="0"/>
              <a:t>하지만 이렇게 하나의 </a:t>
            </a:r>
            <a:r>
              <a:rPr lang="ko-KR" altLang="en-US" sz="2700" dirty="0" err="1" smtClean="0"/>
              <a:t>태그안에서</a:t>
            </a:r>
            <a:r>
              <a:rPr lang="ko-KR" altLang="en-US" sz="2700" dirty="0" smtClean="0"/>
              <a:t> </a:t>
            </a:r>
            <a:r>
              <a:rPr lang="ko-KR" altLang="en-US" sz="2700" dirty="0" err="1" smtClean="0"/>
              <a:t>끈나는</a:t>
            </a:r>
            <a:r>
              <a:rPr lang="ko-KR" altLang="en-US" sz="2700" dirty="0" smtClean="0"/>
              <a:t> 경우 </a:t>
            </a:r>
            <a:r>
              <a:rPr lang="en-US" altLang="ko-KR" sz="2700" dirty="0" smtClean="0"/>
              <a:t>/</a:t>
            </a:r>
            <a:r>
              <a:rPr lang="ko-KR" altLang="en-US" sz="2700" dirty="0" smtClean="0"/>
              <a:t>로 처리 해줍니다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태그의 종류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박스형태그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태그작성후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줄바꿈을함</a:t>
            </a:r>
            <a:endParaRPr lang="en-US" altLang="ko-KR" sz="2000" dirty="0" smtClean="0"/>
          </a:p>
          <a:p>
            <a:pPr>
              <a:buNone/>
            </a:pPr>
            <a:r>
              <a:rPr lang="pt-BR" sz="2000" dirty="0" smtClean="0"/>
              <a:t>div, p, h3, h2, h1</a:t>
            </a:r>
          </a:p>
          <a:p>
            <a:pPr>
              <a:buNone/>
            </a:pPr>
            <a:endParaRPr lang="pt-BR" sz="2000" dirty="0" smtClean="0"/>
          </a:p>
          <a:p>
            <a:pPr fontAlgn="base">
              <a:buNone/>
            </a:pPr>
            <a:r>
              <a:rPr lang="en-US" sz="2000" dirty="0" smtClean="0"/>
              <a:t>&lt;div&gt;div</a:t>
            </a:r>
            <a:r>
              <a:rPr lang="ko-KR" altLang="en-US" sz="2000" dirty="0" smtClean="0"/>
              <a:t>태그입니다</a:t>
            </a:r>
            <a:r>
              <a:rPr lang="en-US" altLang="ko-KR" sz="2000" dirty="0" smtClean="0"/>
              <a:t>.&lt;/</a:t>
            </a:r>
            <a:r>
              <a:rPr lang="en-US" sz="2000" dirty="0" smtClean="0"/>
              <a:t>div&gt;</a:t>
            </a:r>
          </a:p>
          <a:p>
            <a:pPr fontAlgn="base">
              <a:buNone/>
            </a:pPr>
            <a:r>
              <a:rPr lang="en-US" sz="2000" dirty="0" smtClean="0"/>
              <a:t>&lt;h3&gt;h3 </a:t>
            </a:r>
            <a:r>
              <a:rPr lang="ko-KR" altLang="en-US" sz="2000" dirty="0" smtClean="0"/>
              <a:t>태그입니다</a:t>
            </a:r>
            <a:r>
              <a:rPr lang="en-US" altLang="ko-KR" sz="2000" dirty="0" smtClean="0"/>
              <a:t>.&lt;/</a:t>
            </a:r>
            <a:r>
              <a:rPr lang="en-US" sz="2000" dirty="0" smtClean="0"/>
              <a:t>h3&gt;</a:t>
            </a:r>
          </a:p>
          <a:p>
            <a:pPr fontAlgn="base">
              <a:buNone/>
            </a:pPr>
            <a:r>
              <a:rPr lang="en-US" sz="2000" dirty="0" smtClean="0"/>
              <a:t>&lt;h2&gt;h2 </a:t>
            </a:r>
            <a:r>
              <a:rPr lang="ko-KR" altLang="en-US" sz="2000" dirty="0" smtClean="0"/>
              <a:t>태그입니다</a:t>
            </a:r>
            <a:r>
              <a:rPr lang="en-US" altLang="ko-KR" sz="2000" dirty="0" smtClean="0"/>
              <a:t>.&lt;/</a:t>
            </a:r>
            <a:r>
              <a:rPr lang="en-US" sz="2000" dirty="0" smtClean="0"/>
              <a:t>h2&gt;</a:t>
            </a:r>
          </a:p>
          <a:p>
            <a:pPr fontAlgn="base">
              <a:buNone/>
            </a:pPr>
            <a:r>
              <a:rPr lang="en-US" sz="2000" dirty="0" smtClean="0"/>
              <a:t>&lt;p&gt;p</a:t>
            </a:r>
            <a:r>
              <a:rPr lang="ko-KR" altLang="en-US" sz="2000" dirty="0" smtClean="0"/>
              <a:t>태그 </a:t>
            </a:r>
            <a:r>
              <a:rPr lang="en-US" sz="2000" dirty="0" smtClean="0"/>
              <a:t>paragraph </a:t>
            </a:r>
            <a:r>
              <a:rPr lang="ko-KR" altLang="en-US" sz="2000" dirty="0" smtClean="0"/>
              <a:t>태그입니다</a:t>
            </a:r>
            <a:r>
              <a:rPr lang="en-US" altLang="ko-KR" sz="2000" dirty="0" smtClean="0"/>
              <a:t>.&lt;/</a:t>
            </a:r>
            <a:r>
              <a:rPr lang="en-US" sz="2000" dirty="0" smtClean="0"/>
              <a:t>p&gt;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/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태그 </a:t>
            </a:r>
            <a:r>
              <a:rPr lang="en-US" altLang="ko-KR" sz="2000" dirty="0" smtClean="0"/>
              <a:t>- 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 /&gt;</a:t>
            </a:r>
            <a:endParaRPr lang="en-US" sz="2000" dirty="0" smtClean="0"/>
          </a:p>
          <a:p>
            <a:endParaRPr lang="pt-B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종료 후 학습방향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2700" dirty="0"/>
              <a:t>위 질문에 대한 답을 통해 추후 공부 방향 </a:t>
            </a:r>
            <a:r>
              <a:rPr lang="ko-KR" altLang="en-US" sz="2700" dirty="0" smtClean="0"/>
              <a:t>정립</a:t>
            </a:r>
            <a:endParaRPr lang="en-US" altLang="ko-KR" sz="2700" dirty="0" smtClean="0"/>
          </a:p>
          <a:p>
            <a:pPr marL="514350" indent="-514350">
              <a:lnSpc>
                <a:spcPct val="160000"/>
              </a:lnSpc>
              <a:buNone/>
            </a:pPr>
            <a:r>
              <a:rPr lang="en-US" altLang="ko-KR" sz="2700" dirty="0" smtClean="0"/>
              <a:t>Q ) </a:t>
            </a:r>
            <a:r>
              <a:rPr lang="ko-KR" altLang="en-US" sz="2700" dirty="0" smtClean="0"/>
              <a:t>응답이 오래 </a:t>
            </a:r>
            <a:r>
              <a:rPr lang="ko-KR" altLang="en-US" sz="2700" dirty="0" err="1" smtClean="0"/>
              <a:t>걸릴시</a:t>
            </a:r>
            <a:r>
              <a:rPr lang="ko-KR" altLang="en-US" sz="2700" dirty="0" smtClean="0"/>
              <a:t> </a:t>
            </a:r>
            <a:r>
              <a:rPr lang="ko-KR" altLang="en-US" sz="2700" dirty="0" err="1" smtClean="0"/>
              <a:t>비동기로</a:t>
            </a:r>
            <a:r>
              <a:rPr lang="ko-KR" altLang="en-US" sz="2700" dirty="0" smtClean="0"/>
              <a:t> 처리했는가</a:t>
            </a:r>
            <a:r>
              <a:rPr lang="en-US" altLang="ko-KR" sz="2700" dirty="0" smtClean="0"/>
              <a:t>?</a:t>
            </a:r>
          </a:p>
          <a:p>
            <a:pPr marL="514350" indent="-514350">
              <a:lnSpc>
                <a:spcPct val="160000"/>
              </a:lnSpc>
              <a:buNone/>
            </a:pPr>
            <a:r>
              <a:rPr lang="en-US" altLang="ko-KR" sz="2700" dirty="0" smtClean="0"/>
              <a:t>A )  </a:t>
            </a:r>
            <a:r>
              <a:rPr lang="ko-KR" altLang="en-US" sz="2700" dirty="0" err="1" smtClean="0"/>
              <a:t>회원이메일발송</a:t>
            </a:r>
            <a:r>
              <a:rPr lang="en-US" altLang="ko-KR" sz="2700" dirty="0" smtClean="0"/>
              <a:t>, SMS</a:t>
            </a:r>
            <a:r>
              <a:rPr lang="ko-KR" altLang="en-US" sz="2700" dirty="0" smtClean="0"/>
              <a:t>발송 </a:t>
            </a:r>
            <a:r>
              <a:rPr lang="en-US" altLang="ko-KR" sz="2700" dirty="0" smtClean="0"/>
              <a:t>=&gt; </a:t>
            </a:r>
            <a:r>
              <a:rPr lang="ko-KR" altLang="en-US" sz="2700" dirty="0" smtClean="0"/>
              <a:t>응답속도의 지연 </a:t>
            </a:r>
            <a:r>
              <a:rPr lang="en-US" altLang="ko-KR" sz="2700" dirty="0" smtClean="0"/>
              <a:t>=&gt; </a:t>
            </a:r>
            <a:r>
              <a:rPr lang="en-US" altLang="ko-KR" sz="2700" dirty="0" err="1" smtClean="0"/>
              <a:t>RabbitMq</a:t>
            </a:r>
            <a:r>
              <a:rPr lang="ko-KR" altLang="en-US" sz="2700" dirty="0" smtClean="0"/>
              <a:t>등의 메시지 큐를 활용한 처리</a:t>
            </a:r>
            <a:endParaRPr lang="en-US" altLang="ko-KR" sz="2700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태그의 종류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err="1" smtClean="0"/>
              <a:t>강조형</a:t>
            </a:r>
            <a:r>
              <a:rPr lang="ko-KR" altLang="en-US" sz="2000" dirty="0" smtClean="0"/>
              <a:t> 태그 </a:t>
            </a:r>
            <a:r>
              <a:rPr lang="en-US" altLang="ko-KR" sz="2000" dirty="0" smtClean="0"/>
              <a:t>( </a:t>
            </a:r>
            <a:r>
              <a:rPr lang="en-US" sz="2000" dirty="0" smtClean="0"/>
              <a:t>strong, </a:t>
            </a:r>
            <a:r>
              <a:rPr lang="en-US" sz="2000" dirty="0" err="1" smtClean="0"/>
              <a:t>em</a:t>
            </a:r>
            <a:r>
              <a:rPr lang="en-US" altLang="ko-KR" sz="2000" dirty="0" smtClean="0"/>
              <a:t> )</a:t>
            </a:r>
          </a:p>
          <a:p>
            <a:r>
              <a:rPr lang="en-US" sz="2000" dirty="0" smtClean="0"/>
              <a:t>ex)</a:t>
            </a:r>
          </a:p>
          <a:p>
            <a:pPr fontAlgn="base">
              <a:buNone/>
            </a:pPr>
            <a:r>
              <a:rPr lang="en-US" sz="2000" dirty="0" smtClean="0"/>
              <a:t>&lt;strong&gt;</a:t>
            </a:r>
            <a:r>
              <a:rPr lang="ko-KR" altLang="en-US" sz="2000" dirty="0" smtClean="0"/>
              <a:t>강조</a:t>
            </a:r>
            <a:r>
              <a:rPr lang="en-US" altLang="ko-KR" sz="2000" dirty="0" smtClean="0"/>
              <a:t>&lt;/</a:t>
            </a:r>
            <a:r>
              <a:rPr lang="en-US" sz="2000" dirty="0" smtClean="0"/>
              <a:t>strong&gt;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 fontAlgn="base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</a:t>
            </a:r>
            <a:r>
              <a:rPr lang="ko-KR" altLang="en-US" sz="2000" dirty="0" smtClean="0"/>
              <a:t>글꼴 기울이기</a:t>
            </a:r>
            <a:r>
              <a:rPr lang="en-US" altLang="ko-KR" sz="2000" dirty="0" smtClean="0"/>
              <a:t>&lt;/</a:t>
            </a:r>
            <a:r>
              <a:rPr lang="en-US" sz="2000" dirty="0" err="1" smtClean="0"/>
              <a:t>em</a:t>
            </a:r>
            <a:r>
              <a:rPr lang="en-US" sz="2000" dirty="0" smtClean="0"/>
              <a:t>&gt;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Form</a:t>
            </a:r>
            <a:r>
              <a:rPr lang="ko-KR" altLang="en-US" sz="2000" dirty="0" smtClean="0"/>
              <a:t>관련태그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sz="2000" dirty="0" smtClean="0"/>
              <a:t>Select, input , checkbox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은 트리구조를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&lt;h3&gt;</a:t>
            </a:r>
            <a:r>
              <a:rPr lang="en-US" altLang="ko-KR" sz="2000" dirty="0" err="1" smtClean="0"/>
              <a:t>ul</a:t>
            </a:r>
            <a:r>
              <a:rPr lang="ko-KR" altLang="en-US" sz="2000" dirty="0" smtClean="0"/>
              <a:t>의 이웃 태그입니다</a:t>
            </a:r>
            <a:r>
              <a:rPr lang="en-US" altLang="ko-KR" sz="2000" dirty="0" smtClean="0"/>
              <a:t>.&lt;/h3&gt;</a:t>
            </a:r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ul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  &lt;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ul</a:t>
            </a:r>
            <a:r>
              <a:rPr lang="ko-KR" altLang="en-US" sz="2000" dirty="0" smtClean="0"/>
              <a:t>의 자식태그입니다</a:t>
            </a:r>
            <a:r>
              <a:rPr lang="en-US" altLang="ko-KR" sz="2000" dirty="0" smtClean="0"/>
              <a:t>.&lt;/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  &lt;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ul</a:t>
            </a:r>
            <a:r>
              <a:rPr lang="ko-KR" altLang="en-US" sz="2000" dirty="0" smtClean="0"/>
              <a:t>의 자식태그입니다</a:t>
            </a:r>
            <a:r>
              <a:rPr lang="en-US" altLang="ko-KR" sz="2000" dirty="0" smtClean="0"/>
              <a:t>.&lt;/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  &lt;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ul</a:t>
            </a:r>
            <a:r>
              <a:rPr lang="ko-KR" altLang="en-US" sz="2000" dirty="0" smtClean="0"/>
              <a:t>의 자식태그입니다</a:t>
            </a:r>
            <a:r>
              <a:rPr lang="en-US" altLang="ko-KR" sz="2000" dirty="0" smtClean="0"/>
              <a:t>.&lt;/</a:t>
            </a:r>
            <a:r>
              <a:rPr lang="en-US" altLang="ko-KR" sz="2000" dirty="0" err="1" smtClean="0"/>
              <a:t>li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ul</a:t>
            </a:r>
            <a:r>
              <a:rPr lang="en-US" altLang="ko-KR" sz="2000" dirty="0" smtClean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3071810"/>
            <a:ext cx="3333757" cy="200025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H3, </a:t>
            </a:r>
            <a:r>
              <a:rPr lang="en-US" altLang="ko-KR" dirty="0" err="1" smtClean="0"/>
              <a:t>ul</a:t>
            </a:r>
            <a:r>
              <a:rPr lang="ko-KR" altLang="en-US" dirty="0" smtClean="0"/>
              <a:t>과 이웃태그</a:t>
            </a:r>
            <a:endParaRPr lang="en-US" altLang="ko-KR" dirty="0" smtClean="0"/>
          </a:p>
          <a:p>
            <a:r>
              <a:rPr lang="en-US" altLang="ko-KR" dirty="0" err="1" smtClean="0"/>
              <a:t>ul</a:t>
            </a:r>
            <a:r>
              <a:rPr lang="ko-KR" altLang="en-US" dirty="0" smtClean="0"/>
              <a:t>태그의 자식들은 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 err="1" smtClean="0"/>
              <a:t>li</a:t>
            </a:r>
            <a:r>
              <a:rPr lang="ko-KR" altLang="en-US" dirty="0" smtClean="0"/>
              <a:t>의 부모태그는 </a:t>
            </a:r>
            <a:r>
              <a:rPr lang="en-US" altLang="ko-KR" dirty="0" err="1" smtClean="0"/>
              <a:t>ul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3786190"/>
            <a:ext cx="3690930" cy="2214558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웹표준이란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특정 브라우저에서만 </a:t>
            </a:r>
            <a:r>
              <a:rPr lang="ko-KR" altLang="en-US" sz="2700" dirty="0" err="1" smtClean="0"/>
              <a:t>잘보이거나</a:t>
            </a:r>
            <a:r>
              <a:rPr lang="ko-KR" altLang="en-US" sz="2700" dirty="0" smtClean="0"/>
              <a:t> 하지 않고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모든 브라우저에서 </a:t>
            </a:r>
            <a:r>
              <a:rPr lang="ko-KR" altLang="en-US" sz="2700" dirty="0" err="1" smtClean="0"/>
              <a:t>잘돌아가게</a:t>
            </a:r>
            <a:r>
              <a:rPr lang="ko-KR" altLang="en-US" sz="2700" dirty="0" smtClean="0"/>
              <a:t> 표준에 맞게 작성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en-US" altLang="ko-KR" sz="2700" dirty="0" smtClean="0"/>
              <a:t>W3C(</a:t>
            </a:r>
            <a:r>
              <a:rPr lang="ko-KR" altLang="en-US" sz="2700" dirty="0" err="1" smtClean="0"/>
              <a:t>웹표준</a:t>
            </a:r>
            <a:r>
              <a:rPr lang="ko-KR" altLang="en-US" sz="2700" dirty="0" smtClean="0"/>
              <a:t> 관련 문서 </a:t>
            </a:r>
            <a:r>
              <a:rPr lang="ko-KR" altLang="en-US" sz="2700" dirty="0" err="1" smtClean="0"/>
              <a:t>만드는곳</a:t>
            </a:r>
            <a:r>
              <a:rPr lang="en-US" altLang="ko-KR" sz="2700" dirty="0" smtClean="0"/>
              <a:t>) </a:t>
            </a:r>
            <a:r>
              <a:rPr lang="ko-KR" altLang="en-US" sz="2700" dirty="0" smtClean="0"/>
              <a:t>권고안에 맞춰 작성한다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sz="2500" dirty="0" smtClean="0">
                <a:hlinkClick r:id="rId2"/>
              </a:rPr>
              <a:t>https://www.w3.org/</a:t>
            </a:r>
            <a:endParaRPr lang="en-US" altLang="ko-KR" sz="25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웹접근성이란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buNone/>
            </a:pPr>
            <a:r>
              <a:rPr lang="ko-KR" altLang="en-US" sz="2000" dirty="0" smtClean="0"/>
              <a:t>    </a:t>
            </a:r>
            <a:r>
              <a:rPr lang="ko-KR" altLang="en-US" sz="2700" dirty="0" err="1" smtClean="0"/>
              <a:t>접근성이란</a:t>
            </a:r>
            <a:r>
              <a:rPr lang="ko-KR" altLang="en-US" sz="2700" dirty="0" smtClean="0"/>
              <a:t> “보다 많은 사람이 </a:t>
            </a:r>
            <a:endParaRPr lang="en-US" altLang="ko-KR" sz="2700" dirty="0" smtClean="0"/>
          </a:p>
          <a:p>
            <a:pPr fontAlgn="base">
              <a:buNone/>
            </a:pPr>
            <a:r>
              <a:rPr lang="en-US" altLang="ko-KR" sz="2700" dirty="0" smtClean="0"/>
              <a:t>   </a:t>
            </a:r>
            <a:r>
              <a:rPr lang="ko-KR" altLang="en-US" sz="2700" dirty="0" smtClean="0"/>
              <a:t>이용할 수 있는 보편적 </a:t>
            </a:r>
            <a:r>
              <a:rPr lang="ko-KR" altLang="en-US" sz="2700" dirty="0" err="1" smtClean="0"/>
              <a:t>접근정도</a:t>
            </a:r>
            <a:r>
              <a:rPr lang="ko-KR" altLang="en-US" sz="2700" dirty="0" smtClean="0"/>
              <a:t>”</a:t>
            </a:r>
            <a:r>
              <a:rPr lang="ko-KR" altLang="en-US" sz="2700" dirty="0" err="1" smtClean="0"/>
              <a:t>를</a:t>
            </a:r>
            <a:r>
              <a:rPr lang="ko-KR" altLang="en-US" sz="2700" dirty="0" smtClean="0"/>
              <a:t> 의미 장애인뿐만 아니라 모든 사람이 정보통신 기기나 서비스를 손쉽게 활용할 수 있게 하는 것</a:t>
            </a:r>
            <a:endParaRPr lang="en-US" altLang="ko-KR" sz="2700" dirty="0" smtClean="0"/>
          </a:p>
          <a:p>
            <a:pPr fontAlgn="base">
              <a:buNone/>
            </a:pPr>
            <a:endParaRPr lang="en-US" altLang="ko-KR" sz="2700" dirty="0" smtClean="0"/>
          </a:p>
          <a:p>
            <a:pPr fontAlgn="base">
              <a:buNone/>
            </a:pPr>
            <a:endParaRPr lang="ko-KR" altLang="en-US" sz="2700" dirty="0" smtClean="0"/>
          </a:p>
          <a:p>
            <a:pPr algn="r" fontAlgn="base">
              <a:buNone/>
            </a:pPr>
            <a:r>
              <a:rPr lang="en-US" altLang="ko-KR" sz="2700" dirty="0" smtClean="0"/>
              <a:t>-</a:t>
            </a:r>
            <a:r>
              <a:rPr lang="ko-KR" altLang="en-US" sz="2700" dirty="0" err="1" smtClean="0"/>
              <a:t>다음웹표준화개발팀</a:t>
            </a:r>
            <a:r>
              <a:rPr lang="en-US" altLang="ko-KR" sz="2700" dirty="0" smtClean="0"/>
              <a:t>-</a:t>
            </a:r>
          </a:p>
          <a:p>
            <a:endParaRPr lang="ko-KR" altLang="en-US" sz="27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웹접근성이란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 dirty="0" smtClean="0"/>
              <a:t>간단히 요약하면 브라우저에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    상관없이 같은 내용을 보여준다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눈이 </a:t>
            </a:r>
            <a:r>
              <a:rPr lang="ko-KR" altLang="en-US" sz="2000" dirty="0" err="1" smtClean="0"/>
              <a:t>안보이는</a:t>
            </a:r>
            <a:r>
              <a:rPr lang="ko-KR" altLang="en-US" sz="2000" dirty="0" smtClean="0"/>
              <a:t> 사람은 스크린리더기로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 속도가 느린 사람은 </a:t>
            </a:r>
            <a:r>
              <a:rPr lang="en-US" altLang="ko-KR" sz="2000" dirty="0" err="1" smtClean="0"/>
              <a:t>css</a:t>
            </a:r>
            <a:r>
              <a:rPr lang="ko-KR" altLang="en-US" sz="2000" dirty="0" smtClean="0"/>
              <a:t>를 끄고도 정보를 </a:t>
            </a:r>
            <a:r>
              <a:rPr lang="ko-KR" altLang="en-US" sz="2000" dirty="0" err="1" smtClean="0"/>
              <a:t>습득가능해야됨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위의 것들을 고려해서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↑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웹접근성을</a:t>
            </a:r>
            <a:r>
              <a:rPr lang="ko-KR" altLang="en-US" dirty="0" smtClean="0"/>
              <a:t> 고려해서 </a:t>
            </a:r>
            <a:r>
              <a:rPr lang="ko-KR" altLang="en-US" dirty="0" err="1" smtClean="0"/>
              <a:t>작성하는법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/>
              <a:t>이미지 또는 링크 태그에 대체 텍스트 삽입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( </a:t>
            </a:r>
            <a:r>
              <a:rPr lang="ko-KR" altLang="en-US" sz="2000" dirty="0" smtClean="0"/>
              <a:t>시각장애인 배려</a:t>
            </a:r>
            <a:r>
              <a:rPr lang="en-US" altLang="ko-KR" sz="2000" dirty="0" smtClean="0"/>
              <a:t> )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Ex) 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=“” alt=“</a:t>
            </a:r>
            <a:r>
              <a:rPr lang="ko-KR" altLang="en-US" sz="2000" dirty="0" smtClean="0"/>
              <a:t>로고입니다</a:t>
            </a:r>
            <a:r>
              <a:rPr lang="en-US" altLang="ko-KR" sz="2000" dirty="0" smtClean="0"/>
              <a:t>.”&gt;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플래시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영상 </a:t>
            </a:r>
            <a:r>
              <a:rPr lang="ko-KR" altLang="en-US" sz="2000" dirty="0" err="1" smtClean="0"/>
              <a:t>삽입시</a:t>
            </a:r>
            <a:r>
              <a:rPr lang="ko-KR" altLang="en-US" sz="2000" dirty="0" smtClean="0"/>
              <a:t> 대체텍스트 삽입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내가 선언한</a:t>
            </a:r>
            <a:r>
              <a:rPr lang="en-US" altLang="ko-KR" sz="2000" dirty="0" smtClean="0"/>
              <a:t> DOCTYPE</a:t>
            </a:r>
            <a:r>
              <a:rPr lang="ko-KR" altLang="en-US" sz="2000" dirty="0" smtClean="0"/>
              <a:t> 문법에 맞게 했는지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 html </a:t>
            </a:r>
            <a:r>
              <a:rPr lang="en-US" altLang="ko-KR" sz="2000" dirty="0" err="1" smtClean="0"/>
              <a:t>validator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체크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웹접근성</a:t>
            </a:r>
            <a:r>
              <a:rPr lang="ko-KR" altLang="en-US" dirty="0" smtClean="0"/>
              <a:t> 체크하는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예전에 작성했던 글을 링크로 참조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2"/>
              </a:rPr>
              <a:t>http://agc_home.agcweb.co.kr/web-accessibility/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추가된 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브라우저 지원현황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태그별로</a:t>
            </a:r>
            <a:r>
              <a:rPr lang="ko-KR" altLang="en-US" dirty="0" smtClean="0"/>
              <a:t> 조금씩 차이가 있지만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기준점이 되는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태그의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IE9 </a:t>
            </a:r>
            <a:r>
              <a:rPr lang="ko-KR" altLang="en-US" dirty="0" smtClean="0"/>
              <a:t>이상이 적절</a:t>
            </a:r>
            <a:endParaRPr lang="ko-KR" altLang="en-US" dirty="0"/>
          </a:p>
        </p:txBody>
      </p:sp>
      <p:pic>
        <p:nvPicPr>
          <p:cNvPr id="4" name="그림 3" descr="vide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00504"/>
            <a:ext cx="6572296" cy="81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추가된 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000" dirty="0" smtClean="0"/>
              <a:t>IE8</a:t>
            </a:r>
            <a:r>
              <a:rPr lang="ko-KR" altLang="en-US" sz="2000" dirty="0" smtClean="0"/>
              <a:t>이하에서 </a:t>
            </a:r>
            <a:r>
              <a:rPr lang="en-US" altLang="ko-KR" sz="2000" dirty="0" smtClean="0"/>
              <a:t>HTML5</a:t>
            </a:r>
            <a:r>
              <a:rPr lang="ko-KR" altLang="en-US" sz="2000" dirty="0" smtClean="0"/>
              <a:t>태그 </a:t>
            </a:r>
            <a:r>
              <a:rPr lang="ko-KR" altLang="en-US" sz="2000" dirty="0" err="1" smtClean="0"/>
              <a:t>쓰는법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en-US" altLang="ko-KR" sz="2000" dirty="0" smtClean="0"/>
              <a:t>&lt;head</a:t>
            </a:r>
            <a:r>
              <a:rPr lang="ko-KR" altLang="en-US" sz="2000" dirty="0" err="1" smtClean="0"/>
              <a:t>태그사이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아래 소스 삽입</a:t>
            </a:r>
            <a:r>
              <a:rPr lang="en-US" altLang="ko-KR" sz="2000" dirty="0" smtClean="0"/>
              <a:t>( IE9</a:t>
            </a:r>
            <a:r>
              <a:rPr lang="ko-KR" altLang="en-US" sz="2000" dirty="0" smtClean="0"/>
              <a:t>이하 작동</a:t>
            </a:r>
            <a:r>
              <a:rPr lang="en-US" altLang="ko-KR" sz="2000" dirty="0" smtClean="0"/>
              <a:t> )</a:t>
            </a:r>
          </a:p>
          <a:p>
            <a:pPr>
              <a:lnSpc>
                <a:spcPct val="140000"/>
              </a:lnSpc>
              <a:buNone/>
            </a:pPr>
            <a:r>
              <a:rPr lang="en-US" sz="2000" dirty="0" smtClean="0"/>
              <a:t>    &lt;!--[if </a:t>
            </a:r>
            <a:r>
              <a:rPr lang="en-US" sz="2000" dirty="0" err="1" smtClean="0"/>
              <a:t>lt</a:t>
            </a:r>
            <a:r>
              <a:rPr lang="en-US" sz="2000" dirty="0" smtClean="0"/>
              <a:t> IE 9]&gt;</a:t>
            </a:r>
            <a:br>
              <a:rPr lang="en-US" sz="2000" dirty="0" smtClean="0"/>
            </a:b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u="sng" dirty="0" smtClean="0">
                <a:hlinkClick r:id="rId2"/>
              </a:rPr>
              <a:t>http://html5shiv.googlecode.com/svn/trunk/html5.js"&gt;&lt;/script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&lt;![</a:t>
            </a:r>
            <a:r>
              <a:rPr lang="en-US" sz="2000" dirty="0" err="1" smtClean="0"/>
              <a:t>endif</a:t>
            </a:r>
            <a:r>
              <a:rPr lang="en-US" sz="2000" dirty="0" smtClean="0"/>
              <a:t>]--&gt;</a:t>
            </a:r>
          </a:p>
          <a:p>
            <a:pPr>
              <a:lnSpc>
                <a:spcPct val="140000"/>
              </a:lnSpc>
              <a:buNone/>
            </a:pPr>
            <a:r>
              <a:rPr lang="en-US" altLang="ko-KR" sz="2000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태그삽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4572008"/>
            <a:ext cx="6163536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종료 후 학습방향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700" dirty="0" smtClean="0"/>
              <a:t>Q ) </a:t>
            </a:r>
            <a:r>
              <a:rPr lang="ko-KR" altLang="en-US" sz="2700" dirty="0" smtClean="0"/>
              <a:t>시스템의 자동화가 이루어졌는가</a:t>
            </a:r>
            <a:r>
              <a:rPr lang="en-US" altLang="ko-KR" sz="2700" dirty="0" smtClean="0"/>
              <a:t>?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700" dirty="0" smtClean="0"/>
              <a:t>A ) </a:t>
            </a:r>
            <a:r>
              <a:rPr lang="ko-KR" altLang="en-US" sz="2700" dirty="0" smtClean="0"/>
              <a:t>예를 들어 물건 </a:t>
            </a:r>
            <a:r>
              <a:rPr lang="ko-KR" altLang="en-US" sz="2700" dirty="0" err="1" smtClean="0"/>
              <a:t>구매후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7</a:t>
            </a:r>
            <a:r>
              <a:rPr lang="ko-KR" altLang="en-US" sz="2700" dirty="0" smtClean="0"/>
              <a:t>일 지나면 자동 구매완료 프로세스 전환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사람이 일일이 </a:t>
            </a:r>
            <a:r>
              <a:rPr lang="ko-KR" altLang="en-US" sz="2700" dirty="0" err="1" smtClean="0"/>
              <a:t>할수</a:t>
            </a:r>
            <a:r>
              <a:rPr lang="ko-KR" altLang="en-US" sz="2700" dirty="0" smtClean="0"/>
              <a:t> 없으므로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스케줄링</a:t>
            </a:r>
            <a:r>
              <a:rPr lang="en-US" altLang="ko-KR" sz="2700" dirty="0" smtClean="0"/>
              <a:t>( </a:t>
            </a:r>
            <a:r>
              <a:rPr lang="en-US" altLang="ko-KR" sz="2700" dirty="0" err="1" smtClean="0"/>
              <a:t>Crontab</a:t>
            </a:r>
            <a:r>
              <a:rPr lang="en-US" altLang="ko-KR" sz="2700" dirty="0" smtClean="0"/>
              <a:t> ) </a:t>
            </a:r>
            <a:r>
              <a:rPr lang="ko-KR" altLang="en-US" sz="2700" dirty="0" smtClean="0"/>
              <a:t>활용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추가된 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28662" y="1357298"/>
            <a:ext cx="7221538" cy="403225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많이 </a:t>
            </a:r>
            <a:r>
              <a:rPr lang="ko-KR" altLang="en-US" sz="2000" dirty="0" err="1" smtClean="0"/>
              <a:t>쓰는것은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아래표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주소 참조</a:t>
            </a:r>
            <a:endParaRPr lang="en-US" altLang="ko-KR" sz="2000" dirty="0" smtClean="0"/>
          </a:p>
          <a:p>
            <a:r>
              <a:rPr lang="en-US" altLang="ko-KR" sz="2000" dirty="0" smtClean="0"/>
              <a:t>http://www.w3schools.com/html/html5_new_elements.asp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1538" y="2214554"/>
          <a:ext cx="7000924" cy="397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5214974"/>
              </a:tblGrid>
              <a:tr h="4323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&lt;header&gt;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상단부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hgroup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제목과 관련된 부제목을 묶어준다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위치에 영향을 받지 않는다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&lt;section&gt;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웹컨텐츠를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그룹화 함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section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안에 또 다른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태그들을 사용할 수 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article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과의 차이는 재배포 할 수 없다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&lt;aside&gt;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사이드바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위젯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&lt;footer&gt;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하단부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저작권 등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38308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&lt;canvas&gt;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그래픽을 표현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d3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차트등에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 종료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algn="ctr">
              <a:buNone/>
            </a:pPr>
            <a:r>
              <a:rPr lang="ko-KR" altLang="en-US" sz="5000" dirty="0" smtClean="0"/>
              <a:t>수고하셨습니다</a:t>
            </a:r>
            <a:r>
              <a:rPr lang="en-US" altLang="ko-KR" sz="5000" dirty="0" smtClean="0"/>
              <a:t>.</a:t>
            </a:r>
            <a:endParaRPr lang="ko-KR" alt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2033</Words>
  <Application>Microsoft Office PowerPoint</Application>
  <PresentationFormat>화면 슬라이드 쇼(4:3)</PresentationFormat>
  <Paragraphs>505</Paragraphs>
  <Slides>91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2" baseType="lpstr">
      <vt:lpstr>Office 테마</vt:lpstr>
      <vt:lpstr>Node.js 1일차</vt:lpstr>
      <vt:lpstr>목차</vt:lpstr>
      <vt:lpstr>강사 소개 및 강의 목표</vt:lpstr>
      <vt:lpstr>강사소개</vt:lpstr>
      <vt:lpstr>강사소개</vt:lpstr>
      <vt:lpstr>강의 목표</vt:lpstr>
      <vt:lpstr>실서비스시 고려사항</vt:lpstr>
      <vt:lpstr>강의 종료 후 학습방향</vt:lpstr>
      <vt:lpstr>강의 종료 후 학습방향</vt:lpstr>
      <vt:lpstr>강의 종료 후 학습방향</vt:lpstr>
      <vt:lpstr>강의 종료 후 학습방향</vt:lpstr>
      <vt:lpstr>슬라이드 12</vt:lpstr>
      <vt:lpstr>Node.js 란 무엇인가</vt:lpstr>
      <vt:lpstr>Node.js 란 무엇인가</vt:lpstr>
      <vt:lpstr>이벤트 기반이란?</vt:lpstr>
      <vt:lpstr>싱글 스레드란?</vt:lpstr>
      <vt:lpstr>Non-Blocking IO</vt:lpstr>
      <vt:lpstr>Q &amp; A</vt:lpstr>
      <vt:lpstr>Q &amp; A</vt:lpstr>
      <vt:lpstr>내가 Node.js를 쓰는 이유</vt:lpstr>
      <vt:lpstr>슬라이드 21</vt:lpstr>
      <vt:lpstr>내가 Node.js를 쓰는 이유</vt:lpstr>
      <vt:lpstr>내가 Node.js를 쓰는 이유</vt:lpstr>
      <vt:lpstr>슬라이드 24</vt:lpstr>
      <vt:lpstr>Sublime Text</vt:lpstr>
      <vt:lpstr>Sublime Text</vt:lpstr>
      <vt:lpstr>플러그인 설치</vt:lpstr>
      <vt:lpstr>플러그인 설치</vt:lpstr>
      <vt:lpstr>플러그인 설치</vt:lpstr>
      <vt:lpstr>플러그인 설치</vt:lpstr>
      <vt:lpstr>플러그인 설치</vt:lpstr>
      <vt:lpstr>플러그인 설치</vt:lpstr>
      <vt:lpstr>플러그인 설치</vt:lpstr>
      <vt:lpstr>플러그인 설치</vt:lpstr>
      <vt:lpstr>플러그인 설치</vt:lpstr>
      <vt:lpstr>플러그인 설치</vt:lpstr>
      <vt:lpstr>플러그인 삭제법</vt:lpstr>
      <vt:lpstr>사용자 셋팅</vt:lpstr>
      <vt:lpstr>사용자 셋팅</vt:lpstr>
      <vt:lpstr>사용자 셋팅</vt:lpstr>
      <vt:lpstr>Node.js, NPM, Express</vt:lpstr>
      <vt:lpstr>Node.js, NPM, Express</vt:lpstr>
      <vt:lpstr>Node.js 설치</vt:lpstr>
      <vt:lpstr>Node.js 설치</vt:lpstr>
      <vt:lpstr>Node.js 설치 ( Mac )</vt:lpstr>
      <vt:lpstr>Node.js 설치 ( Mac )</vt:lpstr>
      <vt:lpstr>Node.js 설치 ( Mac )</vt:lpstr>
      <vt:lpstr>Node.js 설치( Windows )</vt:lpstr>
      <vt:lpstr>Node.js 설치( Windows )</vt:lpstr>
      <vt:lpstr>Node.js 설치</vt:lpstr>
      <vt:lpstr>Node.js 설치</vt:lpstr>
      <vt:lpstr>Node.js 설치( Windows )</vt:lpstr>
      <vt:lpstr>NPM이란?</vt:lpstr>
      <vt:lpstr>Express설치하기</vt:lpstr>
      <vt:lpstr>Express설치하기</vt:lpstr>
      <vt:lpstr>Express설치하기</vt:lpstr>
      <vt:lpstr>Express설치하기</vt:lpstr>
      <vt:lpstr>Express 설치하기</vt:lpstr>
      <vt:lpstr>기본적인 터미널 명령어</vt:lpstr>
      <vt:lpstr>기본적인 터미널 명령어</vt:lpstr>
      <vt:lpstr>기본적인 터미널 명령어</vt:lpstr>
      <vt:lpstr>기본적인 터미널 명령어</vt:lpstr>
      <vt:lpstr>기본적인 터미널 명령어</vt:lpstr>
      <vt:lpstr>기본적인 터미널 명령어</vt:lpstr>
      <vt:lpstr>Express Mac 설치</vt:lpstr>
      <vt:lpstr>Express Windows 설치</vt:lpstr>
      <vt:lpstr>웹서버 띄우기</vt:lpstr>
      <vt:lpstr>웹서버 띄우기</vt:lpstr>
      <vt:lpstr>웹서버 띄우기</vt:lpstr>
      <vt:lpstr>웹서버 띄우기</vt:lpstr>
      <vt:lpstr>웹서버 띄우기</vt:lpstr>
      <vt:lpstr>슬라이드 72</vt:lpstr>
      <vt:lpstr>목차</vt:lpstr>
      <vt:lpstr>HTML 이란?</vt:lpstr>
      <vt:lpstr>HTML 작성법</vt:lpstr>
      <vt:lpstr>HTML 작성법</vt:lpstr>
      <vt:lpstr>HTML 작성법</vt:lpstr>
      <vt:lpstr>태그 작성법</vt:lpstr>
      <vt:lpstr>태그의 종류</vt:lpstr>
      <vt:lpstr>태그의 종류</vt:lpstr>
      <vt:lpstr>문서 구조</vt:lpstr>
      <vt:lpstr>문서 구조</vt:lpstr>
      <vt:lpstr>웹표준이란?</vt:lpstr>
      <vt:lpstr>웹접근성이란?</vt:lpstr>
      <vt:lpstr>웹접근성이란?</vt:lpstr>
      <vt:lpstr>웹접근성을 고려해서 작성하는법</vt:lpstr>
      <vt:lpstr>웹접근성 체크하는 방법</vt:lpstr>
      <vt:lpstr>HTML5 추가된 태그</vt:lpstr>
      <vt:lpstr>HTML5 추가된 태그</vt:lpstr>
      <vt:lpstr>HTML5 추가된 태그</vt:lpstr>
      <vt:lpstr>1일차 종료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Park</cp:lastModifiedBy>
  <cp:revision>206</cp:revision>
  <dcterms:created xsi:type="dcterms:W3CDTF">2016-12-03T07:49:29Z</dcterms:created>
  <dcterms:modified xsi:type="dcterms:W3CDTF">2016-12-08T07:05:28Z</dcterms:modified>
</cp:coreProperties>
</file>