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71" r:id="rId14"/>
    <p:sldId id="269" r:id="rId15"/>
    <p:sldId id="270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udio longo" userId="84d062f1d672cae0" providerId="LiveId" clId="{9B929D15-BCB8-482A-959C-72BF5EB37148}"/>
    <pc:docChg chg="undo custSel addSld delSld modSld sldOrd">
      <pc:chgData name="claudio longo" userId="84d062f1d672cae0" providerId="LiveId" clId="{9B929D15-BCB8-482A-959C-72BF5EB37148}" dt="2025-05-15T18:28:38.585" v="468"/>
      <pc:docMkLst>
        <pc:docMk/>
      </pc:docMkLst>
      <pc:sldChg chg="ord">
        <pc:chgData name="claudio longo" userId="84d062f1d672cae0" providerId="LiveId" clId="{9B929D15-BCB8-482A-959C-72BF5EB37148}" dt="2025-05-15T18:11:54.842" v="369" actId="20578"/>
        <pc:sldMkLst>
          <pc:docMk/>
          <pc:sldMk cId="3576565339" sldId="272"/>
        </pc:sldMkLst>
      </pc:sldChg>
      <pc:sldChg chg="addSp delSp modSp add mod">
        <pc:chgData name="claudio longo" userId="84d062f1d672cae0" providerId="LiveId" clId="{9B929D15-BCB8-482A-959C-72BF5EB37148}" dt="2025-05-14T19:42:23.561" v="283" actId="207"/>
        <pc:sldMkLst>
          <pc:docMk/>
          <pc:sldMk cId="2980745027" sldId="273"/>
        </pc:sldMkLst>
        <pc:spChg chg="add del mod">
          <ac:chgData name="claudio longo" userId="84d062f1d672cae0" providerId="LiveId" clId="{9B929D15-BCB8-482A-959C-72BF5EB37148}" dt="2025-05-14T19:31:14.302" v="10" actId="478"/>
          <ac:spMkLst>
            <pc:docMk/>
            <pc:sldMk cId="2980745027" sldId="273"/>
            <ac:spMk id="5" creationId="{C53CFBC1-A17A-4EAA-90FF-39BDDA41B96B}"/>
          </ac:spMkLst>
        </pc:spChg>
        <pc:spChg chg="del">
          <ac:chgData name="claudio longo" userId="84d062f1d672cae0" providerId="LiveId" clId="{9B929D15-BCB8-482A-959C-72BF5EB37148}" dt="2025-05-14T19:30:18.671" v="1" actId="478"/>
          <ac:spMkLst>
            <pc:docMk/>
            <pc:sldMk cId="2980745027" sldId="273"/>
            <ac:spMk id="7" creationId="{910A6845-87FE-43DF-8CF6-1DBAF034E766}"/>
          </ac:spMkLst>
        </pc:spChg>
        <pc:spChg chg="add del mod">
          <ac:chgData name="claudio longo" userId="84d062f1d672cae0" providerId="LiveId" clId="{9B929D15-BCB8-482A-959C-72BF5EB37148}" dt="2025-05-14T19:34:49.050" v="42" actId="478"/>
          <ac:spMkLst>
            <pc:docMk/>
            <pc:sldMk cId="2980745027" sldId="273"/>
            <ac:spMk id="8" creationId="{470F7E96-27A2-405D-A4BB-0E1E95D69E23}"/>
          </ac:spMkLst>
        </pc:spChg>
        <pc:spChg chg="add mod">
          <ac:chgData name="claudio longo" userId="84d062f1d672cae0" providerId="LiveId" clId="{9B929D15-BCB8-482A-959C-72BF5EB37148}" dt="2025-05-14T19:42:23.561" v="283" actId="207"/>
          <ac:spMkLst>
            <pc:docMk/>
            <pc:sldMk cId="2980745027" sldId="273"/>
            <ac:spMk id="9" creationId="{483D2A55-A5AA-4EBE-A794-281EFC71B7D3}"/>
          </ac:spMkLst>
        </pc:spChg>
        <pc:spChg chg="add mod">
          <ac:chgData name="claudio longo" userId="84d062f1d672cae0" providerId="LiveId" clId="{9B929D15-BCB8-482A-959C-72BF5EB37148}" dt="2025-05-14T19:38:59.508" v="282" actId="20577"/>
          <ac:spMkLst>
            <pc:docMk/>
            <pc:sldMk cId="2980745027" sldId="273"/>
            <ac:spMk id="11" creationId="{C53EDF0C-A0DC-4EC3-814A-2E87BE2A06DA}"/>
          </ac:spMkLst>
        </pc:spChg>
        <pc:picChg chg="del">
          <ac:chgData name="claudio longo" userId="84d062f1d672cae0" providerId="LiveId" clId="{9B929D15-BCB8-482A-959C-72BF5EB37148}" dt="2025-05-14T19:30:23.923" v="2" actId="478"/>
          <ac:picMkLst>
            <pc:docMk/>
            <pc:sldMk cId="2980745027" sldId="273"/>
            <ac:picMk id="4" creationId="{1A5C8345-F215-48A6-9F5B-131F882E56DC}"/>
          </ac:picMkLst>
        </pc:picChg>
      </pc:sldChg>
      <pc:sldChg chg="add del">
        <pc:chgData name="claudio longo" userId="84d062f1d672cae0" providerId="LiveId" clId="{9B929D15-BCB8-482A-959C-72BF5EB37148}" dt="2025-05-14T19:36:46.093" v="80" actId="47"/>
        <pc:sldMkLst>
          <pc:docMk/>
          <pc:sldMk cId="2323629829" sldId="274"/>
        </pc:sldMkLst>
      </pc:sldChg>
      <pc:sldChg chg="addSp delSp modSp add del mod modTransition modAnim">
        <pc:chgData name="claudio longo" userId="84d062f1d672cae0" providerId="LiveId" clId="{9B929D15-BCB8-482A-959C-72BF5EB37148}" dt="2025-05-15T18:28:38.585" v="468"/>
        <pc:sldMkLst>
          <pc:docMk/>
          <pc:sldMk cId="3362498073" sldId="274"/>
        </pc:sldMkLst>
        <pc:spChg chg="add mod">
          <ac:chgData name="claudio longo" userId="84d062f1d672cae0" providerId="LiveId" clId="{9B929D15-BCB8-482A-959C-72BF5EB37148}" dt="2025-05-14T19:38:07.373" v="250" actId="1076"/>
          <ac:spMkLst>
            <pc:docMk/>
            <pc:sldMk cId="3362498073" sldId="274"/>
            <ac:spMk id="5" creationId="{FD316814-61BA-4210-A6F8-535EB7651A1C}"/>
          </ac:spMkLst>
        </pc:spChg>
        <pc:spChg chg="del">
          <ac:chgData name="claudio longo" userId="84d062f1d672cae0" providerId="LiveId" clId="{9B929D15-BCB8-482A-959C-72BF5EB37148}" dt="2025-05-14T19:36:56.899" v="82" actId="478"/>
          <ac:spMkLst>
            <pc:docMk/>
            <pc:sldMk cId="3362498073" sldId="274"/>
            <ac:spMk id="9" creationId="{483D2A55-A5AA-4EBE-A794-281EFC71B7D3}"/>
          </ac:spMkLst>
        </pc:spChg>
        <pc:spChg chg="del">
          <ac:chgData name="claudio longo" userId="84d062f1d672cae0" providerId="LiveId" clId="{9B929D15-BCB8-482A-959C-72BF5EB37148}" dt="2025-05-14T19:36:58.192" v="83" actId="478"/>
          <ac:spMkLst>
            <pc:docMk/>
            <pc:sldMk cId="3362498073" sldId="274"/>
            <ac:spMk id="11" creationId="{C53EDF0C-A0DC-4EC3-814A-2E87BE2A06DA}"/>
          </ac:spMkLst>
        </pc:spChg>
      </pc:sldChg>
      <pc:sldChg chg="addSp delSp modSp add mod ord">
        <pc:chgData name="claudio longo" userId="84d062f1d672cae0" providerId="LiveId" clId="{9B929D15-BCB8-482A-959C-72BF5EB37148}" dt="2025-05-15T18:23:28.654" v="449" actId="20577"/>
        <pc:sldMkLst>
          <pc:docMk/>
          <pc:sldMk cId="2856873765" sldId="275"/>
        </pc:sldMkLst>
        <pc:spChg chg="add mod">
          <ac:chgData name="claudio longo" userId="84d062f1d672cae0" providerId="LiveId" clId="{9B929D15-BCB8-482A-959C-72BF5EB37148}" dt="2025-05-15T18:23:28.654" v="449" actId="20577"/>
          <ac:spMkLst>
            <pc:docMk/>
            <pc:sldMk cId="2856873765" sldId="275"/>
            <ac:spMk id="5" creationId="{EB1126A7-CBE6-483C-9CAF-5C7ECB29851A}"/>
          </ac:spMkLst>
        </pc:spChg>
        <pc:spChg chg="del">
          <ac:chgData name="claudio longo" userId="84d062f1d672cae0" providerId="LiveId" clId="{9B929D15-BCB8-482A-959C-72BF5EB37148}" dt="2025-05-15T18:08:45.608" v="286" actId="478"/>
          <ac:spMkLst>
            <pc:docMk/>
            <pc:sldMk cId="2856873765" sldId="275"/>
            <ac:spMk id="11" creationId="{C53EDF0C-A0DC-4EC3-814A-2E87BE2A06DA}"/>
          </ac:spMkLst>
        </pc:spChg>
        <pc:picChg chg="del">
          <ac:chgData name="claudio longo" userId="84d062f1d672cae0" providerId="LiveId" clId="{9B929D15-BCB8-482A-959C-72BF5EB37148}" dt="2025-05-15T18:12:30.315" v="371" actId="478"/>
          <ac:picMkLst>
            <pc:docMk/>
            <pc:sldMk cId="2856873765" sldId="275"/>
            <ac:picMk id="3" creationId="{B09A4E7C-0214-4D9A-AC5F-9FB4C12147DE}"/>
          </ac:picMkLst>
        </pc:picChg>
      </pc:sldChg>
      <pc:sldChg chg="modSp add ord modTransition">
        <pc:chgData name="claudio longo" userId="84d062f1d672cae0" providerId="LiveId" clId="{9B929D15-BCB8-482A-959C-72BF5EB37148}" dt="2025-05-15T18:28:23.497" v="467"/>
        <pc:sldMkLst>
          <pc:docMk/>
          <pc:sldMk cId="2363033013" sldId="276"/>
        </pc:sldMkLst>
        <pc:spChg chg="mod">
          <ac:chgData name="claudio longo" userId="84d062f1d672cae0" providerId="LiveId" clId="{9B929D15-BCB8-482A-959C-72BF5EB37148}" dt="2025-05-15T18:24:00.109" v="466" actId="20577"/>
          <ac:spMkLst>
            <pc:docMk/>
            <pc:sldMk cId="2363033013" sldId="276"/>
            <ac:spMk id="5" creationId="{FD316814-61BA-4210-A6F8-535EB7651A1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C5C4F0-B6D0-4610-9B73-9161D3B10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B0EBCD-0631-4748-9455-1BC6E2D42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9A65D3-78A1-41E5-AA9A-4AB71751B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D5F23-DEBC-4E92-8A93-96DEDA5FFAD5}" type="datetimeFigureOut">
              <a:rPr lang="pt-BR" smtClean="0"/>
              <a:t>15/05/2025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82BC6B-D2E5-42D7-8CF9-303585043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BD2E55-ED3A-4FBA-8F7B-C788ECA4A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7933-2EAD-4CE4-B910-5FC9BBA99D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708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C4ECDD-3462-49DC-B887-D8A76823F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1D5DD98-6A5E-4056-BEFF-51B5005C6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A6396E-A6C6-4F1C-8B6F-73A1E9603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D5F23-DEBC-4E92-8A93-96DEDA5FFAD5}" type="datetimeFigureOut">
              <a:rPr lang="pt-BR" smtClean="0"/>
              <a:t>15/05/2025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8FB90D-AE77-4844-9987-02469729B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714DE3-97AA-4BAF-B844-3FB7892B5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7933-2EAD-4CE4-B910-5FC9BBA99D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463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50D048C-B2D2-498B-BCBE-C80A6DCB96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B6A3D82-FE18-4C23-B52D-86F40BE22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C51C36-CEDA-476E-A901-5A33CB959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D5F23-DEBC-4E92-8A93-96DEDA5FFAD5}" type="datetimeFigureOut">
              <a:rPr lang="pt-BR" smtClean="0"/>
              <a:t>15/05/2025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052C3A-D09D-4FAA-9EB2-F3D23F061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CBF2D-4396-41D3-87A7-F5186D427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7933-2EAD-4CE4-B910-5FC9BBA99D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81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3F0D4-D654-4F5D-A714-59D662BEE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02E7E2-B4CD-4DED-8040-3C9BC6A2F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74038B-DDF8-49B2-91EA-02952C011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D5F23-DEBC-4E92-8A93-96DEDA5FFAD5}" type="datetimeFigureOut">
              <a:rPr lang="pt-BR" smtClean="0"/>
              <a:t>15/05/2025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550A12-3BF0-4DBC-AD03-46AC89F63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37C44D-089D-4824-898A-1F254C64F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7933-2EAD-4CE4-B910-5FC9BBA99D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5031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B42BC-698A-4983-BD96-3C2CA1A54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BDA1D8-2E4B-45F9-BC07-F3307BCD3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2CDC10-333B-451E-ACE5-992625E43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D5F23-DEBC-4E92-8A93-96DEDA5FFAD5}" type="datetimeFigureOut">
              <a:rPr lang="pt-BR" smtClean="0"/>
              <a:t>15/05/2025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884636-72AA-4A74-AB5F-B734FC5E4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A712C4-66E3-449C-8DE0-1543F0E84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7933-2EAD-4CE4-B910-5FC9BBA99D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0291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5B584B-5331-49A5-90A0-D3552B374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98BBCE-FE3A-4244-9C4D-666CF7D727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9462F51-2974-4C5E-A2C3-80C01169E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F2505E8-6AEF-414C-95B0-48247ED53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D5F23-DEBC-4E92-8A93-96DEDA5FFAD5}" type="datetimeFigureOut">
              <a:rPr lang="pt-BR" smtClean="0"/>
              <a:t>15/05/2025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EE3618-8FD8-4A20-889C-E1850C36A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4D679B-420E-4198-B774-57ECB63F3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7933-2EAD-4CE4-B910-5FC9BBA99D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285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E902E5-430B-4737-9739-C973FCD5E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1C05CF-5C32-4F5A-83F5-160398486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F59D08-5874-4C32-8446-5117B90D6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3755977-12A3-4382-A8DF-13DBEE8173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054BD88-0510-43CB-BAF9-14A8084FC3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C0C66E3-D796-42BC-8FA0-2152F181B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D5F23-DEBC-4E92-8A93-96DEDA5FFAD5}" type="datetimeFigureOut">
              <a:rPr lang="pt-BR" smtClean="0"/>
              <a:t>15/05/2025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DB5888D-AFB3-4DEF-8F3C-4DBF7F2C7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7C3A3AA-F1DC-44B3-8C36-30E99096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7933-2EAD-4CE4-B910-5FC9BBA99D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0536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86ADA-C2AC-4316-9D44-C1FBFC7AB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4C553ED-BFA4-4608-8997-066473CEF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D5F23-DEBC-4E92-8A93-96DEDA5FFAD5}" type="datetimeFigureOut">
              <a:rPr lang="pt-BR" smtClean="0"/>
              <a:t>15/05/2025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74351F1-D787-4D51-A503-C7E66ABAA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445BD45-A895-4EE0-94D2-E99D14904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7933-2EAD-4CE4-B910-5FC9BBA99D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3294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87945B8-9BF4-435F-BCFE-B45DAABB7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D5F23-DEBC-4E92-8A93-96DEDA5FFAD5}" type="datetimeFigureOut">
              <a:rPr lang="pt-BR" smtClean="0"/>
              <a:t>15/05/2025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9B5B756-13E1-4B48-83C2-E89C1F467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E070053-F310-41AE-BCE9-0E0C625D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7933-2EAD-4CE4-B910-5FC9BBA99D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011CB-81B9-4FA0-A866-A65C858F0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AF0532-D8B1-4F08-8E6E-563D675F9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9D9897-6EF0-4CE8-98B3-7ACA36818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B8D50F-4238-46D6-8834-343205D4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D5F23-DEBC-4E92-8A93-96DEDA5FFAD5}" type="datetimeFigureOut">
              <a:rPr lang="pt-BR" smtClean="0"/>
              <a:t>15/05/2025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627D342-98E3-430E-9D54-8A97F8F1B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79F818-3809-4E35-AA10-06033745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7933-2EAD-4CE4-B910-5FC9BBA99D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1424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E6994-E422-4FA5-9664-C9087BCAC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DF0A693-902D-4D16-9A8E-F4A8DAC23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9407D7-2E3E-4655-A392-0B3F58BB1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224A7BC-57E9-4A22-A23C-D0E80CDFC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D5F23-DEBC-4E92-8A93-96DEDA5FFAD5}" type="datetimeFigureOut">
              <a:rPr lang="pt-BR" smtClean="0"/>
              <a:t>15/05/2025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5BA115-6B5D-4BAF-94BA-C8908EDFA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CF8A2AC-A523-40E5-A892-5C8D6181F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7933-2EAD-4CE4-B910-5FC9BBA99D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0204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BC8369C-DDAA-437E-AA98-23F98EAC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690437-A3CA-4447-B444-18B6ED891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8313E0-B7C9-4394-A1D4-DB9D208D0A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5F23-DEBC-4E92-8A93-96DEDA5FFAD5}" type="datetimeFigureOut">
              <a:rPr lang="pt-BR" smtClean="0"/>
              <a:t>15/05/2025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1BAC91-C2D5-441E-933F-2FCEDA5A1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5E1B57-8FEF-4525-842A-AF4A0CB50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17933-2EAD-4CE4-B910-5FC9BBA99D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627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16774FEC-FD80-4A80-B12B-0A04E5BFC6A0}"/>
              </a:ext>
            </a:extLst>
          </p:cNvPr>
          <p:cNvSpPr txBox="1"/>
          <p:nvPr/>
        </p:nvSpPr>
        <p:spPr>
          <a:xfrm>
            <a:off x="699246" y="2426331"/>
            <a:ext cx="1116105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É uma etapa crítica no ciclo de vida de desenvolvimento de software que visa entender, especificar e validar as necessidades de um sistema antes de sua implementação. Ela serve como ponte entre os requisitos do cliente e a solução técnica, garantindo que o projeto atenda aos objetivos funcionais, técnicos e operacionais.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A1CB11E-E028-421E-81EB-51EAA68230A8}"/>
              </a:ext>
            </a:extLst>
          </p:cNvPr>
          <p:cNvSpPr txBox="1"/>
          <p:nvPr/>
        </p:nvSpPr>
        <p:spPr>
          <a:xfrm>
            <a:off x="3048000" y="133581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dirty="0"/>
              <a:t>Análise de Projeto de Sistemas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A19F60F-666E-4F5C-9287-C7841C112BBB}"/>
              </a:ext>
            </a:extLst>
          </p:cNvPr>
          <p:cNvSpPr txBox="1"/>
          <p:nvPr/>
        </p:nvSpPr>
        <p:spPr>
          <a:xfrm>
            <a:off x="699246" y="1417528"/>
            <a:ext cx="7368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Definição de Análise de Projeto de Sistemas</a:t>
            </a:r>
          </a:p>
        </p:txBody>
      </p:sp>
    </p:spTree>
    <p:extLst>
      <p:ext uri="{BB962C8B-B14F-4D97-AF65-F5344CB8AC3E}">
        <p14:creationId xmlns:p14="http://schemas.microsoft.com/office/powerpoint/2010/main" val="2139754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8D09B3F-3D83-44F7-83B3-D24D18CD1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73" y="309783"/>
            <a:ext cx="11144454" cy="85961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36BB142-CD68-4D6B-A1A9-A3FC26CEF076}"/>
              </a:ext>
            </a:extLst>
          </p:cNvPr>
          <p:cNvSpPr txBox="1"/>
          <p:nvPr/>
        </p:nvSpPr>
        <p:spPr>
          <a:xfrm>
            <a:off x="523773" y="1618200"/>
            <a:ext cx="1084729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2. Controle de Estoque</a:t>
            </a:r>
          </a:p>
          <a:p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RF6: Atualizar automaticamente o estoque após vendas, devoluções ou compras.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RF7: Alertar sobre estoque baixo, excedente ou produtos próximos ao vencimento.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RF8: Rastrear lotes e validade de produtos (para perecíveis).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RF9: Gerenciar múltiplos armazéns ou locais de estoque.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RF10: Realizar inventário físico e reconciliar com dados do sistema.</a:t>
            </a:r>
          </a:p>
        </p:txBody>
      </p:sp>
    </p:spTree>
    <p:extLst>
      <p:ext uri="{BB962C8B-B14F-4D97-AF65-F5344CB8AC3E}">
        <p14:creationId xmlns:p14="http://schemas.microsoft.com/office/powerpoint/2010/main" val="2363252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008C422-F2DD-4A7B-9326-D5BBE1CFB572}"/>
              </a:ext>
            </a:extLst>
          </p:cNvPr>
          <p:cNvSpPr txBox="1"/>
          <p:nvPr/>
        </p:nvSpPr>
        <p:spPr>
          <a:xfrm>
            <a:off x="708212" y="1376153"/>
            <a:ext cx="11080376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3. Integrações</a:t>
            </a:r>
          </a:p>
          <a:p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RF11: Sincronizar com sistemas externos (ERP, e-commerce, fornecedores).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RF12: Integrar com leitor de código de barras ou RFID para agilizar vendas e estoque.</a:t>
            </a:r>
          </a:p>
          <a:p>
            <a:endParaRPr lang="pt-BR" sz="2800" dirty="0"/>
          </a:p>
          <a:p>
            <a:r>
              <a:rPr lang="pt-BR" sz="2800" dirty="0"/>
              <a:t>4. Gestão de Clientes</a:t>
            </a:r>
          </a:p>
          <a:p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RF13: Cadastrar clientes (dados pessoais, histórico de compras).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RF14: Oferecer programa de fidelidade (pontuação por compras).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A5C8345-F215-48A6-9F5B-131F882E5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73" y="229100"/>
            <a:ext cx="11144454" cy="85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417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A5C8345-F215-48A6-9F5B-131F882E5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73" y="229100"/>
            <a:ext cx="11144454" cy="85961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B46A0F1-EAEF-4AB9-800F-22D15FD0177F}"/>
              </a:ext>
            </a:extLst>
          </p:cNvPr>
          <p:cNvSpPr txBox="1"/>
          <p:nvPr/>
        </p:nvSpPr>
        <p:spPr>
          <a:xfrm>
            <a:off x="712694" y="1282476"/>
            <a:ext cx="10766612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5. Relatórios e Análises</a:t>
            </a:r>
          </a:p>
          <a:p>
            <a:endParaRPr lang="pt-BR" sz="2800" dirty="0"/>
          </a:p>
          <a:p>
            <a:r>
              <a:rPr lang="pt-BR" sz="2800" dirty="0"/>
              <a:t>RF15: Gerar relatórios de vendas diárias/semanais/mensais.</a:t>
            </a:r>
          </a:p>
          <a:p>
            <a:r>
              <a:rPr lang="pt-BR" sz="2800" dirty="0"/>
              <a:t>RF16: Analisar margem de lucro por produto ou categoria.</a:t>
            </a:r>
          </a:p>
          <a:p>
            <a:r>
              <a:rPr lang="pt-BR" sz="2800" dirty="0"/>
              <a:t>RF17: Visualizar métricas de estoque (giro, custo de armazenagem).</a:t>
            </a:r>
          </a:p>
          <a:p>
            <a:endParaRPr lang="pt-BR" sz="2800" dirty="0"/>
          </a:p>
          <a:p>
            <a:r>
              <a:rPr lang="pt-BR" sz="2800" dirty="0"/>
              <a:t>6. Usuários e Permissões</a:t>
            </a:r>
          </a:p>
          <a:p>
            <a:endParaRPr lang="pt-BR" sz="2800" dirty="0"/>
          </a:p>
          <a:p>
            <a:r>
              <a:rPr lang="pt-BR" sz="2800" dirty="0"/>
              <a:t>RF18: Definir níveis de acesso (</a:t>
            </a:r>
            <a:r>
              <a:rPr lang="pt-BR" sz="2800" dirty="0" err="1"/>
              <a:t>ex</a:t>
            </a:r>
            <a:r>
              <a:rPr lang="pt-BR" sz="2800" dirty="0"/>
              <a:t>: vendedor, gerente, administrador).</a:t>
            </a:r>
          </a:p>
          <a:p>
            <a:r>
              <a:rPr lang="pt-BR" sz="2800" dirty="0"/>
              <a:t>RF19: Registrar log de atividades (quem realizou vendas ou ajustes no estoque).</a:t>
            </a:r>
          </a:p>
        </p:txBody>
      </p:sp>
    </p:spTree>
    <p:extLst>
      <p:ext uri="{BB962C8B-B14F-4D97-AF65-F5344CB8AC3E}">
        <p14:creationId xmlns:p14="http://schemas.microsoft.com/office/powerpoint/2010/main" val="2991045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A5C8345-F215-48A6-9F5B-131F882E5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74" y="57658"/>
            <a:ext cx="11144454" cy="85961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8DE384A-5C22-4E89-B4E7-189D60DFFE6C}"/>
              </a:ext>
            </a:extLst>
          </p:cNvPr>
          <p:cNvSpPr txBox="1"/>
          <p:nvPr/>
        </p:nvSpPr>
        <p:spPr>
          <a:xfrm>
            <a:off x="959223" y="828735"/>
            <a:ext cx="100584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Requisitos Não Funcionais (RNF)</a:t>
            </a:r>
          </a:p>
          <a:p>
            <a:pPr algn="ctr"/>
            <a:r>
              <a:rPr lang="pt-BR" sz="2800" dirty="0">
                <a:solidFill>
                  <a:srgbClr val="FF0000"/>
                </a:solidFill>
              </a:rPr>
              <a:t>Como o sistema DEVE FUNCIONAR</a:t>
            </a:r>
            <a:endParaRPr lang="pt-BR" sz="28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C7F8ED-182A-48B1-9294-E23AB904B5AE}"/>
              </a:ext>
            </a:extLst>
          </p:cNvPr>
          <p:cNvSpPr txBox="1"/>
          <p:nvPr/>
        </p:nvSpPr>
        <p:spPr>
          <a:xfrm>
            <a:off x="523774" y="1782842"/>
            <a:ext cx="1144410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pt-BR" sz="2800" dirty="0"/>
              <a:t>Desempenho</a:t>
            </a:r>
          </a:p>
          <a:p>
            <a:pPr marL="514350" indent="-514350">
              <a:buAutoNum type="arabicPeriod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RNF1: Tempo de resposta &lt; 2 segundos para consultas de estoque e emissão de notas fiscais.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RNF2: Suportar até 500 transações simultâneas (vendas + atualizações de estoque).</a:t>
            </a:r>
          </a:p>
          <a:p>
            <a:endParaRPr lang="pt-BR" sz="2800" dirty="0"/>
          </a:p>
          <a:p>
            <a:r>
              <a:rPr lang="pt-BR" sz="2800" dirty="0"/>
              <a:t>2. Segurança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RNF3: Criptografar dados sensíveis (</a:t>
            </a:r>
            <a:r>
              <a:rPr lang="pt-BR" sz="2800" dirty="0" err="1"/>
              <a:t>ex</a:t>
            </a:r>
            <a:r>
              <a:rPr lang="pt-BR" sz="2800" dirty="0"/>
              <a:t>: informações de cartão de crédito).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RNF4: Restringir acesso a relatórios financeiros apenas a usuários autorizados.</a:t>
            </a:r>
          </a:p>
        </p:txBody>
      </p:sp>
    </p:spTree>
    <p:extLst>
      <p:ext uri="{BB962C8B-B14F-4D97-AF65-F5344CB8AC3E}">
        <p14:creationId xmlns:p14="http://schemas.microsoft.com/office/powerpoint/2010/main" val="4192933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A5C8345-F215-48A6-9F5B-131F882E5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73" y="229100"/>
            <a:ext cx="11144454" cy="85961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D5C2E46-3F24-4AB8-96C0-4F0D628F382C}"/>
              </a:ext>
            </a:extLst>
          </p:cNvPr>
          <p:cNvSpPr txBox="1"/>
          <p:nvPr/>
        </p:nvSpPr>
        <p:spPr>
          <a:xfrm>
            <a:off x="523774" y="1088711"/>
            <a:ext cx="1114445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3. Disponibilidade</a:t>
            </a:r>
          </a:p>
          <a:p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RNF5: Operar 24/7 com </a:t>
            </a:r>
            <a:r>
              <a:rPr lang="pt-BR" sz="2800" dirty="0" err="1"/>
              <a:t>uptime</a:t>
            </a:r>
            <a:r>
              <a:rPr lang="pt-BR" sz="2800" dirty="0"/>
              <a:t> de 99,9% (exceto para manutenção programada).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RNF6: Funcionar offline temporariamente (</a:t>
            </a:r>
            <a:r>
              <a:rPr lang="pt-BR" sz="2800" dirty="0" err="1"/>
              <a:t>ex</a:t>
            </a:r>
            <a:r>
              <a:rPr lang="pt-BR" sz="2800" dirty="0"/>
              <a:t>: vendas sem internet, com sincronização posterior).</a:t>
            </a:r>
          </a:p>
          <a:p>
            <a:endParaRPr lang="pt-BR" sz="2800" dirty="0"/>
          </a:p>
          <a:p>
            <a:r>
              <a:rPr lang="pt-BR" sz="2800" dirty="0"/>
              <a:t>4. Usabilidade</a:t>
            </a:r>
          </a:p>
          <a:p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RNF7: Interface intuitiva para registro rápido de vendas (</a:t>
            </a:r>
            <a:r>
              <a:rPr lang="pt-BR" sz="2800" dirty="0" err="1"/>
              <a:t>ex</a:t>
            </a:r>
            <a:r>
              <a:rPr lang="pt-BR" sz="2800" dirty="0"/>
              <a:t>: autocompletar produtos).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RNF8: Suporte a dispositivos móveis (tablets para vendedores).</a:t>
            </a:r>
          </a:p>
        </p:txBody>
      </p:sp>
    </p:spTree>
    <p:extLst>
      <p:ext uri="{BB962C8B-B14F-4D97-AF65-F5344CB8AC3E}">
        <p14:creationId xmlns:p14="http://schemas.microsoft.com/office/powerpoint/2010/main" val="741552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A5C8345-F215-48A6-9F5B-131F882E5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73" y="229100"/>
            <a:ext cx="11144454" cy="85961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1BA3FE9-9D8C-4DAE-8AAE-C6CD3B3EDCF2}"/>
              </a:ext>
            </a:extLst>
          </p:cNvPr>
          <p:cNvSpPr txBox="1"/>
          <p:nvPr/>
        </p:nvSpPr>
        <p:spPr>
          <a:xfrm>
            <a:off x="468074" y="937789"/>
            <a:ext cx="1125585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5. Confiabilidade</a:t>
            </a:r>
          </a:p>
          <a:p>
            <a:endParaRPr lang="pt-BR" sz="2400" dirty="0"/>
          </a:p>
          <a:p>
            <a:r>
              <a:rPr lang="pt-BR" sz="2400" dirty="0"/>
              <a:t>RNF9: Backup automático diário para evitar perda de dados.</a:t>
            </a:r>
          </a:p>
          <a:p>
            <a:r>
              <a:rPr lang="pt-BR" sz="2400" dirty="0"/>
              <a:t>RNF10: Log de auditoria para rastrear alterações críticas (</a:t>
            </a:r>
            <a:r>
              <a:rPr lang="pt-BR" sz="2400" dirty="0" err="1"/>
              <a:t>ex</a:t>
            </a:r>
            <a:r>
              <a:rPr lang="pt-BR" sz="2400" dirty="0"/>
              <a:t>: exclusão de produtos).</a:t>
            </a:r>
          </a:p>
          <a:p>
            <a:endParaRPr lang="pt-BR" sz="2400" dirty="0"/>
          </a:p>
          <a:p>
            <a:r>
              <a:rPr lang="pt-BR" sz="2400" dirty="0"/>
              <a:t>6. Escalabilidade</a:t>
            </a:r>
          </a:p>
          <a:p>
            <a:endParaRPr lang="pt-BR" sz="2400" dirty="0"/>
          </a:p>
          <a:p>
            <a:r>
              <a:rPr lang="pt-BR" sz="2400" dirty="0"/>
              <a:t>RNF11: Suportar aumento de 200% no volume de transações sem degradação de desempenho.</a:t>
            </a:r>
          </a:p>
          <a:p>
            <a:endParaRPr lang="pt-BR" sz="2400" dirty="0"/>
          </a:p>
          <a:p>
            <a:r>
              <a:rPr lang="pt-BR" sz="2400" dirty="0"/>
              <a:t>7. Conformidade</a:t>
            </a:r>
          </a:p>
          <a:p>
            <a:endParaRPr lang="pt-BR" sz="2400" dirty="0"/>
          </a:p>
          <a:p>
            <a:r>
              <a:rPr lang="pt-BR" sz="2400" dirty="0"/>
              <a:t>RNF12: Cumprir legislação fiscal (</a:t>
            </a:r>
            <a:r>
              <a:rPr lang="pt-BR" sz="2400" dirty="0" err="1"/>
              <a:t>ex</a:t>
            </a:r>
            <a:r>
              <a:rPr lang="pt-BR" sz="2400" dirty="0"/>
              <a:t>: SPED, NFC-e).</a:t>
            </a:r>
          </a:p>
          <a:p>
            <a:r>
              <a:rPr lang="pt-BR" sz="2400" dirty="0"/>
              <a:t>RNF13: Adequação à LGPD para proteção de dados de clientes.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634285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A5C8345-F215-48A6-9F5B-131F882E5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73" y="229100"/>
            <a:ext cx="11144454" cy="85961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10A6845-87FE-43DF-8CF6-1DBAF034E766}"/>
              </a:ext>
            </a:extLst>
          </p:cNvPr>
          <p:cNvSpPr txBox="1"/>
          <p:nvPr/>
        </p:nvSpPr>
        <p:spPr>
          <a:xfrm>
            <a:off x="748552" y="1563840"/>
            <a:ext cx="1069489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Importância</a:t>
            </a:r>
          </a:p>
          <a:p>
            <a:endParaRPr lang="pt-B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RF: Garantem que o sistema resolva problemas operacionais, como evitar vendas de produtos sem estoque.</a:t>
            </a:r>
          </a:p>
          <a:p>
            <a:endParaRPr lang="pt-B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RNF: Asseguram que o sistema seja rápido, seguro e adaptável ao crescimento do negócio.</a:t>
            </a:r>
          </a:p>
        </p:txBody>
      </p:sp>
    </p:spTree>
    <p:extLst>
      <p:ext uri="{BB962C8B-B14F-4D97-AF65-F5344CB8AC3E}">
        <p14:creationId xmlns:p14="http://schemas.microsoft.com/office/powerpoint/2010/main" val="3576565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483D2A55-A5AA-4EBE-A794-281EFC71B7D3}"/>
              </a:ext>
            </a:extLst>
          </p:cNvPr>
          <p:cNvSpPr txBox="1"/>
          <p:nvPr/>
        </p:nvSpPr>
        <p:spPr>
          <a:xfrm>
            <a:off x="2447366" y="0"/>
            <a:ext cx="8130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FF0000"/>
                </a:solidFill>
              </a:rPr>
              <a:t>Classifique cada item abaixo como RF ou RNF: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53EDF0C-A0DC-4EC3-814A-2E87BE2A06DA}"/>
              </a:ext>
            </a:extLst>
          </p:cNvPr>
          <p:cNvSpPr txBox="1"/>
          <p:nvPr/>
        </p:nvSpPr>
        <p:spPr>
          <a:xfrm>
            <a:off x="439269" y="523220"/>
            <a:ext cx="11107269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1- O sistema deve permitir o cadastro de usuários com nome, CPF e e-mail.</a:t>
            </a:r>
          </a:p>
          <a:p>
            <a:r>
              <a:rPr lang="pt-BR" sz="2800" dirty="0"/>
              <a:t>2- O sistema deve responder a consultas em menos de 3 segundos, mesmo  </a:t>
            </a:r>
          </a:p>
          <a:p>
            <a:r>
              <a:rPr lang="pt-BR" sz="2800" dirty="0"/>
              <a:t>     com 1.000 usuários ativos.</a:t>
            </a:r>
          </a:p>
          <a:p>
            <a:r>
              <a:rPr lang="pt-BR" sz="2800" dirty="0"/>
              <a:t>3- O sistema deve permitir a renovação de empréstimos online.</a:t>
            </a:r>
          </a:p>
          <a:p>
            <a:r>
              <a:rPr lang="pt-BR" sz="2800" dirty="0"/>
              <a:t>4- O sistema deve ser acessível via navegadores como Chrome, Firefox e </a:t>
            </a:r>
          </a:p>
          <a:p>
            <a:r>
              <a:rPr lang="pt-BR" sz="2800" dirty="0"/>
              <a:t>     Edge.</a:t>
            </a:r>
          </a:p>
          <a:p>
            <a:r>
              <a:rPr lang="pt-BR" sz="2800" dirty="0"/>
              <a:t>5- O sistema deve gerar relatórios mensais de livros mais emprestados.</a:t>
            </a:r>
          </a:p>
          <a:p>
            <a:r>
              <a:rPr lang="pt-BR" sz="2800" dirty="0"/>
              <a:t>6- Os dados dos usuários devem ser criptografados (</a:t>
            </a:r>
            <a:r>
              <a:rPr lang="pt-BR" sz="2800" dirty="0" err="1"/>
              <a:t>ex</a:t>
            </a:r>
            <a:r>
              <a:rPr lang="pt-BR" sz="2800" dirty="0"/>
              <a:t>: usando AES-256).</a:t>
            </a:r>
          </a:p>
          <a:p>
            <a:r>
              <a:rPr lang="pt-BR" sz="2800" dirty="0"/>
              <a:t>7- O sistema deve enviar e-mails automáticos 3 dias antes do prazo de </a:t>
            </a:r>
          </a:p>
          <a:p>
            <a:r>
              <a:rPr lang="pt-BR" sz="2800" dirty="0"/>
              <a:t>     devolução.</a:t>
            </a:r>
          </a:p>
          <a:p>
            <a:r>
              <a:rPr lang="pt-BR" sz="2800" dirty="0"/>
              <a:t>8- A interface deve ser intuitiva, seguindo diretrizes de UX.</a:t>
            </a:r>
          </a:p>
          <a:p>
            <a:r>
              <a:rPr lang="pt-BR" sz="2800" dirty="0"/>
              <a:t>9- O sistema deve permitir a busca de livros por título, autor ou ISBN.</a:t>
            </a:r>
          </a:p>
          <a:p>
            <a:r>
              <a:rPr lang="pt-BR" sz="2800" dirty="0"/>
              <a:t>10- O sistema deve suportar um aumento de 50% no número de usuários </a:t>
            </a:r>
          </a:p>
          <a:p>
            <a:r>
              <a:rPr lang="pt-BR" sz="2800" dirty="0"/>
              <a:t>       sem perda de desempenho.</a:t>
            </a:r>
          </a:p>
        </p:txBody>
      </p:sp>
    </p:spTree>
    <p:extLst>
      <p:ext uri="{BB962C8B-B14F-4D97-AF65-F5344CB8AC3E}">
        <p14:creationId xmlns:p14="http://schemas.microsoft.com/office/powerpoint/2010/main" val="2980745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FD316814-61BA-4210-A6F8-535EB7651A1C}"/>
              </a:ext>
            </a:extLst>
          </p:cNvPr>
          <p:cNvSpPr txBox="1"/>
          <p:nvPr/>
        </p:nvSpPr>
        <p:spPr>
          <a:xfrm>
            <a:off x="510988" y="366623"/>
            <a:ext cx="10811435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Respostas (Gabarito)</a:t>
            </a:r>
          </a:p>
          <a:p>
            <a:endParaRPr lang="pt-BR" sz="2800" dirty="0"/>
          </a:p>
          <a:p>
            <a:r>
              <a:rPr lang="pt-BR" sz="2800" dirty="0"/>
              <a:t>Item	Classificação	      Explicação</a:t>
            </a:r>
          </a:p>
          <a:p>
            <a:endParaRPr lang="pt-BR" sz="2800" dirty="0"/>
          </a:p>
          <a:p>
            <a:r>
              <a:rPr lang="pt-BR" sz="2800" dirty="0"/>
              <a:t>1	RF	               Funcionalidade específica (cadastro de usuários).</a:t>
            </a:r>
          </a:p>
          <a:p>
            <a:r>
              <a:rPr lang="pt-BR" sz="2800" dirty="0"/>
              <a:t>2	RNF	               Requisito de desempenho.</a:t>
            </a:r>
          </a:p>
          <a:p>
            <a:r>
              <a:rPr lang="pt-BR" sz="2800" dirty="0"/>
              <a:t>3	RF	               Funcionalidade (renovação de empréstimos).</a:t>
            </a:r>
          </a:p>
          <a:p>
            <a:r>
              <a:rPr lang="pt-BR" sz="2800" dirty="0"/>
              <a:t>4	RNF	               Compatibilidade.</a:t>
            </a:r>
          </a:p>
          <a:p>
            <a:r>
              <a:rPr lang="pt-BR" sz="2800" dirty="0"/>
              <a:t>5	RF	               Funcionalidade (geração de relatórios).</a:t>
            </a:r>
          </a:p>
          <a:p>
            <a:r>
              <a:rPr lang="pt-BR" sz="2800" dirty="0"/>
              <a:t>6	RNF	               Segurança dos dados.</a:t>
            </a:r>
          </a:p>
          <a:p>
            <a:r>
              <a:rPr lang="pt-BR" sz="2800" dirty="0"/>
              <a:t>7	RF	               Funcionalidade (envio de e-mails automáticos).</a:t>
            </a:r>
          </a:p>
          <a:p>
            <a:r>
              <a:rPr lang="pt-BR" sz="2800" dirty="0"/>
              <a:t>8	RNF	               Usabilidade/Experiência do usuário.</a:t>
            </a:r>
          </a:p>
          <a:p>
            <a:r>
              <a:rPr lang="pt-BR" sz="2800" dirty="0"/>
              <a:t>9	RF	               Funcionalidade (busca de livros).</a:t>
            </a:r>
          </a:p>
          <a:p>
            <a:r>
              <a:rPr lang="pt-BR" sz="2800" dirty="0"/>
              <a:t>10	RNF	               Escalabilidade.</a:t>
            </a:r>
          </a:p>
        </p:txBody>
      </p:sp>
    </p:spTree>
    <p:extLst>
      <p:ext uri="{BB962C8B-B14F-4D97-AF65-F5344CB8AC3E}">
        <p14:creationId xmlns:p14="http://schemas.microsoft.com/office/powerpoint/2010/main" val="33624980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483D2A55-A5AA-4EBE-A794-281EFC71B7D3}"/>
              </a:ext>
            </a:extLst>
          </p:cNvPr>
          <p:cNvSpPr txBox="1"/>
          <p:nvPr/>
        </p:nvSpPr>
        <p:spPr>
          <a:xfrm>
            <a:off x="2447366" y="0"/>
            <a:ext cx="8130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FF0000"/>
                </a:solidFill>
              </a:rPr>
              <a:t>Classifique cada item abaixo como RF ou RNF: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B1126A7-CBE6-483C-9CAF-5C7ECB29851A}"/>
              </a:ext>
            </a:extLst>
          </p:cNvPr>
          <p:cNvSpPr txBox="1"/>
          <p:nvPr/>
        </p:nvSpPr>
        <p:spPr>
          <a:xfrm>
            <a:off x="215153" y="883146"/>
            <a:ext cx="1137621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1 - O aplicativo deve permitir que usuários compartilhem suas rotas de </a:t>
            </a:r>
          </a:p>
          <a:p>
            <a:r>
              <a:rPr lang="pt-BR" sz="2800" dirty="0"/>
              <a:t>      corrida em redes sociais.</a:t>
            </a:r>
          </a:p>
          <a:p>
            <a:r>
              <a:rPr lang="pt-BR" sz="2800" dirty="0"/>
              <a:t>2 - O sistema deve carregar a lista de produtos em menos de 1 segundo.</a:t>
            </a:r>
          </a:p>
          <a:p>
            <a:r>
              <a:rPr lang="pt-BR" sz="2800" dirty="0"/>
              <a:t>3 - Médicos devem receber alertas em tempo real quando um paciente </a:t>
            </a:r>
          </a:p>
          <a:p>
            <a:r>
              <a:rPr lang="pt-BR" sz="2800" dirty="0"/>
              <a:t>      crítico for admitido.</a:t>
            </a:r>
          </a:p>
          <a:p>
            <a:r>
              <a:rPr lang="pt-BR" sz="2800" dirty="0"/>
              <a:t>4 - O banco de dados deve ser replicado em três servidores diferentes para </a:t>
            </a:r>
          </a:p>
          <a:p>
            <a:r>
              <a:rPr lang="pt-BR" sz="2800" dirty="0"/>
              <a:t>      evitar perda de dados.</a:t>
            </a:r>
          </a:p>
          <a:p>
            <a:r>
              <a:rPr lang="pt-BR" sz="2800" dirty="0"/>
              <a:t>5 - Usuários podem personalizar o tema da interface (claro/escuro).</a:t>
            </a:r>
          </a:p>
          <a:p>
            <a:r>
              <a:rPr lang="pt-BR" sz="2800" dirty="0"/>
              <a:t>6 - A plataforma deve funcionar em navegadores Chrome, Firefox e Safari.</a:t>
            </a:r>
          </a:p>
          <a:p>
            <a:r>
              <a:rPr lang="pt-BR" sz="2800" dirty="0"/>
              <a:t>7 - O sistema deve permitir a exportação de dados em formato exe.</a:t>
            </a:r>
          </a:p>
          <a:p>
            <a:r>
              <a:rPr lang="pt-BR" sz="2800" dirty="0"/>
              <a:t>8 - O aplicativo deve consumir menos de 5% da bateria do celular em uso </a:t>
            </a:r>
          </a:p>
          <a:p>
            <a:r>
              <a:rPr lang="pt-BR" sz="2800" dirty="0"/>
              <a:t>      contínuo.</a:t>
            </a:r>
          </a:p>
        </p:txBody>
      </p:sp>
    </p:spTree>
    <p:extLst>
      <p:ext uri="{BB962C8B-B14F-4D97-AF65-F5344CB8AC3E}">
        <p14:creationId xmlns:p14="http://schemas.microsoft.com/office/powerpoint/2010/main" val="2856873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E264F14-6666-4EC7-B9A5-C2EB0D13AD3A}"/>
              </a:ext>
            </a:extLst>
          </p:cNvPr>
          <p:cNvSpPr txBox="1"/>
          <p:nvPr/>
        </p:nvSpPr>
        <p:spPr>
          <a:xfrm>
            <a:off x="502023" y="377442"/>
            <a:ext cx="1118795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Stakeholders de um projeto são as partes interessadas que podem ser afetadas pelas decisões, atividades ou entregas do projeto, ou que podem influenciar o seu sucesso. São pessoas, grupos ou organizações que têm um interesse ou impacto, positivo ou negativo, no projeto.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514E62F-A1BD-47A4-B8FA-59325D53B2F0}"/>
              </a:ext>
            </a:extLst>
          </p:cNvPr>
          <p:cNvSpPr txBox="1"/>
          <p:nvPr/>
        </p:nvSpPr>
        <p:spPr>
          <a:xfrm>
            <a:off x="502023" y="2413338"/>
            <a:ext cx="11187953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Em resumo, stakeholders são:</a:t>
            </a:r>
          </a:p>
          <a:p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Pessoas, grupos ou organizações: que são afetadas pelo projeto.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Com interesse no projeto, seja por investimento, envolvimento ou impacto.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Que podem influenciar o projeto, seja positivamente (apoiando) ou negativamente (opondo). </a:t>
            </a:r>
          </a:p>
        </p:txBody>
      </p:sp>
    </p:spTree>
    <p:extLst>
      <p:ext uri="{BB962C8B-B14F-4D97-AF65-F5344CB8AC3E}">
        <p14:creationId xmlns:p14="http://schemas.microsoft.com/office/powerpoint/2010/main" val="27200090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FD316814-61BA-4210-A6F8-535EB7651A1C}"/>
              </a:ext>
            </a:extLst>
          </p:cNvPr>
          <p:cNvSpPr txBox="1"/>
          <p:nvPr/>
        </p:nvSpPr>
        <p:spPr>
          <a:xfrm>
            <a:off x="510988" y="366623"/>
            <a:ext cx="10811435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Respostas (Gabarito)</a:t>
            </a:r>
          </a:p>
          <a:p>
            <a:endParaRPr lang="pt-BR" sz="2800" dirty="0"/>
          </a:p>
          <a:p>
            <a:pPr marL="342900" indent="-342900">
              <a:buFont typeface="+mj-lt"/>
              <a:buAutoNum type="arabicPeriod"/>
            </a:pPr>
            <a:r>
              <a:rPr lang="pt-BR" sz="2800" dirty="0"/>
              <a:t>RF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800" dirty="0"/>
              <a:t>RNF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800" dirty="0"/>
              <a:t>RF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800" dirty="0"/>
              <a:t>RNF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800" dirty="0"/>
              <a:t>RF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800" dirty="0"/>
              <a:t>RNF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800" dirty="0"/>
              <a:t>RF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800" dirty="0"/>
              <a:t>RFN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3630330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A343588-E147-4DEE-A151-F177EEEDD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047" y="1917597"/>
            <a:ext cx="6931600" cy="456878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0A388B8-8E6C-45A4-8F16-EE31F6E7B355}"/>
              </a:ext>
            </a:extLst>
          </p:cNvPr>
          <p:cNvSpPr txBox="1"/>
          <p:nvPr/>
        </p:nvSpPr>
        <p:spPr>
          <a:xfrm>
            <a:off x="519953" y="-41797"/>
            <a:ext cx="1152861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dirty="0"/>
              <a:t>Objetivo Principal</a:t>
            </a:r>
          </a:p>
          <a:p>
            <a:pPr algn="ctr"/>
            <a:endParaRPr lang="pt-BR" sz="2800" dirty="0"/>
          </a:p>
          <a:p>
            <a:r>
              <a:rPr lang="pt-BR" sz="2800" dirty="0"/>
              <a:t>Transformar demandas e expectativas dos stakeholders em especificações claras e estruturadas, que orientarão a construção do sistema.</a:t>
            </a:r>
          </a:p>
        </p:txBody>
      </p:sp>
    </p:spTree>
    <p:extLst>
      <p:ext uri="{BB962C8B-B14F-4D97-AF65-F5344CB8AC3E}">
        <p14:creationId xmlns:p14="http://schemas.microsoft.com/office/powerpoint/2010/main" val="3287092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4AC0353-207B-4E17-843E-70748D714021}"/>
              </a:ext>
            </a:extLst>
          </p:cNvPr>
          <p:cNvSpPr txBox="1"/>
          <p:nvPr/>
        </p:nvSpPr>
        <p:spPr>
          <a:xfrm>
            <a:off x="788894" y="912203"/>
            <a:ext cx="1061421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Levantamento de Requisitos</a:t>
            </a:r>
          </a:p>
          <a:p>
            <a:endParaRPr lang="pt-BR" sz="2800" dirty="0"/>
          </a:p>
          <a:p>
            <a:r>
              <a:rPr lang="pt-BR" sz="2800" dirty="0"/>
              <a:t>Requisitos Funcionais: O que o sistema deve fazer</a:t>
            </a:r>
          </a:p>
          <a:p>
            <a:endParaRPr lang="pt-BR" sz="2800" dirty="0"/>
          </a:p>
          <a:p>
            <a:r>
              <a:rPr lang="pt-BR" sz="2800" dirty="0"/>
              <a:t>Requisitos Não Funcionais: Como o sistema deve funcionar (</a:t>
            </a:r>
            <a:r>
              <a:rPr lang="pt-BR" sz="2800" dirty="0" err="1"/>
              <a:t>ex</a:t>
            </a:r>
            <a:r>
              <a:rPr lang="pt-BR" sz="2800" dirty="0"/>
              <a:t>: "tempo de resposta &lt; 2 segundos").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DEEEF11-9A8B-4970-8294-EB6928AFCFA3}"/>
              </a:ext>
            </a:extLst>
          </p:cNvPr>
          <p:cNvSpPr txBox="1"/>
          <p:nvPr/>
        </p:nvSpPr>
        <p:spPr>
          <a:xfrm>
            <a:off x="3048000" y="15151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dirty="0"/>
              <a:t>Componentes Essenciais</a:t>
            </a:r>
          </a:p>
        </p:txBody>
      </p:sp>
    </p:spTree>
    <p:extLst>
      <p:ext uri="{BB962C8B-B14F-4D97-AF65-F5344CB8AC3E}">
        <p14:creationId xmlns:p14="http://schemas.microsoft.com/office/powerpoint/2010/main" val="970631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6AACF77-5508-4F98-A1C8-D17469CDC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85664"/>
            <a:ext cx="6096528" cy="85961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B79DF18-ADF8-4AEF-BFE5-52743C127224}"/>
              </a:ext>
            </a:extLst>
          </p:cNvPr>
          <p:cNvSpPr txBox="1"/>
          <p:nvPr/>
        </p:nvSpPr>
        <p:spPr>
          <a:xfrm>
            <a:off x="699247" y="1342508"/>
            <a:ext cx="1079350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Análise de Viabilidade</a:t>
            </a:r>
          </a:p>
          <a:p>
            <a:endParaRPr lang="pt-BR" sz="2800" dirty="0"/>
          </a:p>
          <a:p>
            <a:r>
              <a:rPr lang="pt-BR" sz="2800" dirty="0"/>
              <a:t>Técnica: Recursos tecnológicos disponíveis para implementação.</a:t>
            </a:r>
          </a:p>
          <a:p>
            <a:endParaRPr lang="pt-BR" sz="2800" dirty="0"/>
          </a:p>
          <a:p>
            <a:r>
              <a:rPr lang="pt-BR" sz="2800" dirty="0"/>
              <a:t>Econômica: Custo-benefício do projeto (ROI).</a:t>
            </a:r>
          </a:p>
          <a:p>
            <a:endParaRPr lang="pt-BR" sz="2800" dirty="0"/>
          </a:p>
          <a:p>
            <a:r>
              <a:rPr lang="pt-BR" sz="2800" dirty="0"/>
              <a:t>Operacional: Adaptação do sistema ao ambiente de uso.</a:t>
            </a:r>
          </a:p>
        </p:txBody>
      </p:sp>
    </p:spTree>
    <p:extLst>
      <p:ext uri="{BB962C8B-B14F-4D97-AF65-F5344CB8AC3E}">
        <p14:creationId xmlns:p14="http://schemas.microsoft.com/office/powerpoint/2010/main" val="2370316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4CAE477-694F-4926-8AFA-7D1537BA2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211171"/>
            <a:ext cx="6096528" cy="85961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0102157-4C8E-4CBD-A8E4-61DE39BDC733}"/>
              </a:ext>
            </a:extLst>
          </p:cNvPr>
          <p:cNvSpPr txBox="1"/>
          <p:nvPr/>
        </p:nvSpPr>
        <p:spPr>
          <a:xfrm>
            <a:off x="874059" y="1328608"/>
            <a:ext cx="1044388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Modelagem</a:t>
            </a:r>
          </a:p>
          <a:p>
            <a:endParaRPr lang="pt-BR" sz="2800" dirty="0"/>
          </a:p>
          <a:p>
            <a:r>
              <a:rPr lang="pt-BR" sz="2800" dirty="0"/>
              <a:t>Diagramas UML (Casos de Uso, Classes, Sequência).</a:t>
            </a:r>
          </a:p>
          <a:p>
            <a:endParaRPr lang="pt-BR" sz="2800" dirty="0"/>
          </a:p>
          <a:p>
            <a:r>
              <a:rPr lang="pt-BR" sz="2800" dirty="0"/>
              <a:t>Fluxogramas de processos (BPMN).</a:t>
            </a:r>
          </a:p>
          <a:p>
            <a:endParaRPr lang="pt-BR" sz="2800" dirty="0"/>
          </a:p>
          <a:p>
            <a:r>
              <a:rPr lang="pt-BR" sz="2800" dirty="0"/>
              <a:t>Protótipos de interfaces (</a:t>
            </a:r>
            <a:r>
              <a:rPr lang="pt-BR" sz="2800" dirty="0" err="1"/>
              <a:t>Figma</a:t>
            </a:r>
            <a:r>
              <a:rPr lang="pt-BR" sz="2800" dirty="0"/>
              <a:t>, Adobe XD).</a:t>
            </a:r>
          </a:p>
        </p:txBody>
      </p:sp>
    </p:spTree>
    <p:extLst>
      <p:ext uri="{BB962C8B-B14F-4D97-AF65-F5344CB8AC3E}">
        <p14:creationId xmlns:p14="http://schemas.microsoft.com/office/powerpoint/2010/main" val="4122937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61EB5A6-9D20-4786-AD81-854F730C0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57382"/>
            <a:ext cx="6096528" cy="85961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03FB80D-F85F-4152-AE5B-F487271DCC87}"/>
              </a:ext>
            </a:extLst>
          </p:cNvPr>
          <p:cNvSpPr txBox="1"/>
          <p:nvPr/>
        </p:nvSpPr>
        <p:spPr>
          <a:xfrm>
            <a:off x="869575" y="1723056"/>
            <a:ext cx="1074868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Documentação</a:t>
            </a:r>
          </a:p>
          <a:p>
            <a:endParaRPr lang="pt-BR" sz="2800" dirty="0"/>
          </a:p>
          <a:p>
            <a:r>
              <a:rPr lang="pt-BR" sz="2800" dirty="0"/>
              <a:t>Especificação de requisitos (SRS - Software </a:t>
            </a:r>
            <a:r>
              <a:rPr lang="pt-BR" sz="2800" dirty="0" err="1"/>
              <a:t>Requirements</a:t>
            </a:r>
            <a:r>
              <a:rPr lang="pt-BR" sz="2800" dirty="0"/>
              <a:t> </a:t>
            </a:r>
            <a:r>
              <a:rPr lang="pt-BR" sz="2800" dirty="0" err="1"/>
              <a:t>Specification</a:t>
            </a:r>
            <a:r>
              <a:rPr lang="pt-BR" sz="2800" dirty="0"/>
              <a:t>).</a:t>
            </a:r>
          </a:p>
          <a:p>
            <a:endParaRPr lang="pt-BR" sz="2800" dirty="0"/>
          </a:p>
          <a:p>
            <a:r>
              <a:rPr lang="pt-BR" sz="2800" dirty="0"/>
              <a:t>Diagramas e regras de negócio (</a:t>
            </a:r>
            <a:r>
              <a:rPr lang="pt-BR" sz="2800" dirty="0" err="1"/>
              <a:t>ex</a:t>
            </a:r>
            <a:r>
              <a:rPr lang="pt-BR" sz="2800" dirty="0"/>
              <a:t>: "pagamento bloqueia reservas se pendente").</a:t>
            </a:r>
          </a:p>
        </p:txBody>
      </p:sp>
    </p:spTree>
    <p:extLst>
      <p:ext uri="{BB962C8B-B14F-4D97-AF65-F5344CB8AC3E}">
        <p14:creationId xmlns:p14="http://schemas.microsoft.com/office/powerpoint/2010/main" val="2106515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7B64A58-A6C2-48D6-A72B-689345E8B5E3}"/>
              </a:ext>
            </a:extLst>
          </p:cNvPr>
          <p:cNvSpPr txBox="1"/>
          <p:nvPr/>
        </p:nvSpPr>
        <p:spPr>
          <a:xfrm>
            <a:off x="1058363" y="1281970"/>
            <a:ext cx="1044335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Validação</a:t>
            </a:r>
          </a:p>
          <a:p>
            <a:endParaRPr lang="pt-BR" sz="2800" dirty="0"/>
          </a:p>
          <a:p>
            <a:r>
              <a:rPr lang="pt-BR" sz="2800" dirty="0"/>
              <a:t>Revisão com stakeholders para garantir alinhamento.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8F431DA-FAE2-43C3-BF18-6D0908FC7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21524"/>
            <a:ext cx="6096528" cy="85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955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9A19E9F-6A4B-41A7-947C-84E77907A03D}"/>
              </a:ext>
            </a:extLst>
          </p:cNvPr>
          <p:cNvSpPr txBox="1"/>
          <p:nvPr/>
        </p:nvSpPr>
        <p:spPr>
          <a:xfrm>
            <a:off x="636493" y="174377"/>
            <a:ext cx="111341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dirty="0"/>
              <a:t>Sistema de vendas  integrado a controle de estoque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7484803-0017-4513-A181-580F02B1CC8F}"/>
              </a:ext>
            </a:extLst>
          </p:cNvPr>
          <p:cNvSpPr txBox="1"/>
          <p:nvPr/>
        </p:nvSpPr>
        <p:spPr>
          <a:xfrm>
            <a:off x="528918" y="2125157"/>
            <a:ext cx="1123277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pt-BR" sz="2800" dirty="0"/>
              <a:t>Gestão de Vendas</a:t>
            </a:r>
          </a:p>
          <a:p>
            <a:pPr marL="514350" indent="-514350">
              <a:buAutoNum type="arabicPeriod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RF1: Registrar vendas (presencial e online), incluindo produtos, quantidades, preços e descontos.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RF2: Processar diferentes formas de pagamento (cartão, PIX, dinheiro, parcelamento).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RF3: Emitir notas fiscais eletrônicas (NF-e) e cupons fiscais.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RF4: Gerenciar trocas e devoluções (com restituição ao estoque).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RF5: Aplicar promoções e cupons de desconto.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D202ADC-F2E8-48EF-A42A-21DD11649234}"/>
              </a:ext>
            </a:extLst>
          </p:cNvPr>
          <p:cNvSpPr txBox="1"/>
          <p:nvPr/>
        </p:nvSpPr>
        <p:spPr>
          <a:xfrm>
            <a:off x="528918" y="853350"/>
            <a:ext cx="111341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Requisitos Funcionais (RF)</a:t>
            </a:r>
          </a:p>
          <a:p>
            <a:pPr algn="ctr"/>
            <a:r>
              <a:rPr lang="pt-BR" sz="2800" dirty="0">
                <a:solidFill>
                  <a:srgbClr val="FF0000"/>
                </a:solidFill>
              </a:rPr>
              <a:t>O que o sistema DEVE FAZER</a:t>
            </a:r>
          </a:p>
        </p:txBody>
      </p:sp>
    </p:spTree>
    <p:extLst>
      <p:ext uri="{BB962C8B-B14F-4D97-AF65-F5344CB8AC3E}">
        <p14:creationId xmlns:p14="http://schemas.microsoft.com/office/powerpoint/2010/main" val="19189526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1275</Words>
  <Application>Microsoft Office PowerPoint</Application>
  <PresentationFormat>Widescreen</PresentationFormat>
  <Paragraphs>165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claudio longo</dc:creator>
  <cp:lastModifiedBy>claudio longo</cp:lastModifiedBy>
  <cp:revision>3</cp:revision>
  <dcterms:created xsi:type="dcterms:W3CDTF">2025-05-14T13:38:03Z</dcterms:created>
  <dcterms:modified xsi:type="dcterms:W3CDTF">2025-05-15T18:28:57Z</dcterms:modified>
</cp:coreProperties>
</file>