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6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longo" userId="84d062f1d672cae0" providerId="LiveId" clId="{004CAD24-AC8D-45BC-B300-C3029F0973BF}"/>
    <pc:docChg chg="undo custSel addSld modSld">
      <pc:chgData name="claudio longo" userId="84d062f1d672cae0" providerId="LiveId" clId="{004CAD24-AC8D-45BC-B300-C3029F0973BF}" dt="2025-06-02T19:59:16.857" v="68" actId="1076"/>
      <pc:docMkLst>
        <pc:docMk/>
      </pc:docMkLst>
      <pc:sldChg chg="addSp delSp modSp new mod">
        <pc:chgData name="claudio longo" userId="84d062f1d672cae0" providerId="LiveId" clId="{004CAD24-AC8D-45BC-B300-C3029F0973BF}" dt="2025-06-02T19:50:39.208" v="11" actId="1076"/>
        <pc:sldMkLst>
          <pc:docMk/>
          <pc:sldMk cId="1043815949" sldId="278"/>
        </pc:sldMkLst>
        <pc:spChg chg="del">
          <ac:chgData name="claudio longo" userId="84d062f1d672cae0" providerId="LiveId" clId="{004CAD24-AC8D-45BC-B300-C3029F0973BF}" dt="2025-06-02T19:50:02.462" v="1" actId="478"/>
          <ac:spMkLst>
            <pc:docMk/>
            <pc:sldMk cId="1043815949" sldId="278"/>
            <ac:spMk id="2" creationId="{F601AE07-0665-46F5-A69E-6594A21D38B1}"/>
          </ac:spMkLst>
        </pc:spChg>
        <pc:spChg chg="del">
          <ac:chgData name="claudio longo" userId="84d062f1d672cae0" providerId="LiveId" clId="{004CAD24-AC8D-45BC-B300-C3029F0973BF}" dt="2025-06-02T19:50:04.159" v="2" actId="478"/>
          <ac:spMkLst>
            <pc:docMk/>
            <pc:sldMk cId="1043815949" sldId="278"/>
            <ac:spMk id="3" creationId="{192FAC15-7EF3-4E91-BABA-B62622DB342B}"/>
          </ac:spMkLst>
        </pc:spChg>
        <pc:spChg chg="add mod">
          <ac:chgData name="claudio longo" userId="84d062f1d672cae0" providerId="LiveId" clId="{004CAD24-AC8D-45BC-B300-C3029F0973BF}" dt="2025-06-02T19:50:39.208" v="11" actId="1076"/>
          <ac:spMkLst>
            <pc:docMk/>
            <pc:sldMk cId="1043815949" sldId="278"/>
            <ac:spMk id="5" creationId="{346816E3-8C41-4915-B802-62E8CA19B871}"/>
          </ac:spMkLst>
        </pc:spChg>
      </pc:sldChg>
      <pc:sldChg chg="addSp delSp new mod">
        <pc:chgData name="claudio longo" userId="84d062f1d672cae0" providerId="LiveId" clId="{004CAD24-AC8D-45BC-B300-C3029F0973BF}" dt="2025-06-02T19:51:25.766" v="15" actId="22"/>
        <pc:sldMkLst>
          <pc:docMk/>
          <pc:sldMk cId="2669336523" sldId="279"/>
        </pc:sldMkLst>
        <pc:spChg chg="del">
          <ac:chgData name="claudio longo" userId="84d062f1d672cae0" providerId="LiveId" clId="{004CAD24-AC8D-45BC-B300-C3029F0973BF}" dt="2025-06-02T19:50:50.133" v="13" actId="478"/>
          <ac:spMkLst>
            <pc:docMk/>
            <pc:sldMk cId="2669336523" sldId="279"/>
            <ac:spMk id="2" creationId="{4F4EDF04-D31D-4EB3-8641-D3EFBF53E562}"/>
          </ac:spMkLst>
        </pc:spChg>
        <pc:spChg chg="del">
          <ac:chgData name="claudio longo" userId="84d062f1d672cae0" providerId="LiveId" clId="{004CAD24-AC8D-45BC-B300-C3029F0973BF}" dt="2025-06-02T19:50:51.672" v="14" actId="478"/>
          <ac:spMkLst>
            <pc:docMk/>
            <pc:sldMk cId="2669336523" sldId="279"/>
            <ac:spMk id="3" creationId="{DD365097-14CE-4E54-BA5A-3CF21ED5B577}"/>
          </ac:spMkLst>
        </pc:spChg>
        <pc:picChg chg="add">
          <ac:chgData name="claudio longo" userId="84d062f1d672cae0" providerId="LiveId" clId="{004CAD24-AC8D-45BC-B300-C3029F0973BF}" dt="2025-06-02T19:51:25.766" v="15" actId="22"/>
          <ac:picMkLst>
            <pc:docMk/>
            <pc:sldMk cId="2669336523" sldId="279"/>
            <ac:picMk id="5" creationId="{37E11BB7-1D13-4643-B660-FBC2C754000D}"/>
          </ac:picMkLst>
        </pc:picChg>
      </pc:sldChg>
      <pc:sldChg chg="addSp delSp modSp new mod">
        <pc:chgData name="claudio longo" userId="84d062f1d672cae0" providerId="LiveId" clId="{004CAD24-AC8D-45BC-B300-C3029F0973BF}" dt="2025-06-02T19:55:56.069" v="59" actId="20577"/>
        <pc:sldMkLst>
          <pc:docMk/>
          <pc:sldMk cId="1534127803" sldId="280"/>
        </pc:sldMkLst>
        <pc:spChg chg="del">
          <ac:chgData name="claudio longo" userId="84d062f1d672cae0" providerId="LiveId" clId="{004CAD24-AC8D-45BC-B300-C3029F0973BF}" dt="2025-06-02T19:51:49.351" v="17" actId="478"/>
          <ac:spMkLst>
            <pc:docMk/>
            <pc:sldMk cId="1534127803" sldId="280"/>
            <ac:spMk id="2" creationId="{A848C33C-EB16-4A38-BD8B-63DAF208FB87}"/>
          </ac:spMkLst>
        </pc:spChg>
        <pc:spChg chg="del">
          <ac:chgData name="claudio longo" userId="84d062f1d672cae0" providerId="LiveId" clId="{004CAD24-AC8D-45BC-B300-C3029F0973BF}" dt="2025-06-02T19:51:50.717" v="18" actId="478"/>
          <ac:spMkLst>
            <pc:docMk/>
            <pc:sldMk cId="1534127803" sldId="280"/>
            <ac:spMk id="3" creationId="{FF227D88-4A05-48CB-8033-1F37838CBA9A}"/>
          </ac:spMkLst>
        </pc:spChg>
        <pc:spChg chg="add mod">
          <ac:chgData name="claudio longo" userId="84d062f1d672cae0" providerId="LiveId" clId="{004CAD24-AC8D-45BC-B300-C3029F0973BF}" dt="2025-06-02T19:54:52.595" v="44" actId="21"/>
          <ac:spMkLst>
            <pc:docMk/>
            <pc:sldMk cId="1534127803" sldId="280"/>
            <ac:spMk id="5" creationId="{330F294C-BB04-44D4-89B9-7D73617D1AC6}"/>
          </ac:spMkLst>
        </pc:spChg>
        <pc:spChg chg="add mod">
          <ac:chgData name="claudio longo" userId="84d062f1d672cae0" providerId="LiveId" clId="{004CAD24-AC8D-45BC-B300-C3029F0973BF}" dt="2025-06-02T19:55:56.069" v="59" actId="20577"/>
          <ac:spMkLst>
            <pc:docMk/>
            <pc:sldMk cId="1534127803" sldId="280"/>
            <ac:spMk id="9" creationId="{4BBD4C4C-73C2-4DD1-9734-474E790F3498}"/>
          </ac:spMkLst>
        </pc:spChg>
        <pc:picChg chg="add del">
          <ac:chgData name="claudio longo" userId="84d062f1d672cae0" providerId="LiveId" clId="{004CAD24-AC8D-45BC-B300-C3029F0973BF}" dt="2025-06-02T19:54:37.072" v="41" actId="22"/>
          <ac:picMkLst>
            <pc:docMk/>
            <pc:sldMk cId="1534127803" sldId="280"/>
            <ac:picMk id="7" creationId="{81EF45CC-0B34-4FAB-86FA-2C72AB17B03F}"/>
          </ac:picMkLst>
        </pc:picChg>
      </pc:sldChg>
      <pc:sldChg chg="addSp modSp add mod">
        <pc:chgData name="claudio longo" userId="84d062f1d672cae0" providerId="LiveId" clId="{004CAD24-AC8D-45BC-B300-C3029F0973BF}" dt="2025-06-02T19:55:41.851" v="55" actId="20577"/>
        <pc:sldMkLst>
          <pc:docMk/>
          <pc:sldMk cId="653973187" sldId="281"/>
        </pc:sldMkLst>
        <pc:spChg chg="add mod">
          <ac:chgData name="claudio longo" userId="84d062f1d672cae0" providerId="LiveId" clId="{004CAD24-AC8D-45BC-B300-C3029F0973BF}" dt="2025-06-02T19:55:41.851" v="55" actId="20577"/>
          <ac:spMkLst>
            <pc:docMk/>
            <pc:sldMk cId="653973187" sldId="281"/>
            <ac:spMk id="3" creationId="{8A156F1C-7685-4E73-8392-7CCD3114C8AA}"/>
          </ac:spMkLst>
        </pc:spChg>
      </pc:sldChg>
      <pc:sldChg chg="addSp add mod">
        <pc:chgData name="claudio longo" userId="84d062f1d672cae0" providerId="LiveId" clId="{004CAD24-AC8D-45BC-B300-C3029F0973BF}" dt="2025-06-02T19:57:17.315" v="60" actId="22"/>
        <pc:sldMkLst>
          <pc:docMk/>
          <pc:sldMk cId="1841276887" sldId="282"/>
        </pc:sldMkLst>
        <pc:picChg chg="add">
          <ac:chgData name="claudio longo" userId="84d062f1d672cae0" providerId="LiveId" clId="{004CAD24-AC8D-45BC-B300-C3029F0973BF}" dt="2025-06-02T19:57:17.315" v="60" actId="22"/>
          <ac:picMkLst>
            <pc:docMk/>
            <pc:sldMk cId="1841276887" sldId="282"/>
            <ac:picMk id="3" creationId="{A3015E53-92C0-4CF5-AB01-5B71E8D4869A}"/>
          </ac:picMkLst>
        </pc:picChg>
      </pc:sldChg>
      <pc:sldChg chg="addSp modSp add mod">
        <pc:chgData name="claudio longo" userId="84d062f1d672cae0" providerId="LiveId" clId="{004CAD24-AC8D-45BC-B300-C3029F0973BF}" dt="2025-06-02T19:59:16.857" v="68" actId="1076"/>
        <pc:sldMkLst>
          <pc:docMk/>
          <pc:sldMk cId="203347336" sldId="283"/>
        </pc:sldMkLst>
        <pc:spChg chg="add mod">
          <ac:chgData name="claudio longo" userId="84d062f1d672cae0" providerId="LiveId" clId="{004CAD24-AC8D-45BC-B300-C3029F0973BF}" dt="2025-06-02T19:57:54.295" v="64" actId="1076"/>
          <ac:spMkLst>
            <pc:docMk/>
            <pc:sldMk cId="203347336" sldId="283"/>
            <ac:spMk id="3" creationId="{212CA545-1ACD-4400-B190-2B8118F2B818}"/>
          </ac:spMkLst>
        </pc:spChg>
        <pc:picChg chg="add mod">
          <ac:chgData name="claudio longo" userId="84d062f1d672cae0" providerId="LiveId" clId="{004CAD24-AC8D-45BC-B300-C3029F0973BF}" dt="2025-06-02T19:59:16.857" v="68" actId="1076"/>
          <ac:picMkLst>
            <pc:docMk/>
            <pc:sldMk cId="203347336" sldId="283"/>
            <ac:picMk id="5" creationId="{FB6F953D-58B9-42E8-85AA-5FB57CFD70C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E6F6C-3816-4802-BDD8-4464491F6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468F84-9D56-4BD7-89B9-6243C4D5F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AE1749-C291-46FC-86DA-795DAEF78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4AA14C-BEA9-435C-8620-A562B67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A1D8D7-B23F-4912-BC08-79494DD5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1115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32679-A6A4-4D20-8F84-2EBDBA85C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439B74E-F963-47C4-863F-E4295DB3E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68E78-85A7-4C56-876C-47343A45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A45C50-B00D-4D6F-98AA-0D1A5070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DFC13B-C32D-439B-A7EA-A9B949CE5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29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8590E77-9FD5-4DE6-8A91-FB36E59C0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0A6F474-17CC-4E7B-8DB3-1D563D22D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FEDCA0-E219-4C53-B3DF-52B3F1B6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1EB8B94-B285-4EE9-A049-7AB905338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C438CD-5C87-4FC0-B953-9BD7F67D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0614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2E996D-8140-4234-AC26-7544EB103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B99F1C-380F-43DB-A08B-7F86BCFCC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63048-2128-4294-AF4F-8E6AE1A15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C19C26-A1A0-48B8-867D-D90BB9694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94E6D5-DD11-467A-B2CD-DBB5A6E3C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75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0DC4C-80A5-4324-AAC2-806F3214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D3D44A4-8216-42AF-89F6-04063A8A0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1792B2-760F-4FB2-9663-210B1FA72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C7A997-16DC-43F4-8DBA-A5FC0E0B0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962B1-AB55-4320-8F34-9445A5C6E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113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D9CA5E-4A0F-4700-800A-B6EEE9D4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D4AB66-7A50-4F4A-9E23-B4F652B8B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DA8C54-24A4-46ED-9EAD-FCB6017D5E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540E82-146D-4FC0-9ED5-D077FE05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D0FA70-ACC5-4E53-9410-CD05BE1F1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E89FEF-7F80-4C27-ACDB-3E27DD951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984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503E35-96FD-4BEF-BC36-F37A3C66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2BB6E-0473-483D-800C-F2E8FBD03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5669DB-DD5B-4583-98AE-83C0DC73A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9792B82-5FEB-4E99-90DA-C74EF8FCF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A4FE6FF-62C5-4254-9686-D4C1DE34A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FB0CC8-B296-42A3-BD26-CD913873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98D0AB8-6519-45AB-A41E-4CA214B34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6CDB62-EB5E-47A2-B98A-587E2E1D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407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828444-21A6-4592-B25F-D26E8B23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45FA184-F026-446F-9320-DD0A1BE16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290B455-CD56-4EF1-A7F7-CA9B8363A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1DE092B-41E4-40FB-87B2-F633325DB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453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28A6FAA-EA7A-41E9-9EB4-A9948A262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83704A1-E524-4E00-8DF1-3E095310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6F42B1-290A-46A8-B812-AB1BECD8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6570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642B5-DD31-4DD1-8726-54D004283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B7392-E6D3-41B8-9885-768545D2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BD15C5B-69B4-431E-8EB6-F3BB554E8A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8C2A50-E8E1-480B-BA81-E5ECCC7DD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97AF1CD-23F7-41D9-AC74-47BBE1B44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F009F7-C6D5-4FD3-B676-18ABAED4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5978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D43289-CE59-42CC-AC25-B5045EA30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EF9781F-C2DD-49DE-9E58-5A34DA78EC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EF2393E-E33C-4FF4-9BF1-E2234B7FD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9648747-56B8-441D-8205-E05144FE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7F3845-6FEE-4FDF-9B1D-032B5B84F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A4B8E9-08FB-490F-AD09-6280EBA3F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67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7296B54-F5B8-4DAF-A61A-05C283C5E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DC82F2B-2514-49DF-A472-C1742DD1F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A8F159-F4D5-4C9D-8976-E2774C706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FEFD1-20A6-41EB-97A8-6D118A49200D}" type="datetimeFigureOut">
              <a:rPr lang="pt-BR" smtClean="0"/>
              <a:t>02/06/2025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63F0EEE-D560-4E77-BF70-D4568C3264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3AC27A-8E36-4AF0-B6F8-798A723127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7261F-88B8-406E-AEA8-7DCBAD3AC2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987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3A09A89-446C-417A-8FA6-613BFA8D86E2}"/>
              </a:ext>
            </a:extLst>
          </p:cNvPr>
          <p:cNvSpPr txBox="1"/>
          <p:nvPr/>
        </p:nvSpPr>
        <p:spPr>
          <a:xfrm>
            <a:off x="2147044" y="307497"/>
            <a:ext cx="78979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spcAft>
                <a:spcPts val="500"/>
              </a:spcAft>
            </a:pPr>
            <a:r>
              <a:rPr lang="pt-BR" sz="4000" dirty="0">
                <a:solidFill>
                  <a:srgbClr val="40404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SISTEMA DE BIBLIOTECA</a:t>
            </a:r>
            <a:endParaRPr lang="pt-BR" sz="4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A4C351-715F-4E80-BA59-D07427F898C1}"/>
              </a:ext>
            </a:extLst>
          </p:cNvPr>
          <p:cNvSpPr txBox="1"/>
          <p:nvPr/>
        </p:nvSpPr>
        <p:spPr>
          <a:xfrm>
            <a:off x="551328" y="1364468"/>
            <a:ext cx="110893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de Uso: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membro busca um livro no sistema.</a:t>
            </a:r>
          </a:p>
          <a:p>
            <a:pPr algn="l">
              <a:buFont typeface="+mj-lt"/>
              <a:buAutoNum type="arabicPeriod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estiver disponível e o membro estiver regular, o empréstimo é </a:t>
            </a:r>
          </a:p>
          <a:p>
            <a:pPr algn="l"/>
            <a:r>
              <a:rPr lang="pt-BR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liberado.</a:t>
            </a:r>
          </a:p>
          <a:p>
            <a:pPr algn="l">
              <a:buFont typeface="+mj-lt"/>
              <a:buAutoNum type="arabicPeriod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Após 7 dias, o membro recebe um lembrete para devolução.</a:t>
            </a:r>
          </a:p>
          <a:p>
            <a:pPr algn="l">
              <a:buFont typeface="+mj-lt"/>
              <a:buAutoNum type="arabicPeriod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 houver atraso, a multa é calculada e bloqueia novas ações até  </a:t>
            </a:r>
          </a:p>
          <a:p>
            <a:pPr algn="l"/>
            <a:r>
              <a:rPr lang="pt-BR" sz="28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pagamento.</a:t>
            </a:r>
          </a:p>
        </p:txBody>
      </p:sp>
    </p:spTree>
    <p:extLst>
      <p:ext uri="{BB962C8B-B14F-4D97-AF65-F5344CB8AC3E}">
        <p14:creationId xmlns:p14="http://schemas.microsoft.com/office/powerpoint/2010/main" val="1151025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66504E4-BC78-4D3B-B49A-E38306014A14}"/>
              </a:ext>
            </a:extLst>
          </p:cNvPr>
          <p:cNvSpPr txBox="1"/>
          <p:nvPr/>
        </p:nvSpPr>
        <p:spPr>
          <a:xfrm>
            <a:off x="618564" y="930132"/>
            <a:ext cx="113941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RF08 – Devolução de Livro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registrar a devolução de livros e atualizar seu status para "disponível" ou "reservado".</a:t>
            </a:r>
          </a:p>
          <a:p>
            <a:pPr algn="l"/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se o livro estava emprestado.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Atribuir multa automaticamente em caso de atraso.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Notificar o próximo membro na fila de reservas (se aplicável).</a:t>
            </a:r>
          </a:p>
        </p:txBody>
      </p:sp>
    </p:spTree>
    <p:extLst>
      <p:ext uri="{BB962C8B-B14F-4D97-AF65-F5344CB8AC3E}">
        <p14:creationId xmlns:p14="http://schemas.microsoft.com/office/powerpoint/2010/main" val="3825771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9F5541F-90CA-4C78-9FE5-B2402A4CAA76}"/>
              </a:ext>
            </a:extLst>
          </p:cNvPr>
          <p:cNvSpPr txBox="1"/>
          <p:nvPr/>
        </p:nvSpPr>
        <p:spPr>
          <a:xfrm>
            <a:off x="690281" y="366623"/>
            <a:ext cx="1118795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 Adicionais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VA01 – Verificar Disponibilidade de Livros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Exibir status em tempo real (disponível, emprestado, reservado).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Bloquear empréstimo/reserva se o livro estiver indisponível.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VA02 – Bloquear Membros com Multas Pendentes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Impedir novos empréstimos/reservas se o membro tiver: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Multas não pagas.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Taxa mensal em atraso.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VA03 – Controle de Datas e Prazos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Enviar lembretes automáticos 24h antes do prazo de devolução.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Calcular dias de atraso com base na data de devolução real.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Cancelar reservas expiradas automaticamente.</a:t>
            </a:r>
          </a:p>
        </p:txBody>
      </p:sp>
    </p:spTree>
    <p:extLst>
      <p:ext uri="{BB962C8B-B14F-4D97-AF65-F5344CB8AC3E}">
        <p14:creationId xmlns:p14="http://schemas.microsoft.com/office/powerpoint/2010/main" val="300761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4DC7D4C-4BC3-4589-B90F-1AA93B1FD498}"/>
              </a:ext>
            </a:extLst>
          </p:cNvPr>
          <p:cNvSpPr txBox="1"/>
          <p:nvPr/>
        </p:nvSpPr>
        <p:spPr>
          <a:xfrm>
            <a:off x="3048000" y="16047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Requisitos Não Funcionais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EB780F-2F85-47EF-ACF2-D38AA2038CFB}"/>
              </a:ext>
            </a:extLst>
          </p:cNvPr>
          <p:cNvSpPr txBox="1"/>
          <p:nvPr/>
        </p:nvSpPr>
        <p:spPr>
          <a:xfrm>
            <a:off x="502023" y="1166843"/>
            <a:ext cx="1121484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RNF01 – Desempenho</a:t>
            </a:r>
          </a:p>
          <a:p>
            <a:pPr algn="l"/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 de Resposta: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responder a consultas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busca de livros, status de empréstimos) em até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segundos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em condições normais de uso.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Transações críticas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empréstimos, pagamentos) devem ser processadas em até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segundos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Capacidade de Usuários Simultâneos: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Suportar até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500 usuários simultâneos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sem degradação de desempenho.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Escalabilidade: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Permitir aumento de capacidade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servidores, armazenamento) para suportar crescimento de até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20% ao ano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673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BF54F58-D0FD-463C-90E8-0C1B0504271D}"/>
              </a:ext>
            </a:extLst>
          </p:cNvPr>
          <p:cNvSpPr txBox="1"/>
          <p:nvPr/>
        </p:nvSpPr>
        <p:spPr>
          <a:xfrm>
            <a:off x="461682" y="612844"/>
            <a:ext cx="1126863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RNF02 – Segurança</a:t>
            </a:r>
          </a:p>
          <a:p>
            <a:pPr algn="l"/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Proteção de Dados: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Criptografar dados sensíveis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CPF, informações de pagamento) em trânsito e em repouso.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Cumprir normas de proteção de dados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LGPD, GDPR).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Controle de Acesso: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Autenticação de dois fatores (2FA) para funcionários administrativos.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Limitar acesso a funcionalidades críticas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exclusão de livros) a perfis específicos.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Auditoria: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Registrar logs de todas as operações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empréstimos, exclusões) com data, hora e usuário responsável.</a:t>
            </a:r>
          </a:p>
        </p:txBody>
      </p:sp>
    </p:spTree>
    <p:extLst>
      <p:ext uri="{BB962C8B-B14F-4D97-AF65-F5344CB8AC3E}">
        <p14:creationId xmlns:p14="http://schemas.microsoft.com/office/powerpoint/2010/main" val="3954636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B5A9B6B-6A5F-416A-B4EF-2EE11FE9530A}"/>
              </a:ext>
            </a:extLst>
          </p:cNvPr>
          <p:cNvSpPr txBox="1"/>
          <p:nvPr/>
        </p:nvSpPr>
        <p:spPr>
          <a:xfrm>
            <a:off x="510988" y="797510"/>
            <a:ext cx="1117002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RNF03 – Disponibilidade e Confiabilidade</a:t>
            </a:r>
          </a:p>
          <a:p>
            <a:pPr algn="l"/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Disponibilidade: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Garantir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99,9% de </a:t>
            </a:r>
            <a:r>
              <a:rPr lang="pt-BR" sz="2400" b="1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uptime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(exceto para manutenções programadas).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Backup e Recuperação: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Realizar backups diários automáticos, armazenados em local seguro e separado.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Capacidade de recuperação total do sistema em até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 horas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após falha crítica.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Tolerância a Falhas: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Redundância de servidores para evitar interrupções em caso de falha de hardware.</a:t>
            </a:r>
          </a:p>
        </p:txBody>
      </p:sp>
    </p:spTree>
    <p:extLst>
      <p:ext uri="{BB962C8B-B14F-4D97-AF65-F5344CB8AC3E}">
        <p14:creationId xmlns:p14="http://schemas.microsoft.com/office/powerpoint/2010/main" val="375065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AC74BCE-B833-404F-A4EB-C7F980114603}"/>
              </a:ext>
            </a:extLst>
          </p:cNvPr>
          <p:cNvSpPr txBox="1"/>
          <p:nvPr/>
        </p:nvSpPr>
        <p:spPr>
          <a:xfrm>
            <a:off x="721659" y="982176"/>
            <a:ext cx="107486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RNF04 – Usabilidade</a:t>
            </a:r>
          </a:p>
          <a:p>
            <a:pPr algn="l"/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Interface Intuitiva: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 responsivo e acessível para dispositivos móveis e desktops.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Menos de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 cliques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para operações frequentes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renovar empréstimo, consultar multas).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Documentação: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Manual de uso para funcionários e tutoriais em vídeo para membros.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Acessibilidade: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Cumprir padrões WCAG 2.1 para usuários com deficiência visual ou auditiva.</a:t>
            </a:r>
          </a:p>
        </p:txBody>
      </p:sp>
    </p:spTree>
    <p:extLst>
      <p:ext uri="{BB962C8B-B14F-4D97-AF65-F5344CB8AC3E}">
        <p14:creationId xmlns:p14="http://schemas.microsoft.com/office/powerpoint/2010/main" val="529444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55E5D61-58FF-4067-A6DC-9D3570AE0CA4}"/>
              </a:ext>
            </a:extLst>
          </p:cNvPr>
          <p:cNvSpPr txBox="1"/>
          <p:nvPr/>
        </p:nvSpPr>
        <p:spPr>
          <a:xfrm>
            <a:off x="587188" y="1166842"/>
            <a:ext cx="1101762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RNF05 – Compatibilidade</a:t>
            </a:r>
          </a:p>
          <a:p>
            <a:pPr algn="l"/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Multiplataforma: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Funcionar em navegadores modernos (Chrome, Firefox, Edge, Safari) e sistemas operacionais (Windows, 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macOS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Linux).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Integração com Sistemas Externos: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Compatibilidade com gateways de pagamento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PagSeguro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Mercado Pago) e serviços de notificação (</a:t>
            </a:r>
            <a:r>
              <a:rPr lang="pt-BR" sz="24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SMS, e-mail).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Formatos Suportados: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Exportar relatórios em PDF, CSV e XLSX.</a:t>
            </a:r>
          </a:p>
        </p:txBody>
      </p:sp>
    </p:spTree>
    <p:extLst>
      <p:ext uri="{BB962C8B-B14F-4D97-AF65-F5344CB8AC3E}">
        <p14:creationId xmlns:p14="http://schemas.microsoft.com/office/powerpoint/2010/main" val="476722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B96B8EC9-8BF4-4745-BD20-A336FAB234EB}"/>
              </a:ext>
            </a:extLst>
          </p:cNvPr>
          <p:cNvSpPr txBox="1"/>
          <p:nvPr/>
        </p:nvSpPr>
        <p:spPr>
          <a:xfrm>
            <a:off x="466165" y="982176"/>
            <a:ext cx="1125967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RNF06 – Manutenibilidade e Escalabilidade</a:t>
            </a:r>
          </a:p>
          <a:p>
            <a:pPr algn="l"/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Código Modular: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Arquitetura baseada em micros serviços para facilitar atualizações e correções.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Documentação Técnica: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Especificações detalhadas de APIs, diagramas de banco de dados e fluxos de trabalho.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Atualizações: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Capacidade de implantar atualizações sem interromper o sistema por mais de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 minutos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68054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A168ED2-A7C1-4B89-978B-FAD21C3040E6}"/>
              </a:ext>
            </a:extLst>
          </p:cNvPr>
          <p:cNvSpPr txBox="1"/>
          <p:nvPr/>
        </p:nvSpPr>
        <p:spPr>
          <a:xfrm>
            <a:off x="739588" y="1012954"/>
            <a:ext cx="10712823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RNF07 – Conformidade Legal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Conformidade Fiscal: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Emitir recibos de pagamento de multas e taxas conforme legislação tributária.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Direitos Autorais: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Garantir que livros digitais ou cópias respeitem leis de direitos autorais.</a:t>
            </a:r>
          </a:p>
          <a:p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56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681E13A-57C9-48ED-BB40-DA755A698100}"/>
              </a:ext>
            </a:extLst>
          </p:cNvPr>
          <p:cNvSpPr txBox="1"/>
          <p:nvPr/>
        </p:nvSpPr>
        <p:spPr>
          <a:xfrm>
            <a:off x="600635" y="1443841"/>
            <a:ext cx="109907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RNF08 – Resiliência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Plano de Contingência: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Procedimentos definidos para recuperação de desastres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falha de servidor, ataques cibernéticos).</a:t>
            </a:r>
          </a:p>
          <a:p>
            <a:pPr marL="742950" lvl="1" indent="-285750" algn="l">
              <a:buFont typeface="+mj-lt"/>
              <a:buAutoNum type="arabicPeriod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Testes de Stress: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Simular picos de acesso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início do semestre) para garantir estabilidade.</a:t>
            </a:r>
          </a:p>
        </p:txBody>
      </p:sp>
    </p:spTree>
    <p:extLst>
      <p:ext uri="{BB962C8B-B14F-4D97-AF65-F5344CB8AC3E}">
        <p14:creationId xmlns:p14="http://schemas.microsoft.com/office/powerpoint/2010/main" val="3848066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633F5F9-0D39-476E-85D7-A33589CC5C5A}"/>
              </a:ext>
            </a:extLst>
          </p:cNvPr>
          <p:cNvSpPr txBox="1"/>
          <p:nvPr/>
        </p:nvSpPr>
        <p:spPr>
          <a:xfrm>
            <a:off x="1380565" y="1394082"/>
            <a:ext cx="1046181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Requisitos Funcionais ( RF )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•	Cadastro de membros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•	Cadastro de livros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•	Controle de empréstimos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•	Sistema de reservas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•	Cálculo automático de multas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•	Taxa mensal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•	Pagamento de multas</a:t>
            </a: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•	Devolução de livro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24DD195-17F1-4E74-935E-03769D6006E0}"/>
              </a:ext>
            </a:extLst>
          </p:cNvPr>
          <p:cNvSpPr txBox="1"/>
          <p:nvPr/>
        </p:nvSpPr>
        <p:spPr>
          <a:xfrm>
            <a:off x="3048000" y="205297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SISTEMA DE BIBLIOTECA</a:t>
            </a:r>
          </a:p>
        </p:txBody>
      </p:sp>
    </p:spTree>
    <p:extLst>
      <p:ext uri="{BB962C8B-B14F-4D97-AF65-F5344CB8AC3E}">
        <p14:creationId xmlns:p14="http://schemas.microsoft.com/office/powerpoint/2010/main" val="395565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990480B-DC1C-4509-8653-7B00D2876614}"/>
              </a:ext>
            </a:extLst>
          </p:cNvPr>
          <p:cNvSpPr txBox="1"/>
          <p:nvPr/>
        </p:nvSpPr>
        <p:spPr>
          <a:xfrm>
            <a:off x="421341" y="612844"/>
            <a:ext cx="1134931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 Adicionais (Não Funcionais)</a:t>
            </a:r>
          </a:p>
          <a:p>
            <a:pPr algn="l"/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VANF01 – Notificações em Tempo Real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Enviar alertas de prazos de devolução e reservas expiradas via e-mail/SMS com latência máxima de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minutos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VANF02 – Monitoramento Contínuo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Ferramentas de monitoramento para acompanhar desempenho, segurança e disponibilidade 24/7.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VANF03 – Suporte Técnico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Atendimento ao usuário (funcionários e membros) via chat, e-mail ou telefone em até </a:t>
            </a: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 horas úteis</a:t>
            </a: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839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2AD6B9F-5516-4A0A-A7B5-267F9F86429D}"/>
              </a:ext>
            </a:extLst>
          </p:cNvPr>
          <p:cNvSpPr txBox="1"/>
          <p:nvPr/>
        </p:nvSpPr>
        <p:spPr>
          <a:xfrm>
            <a:off x="604982" y="1810073"/>
            <a:ext cx="1098203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TRABALHO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CRIAR REQUISITOS FUNCIONAIS E NÃO FUNCIONAIS</a:t>
            </a: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 SISTEMA DE VENDAS</a:t>
            </a:r>
          </a:p>
        </p:txBody>
      </p:sp>
    </p:spTree>
    <p:extLst>
      <p:ext uri="{BB962C8B-B14F-4D97-AF65-F5344CB8AC3E}">
        <p14:creationId xmlns:p14="http://schemas.microsoft.com/office/powerpoint/2010/main" val="945305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F19D106B-8DB5-49CE-B283-B5257CA1388B}"/>
              </a:ext>
            </a:extLst>
          </p:cNvPr>
          <p:cNvSpPr txBox="1"/>
          <p:nvPr/>
        </p:nvSpPr>
        <p:spPr>
          <a:xfrm>
            <a:off x="645458" y="1012954"/>
            <a:ext cx="111610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Exemplo de Uso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cliente escolhe o produto.</a:t>
            </a:r>
          </a:p>
          <a:p>
            <a:pPr algn="l">
              <a:buFont typeface="+mj-lt"/>
              <a:buAutoNum type="arabicPeriod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verifica o estoque e aprova a compra.</a:t>
            </a:r>
          </a:p>
          <a:p>
            <a:pPr algn="l">
              <a:buFont typeface="+mj-lt"/>
              <a:buAutoNum type="arabicPeriod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cliente efetua pagamento e recebe um comprovante por e-mail.</a:t>
            </a:r>
          </a:p>
          <a:p>
            <a:pPr algn="l">
              <a:buFont typeface="+mj-lt"/>
              <a:buAutoNum type="arabicPeriod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estoque é atualizado.</a:t>
            </a:r>
          </a:p>
          <a:p>
            <a:pPr algn="l">
              <a:buFont typeface="+mj-lt"/>
              <a:buAutoNum type="arabicPeriod"/>
            </a:pP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produto é enviado, e o cliente recebe um código de rastreio.</a:t>
            </a:r>
          </a:p>
        </p:txBody>
      </p:sp>
    </p:spTree>
    <p:extLst>
      <p:ext uri="{BB962C8B-B14F-4D97-AF65-F5344CB8AC3E}">
        <p14:creationId xmlns:p14="http://schemas.microsoft.com/office/powerpoint/2010/main" val="1777828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46816E3-8C41-4915-B802-62E8CA19B871}"/>
              </a:ext>
            </a:extLst>
          </p:cNvPr>
          <p:cNvSpPr txBox="1"/>
          <p:nvPr/>
        </p:nvSpPr>
        <p:spPr>
          <a:xfrm>
            <a:off x="717176" y="1257797"/>
            <a:ext cx="109279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dirty="0"/>
              <a:t>Cliente → Sistema: Seleciona produto  </a:t>
            </a:r>
          </a:p>
          <a:p>
            <a:r>
              <a:rPr lang="pt-BR" sz="3200" dirty="0"/>
              <a:t>Sistema → Banco de Dados: Verifica estoque  </a:t>
            </a:r>
          </a:p>
          <a:p>
            <a:r>
              <a:rPr lang="pt-BR" sz="3200" dirty="0"/>
              <a:t>Banco de Dados → Sistema: Confirma disponibilidade  </a:t>
            </a:r>
          </a:p>
          <a:p>
            <a:r>
              <a:rPr lang="pt-BR" sz="3200" dirty="0"/>
              <a:t>Sistema → Gateway de Pagamento: Processa pagamento  </a:t>
            </a:r>
          </a:p>
          <a:p>
            <a:r>
              <a:rPr lang="pt-BR" sz="3200" dirty="0"/>
              <a:t>Gateway de Pagamento → Sistema: Confirmação  </a:t>
            </a:r>
          </a:p>
          <a:p>
            <a:r>
              <a:rPr lang="pt-BR" sz="3200" dirty="0"/>
              <a:t>Sistema → Serviço de E-mail: Envia comprovante  </a:t>
            </a:r>
          </a:p>
          <a:p>
            <a:r>
              <a:rPr lang="pt-BR" sz="3200" dirty="0"/>
              <a:t>Sistema → Banco de Dados: Atualiza estoque  </a:t>
            </a:r>
          </a:p>
          <a:p>
            <a:r>
              <a:rPr lang="pt-BR" sz="3200" dirty="0"/>
              <a:t>Sistema → Logística: Gera código de rastreio  </a:t>
            </a:r>
          </a:p>
          <a:p>
            <a:r>
              <a:rPr lang="pt-BR" sz="3200" dirty="0"/>
              <a:t>Sistema → Serviço de E-mail: Envia código </a:t>
            </a:r>
          </a:p>
        </p:txBody>
      </p:sp>
    </p:spTree>
    <p:extLst>
      <p:ext uri="{BB962C8B-B14F-4D97-AF65-F5344CB8AC3E}">
        <p14:creationId xmlns:p14="http://schemas.microsoft.com/office/powerpoint/2010/main" val="10438159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7E11BB7-1D13-4643-B660-FBC2C754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4607"/>
            <a:ext cx="12192000" cy="6068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336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30F294C-BB04-44D4-89B9-7D73617D1AC6}"/>
              </a:ext>
            </a:extLst>
          </p:cNvPr>
          <p:cNvSpPr txBox="1"/>
          <p:nvPr/>
        </p:nvSpPr>
        <p:spPr>
          <a:xfrm>
            <a:off x="502024" y="-1603147"/>
            <a:ext cx="1145689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BBD4C4C-73C2-4DD1-9734-474E790F3498}"/>
              </a:ext>
            </a:extLst>
          </p:cNvPr>
          <p:cNvSpPr txBox="1"/>
          <p:nvPr/>
        </p:nvSpPr>
        <p:spPr>
          <a:xfrm>
            <a:off x="753035" y="1333998"/>
            <a:ext cx="1047974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Elementos do diagrama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Participantes: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Cliente: Inicia o processo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Sistema: Coordena o fluxo principal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Banco_de_Dados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Gerencia informações de estoque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Gateway_Pagamento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Processa transações financeiras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Serviço_Email</a:t>
            </a: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Responsável por comunicações via e-mail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Logística: Gera códigos de rastreamento</a:t>
            </a:r>
          </a:p>
        </p:txBody>
      </p:sp>
    </p:spTree>
    <p:extLst>
      <p:ext uri="{BB962C8B-B14F-4D97-AF65-F5344CB8AC3E}">
        <p14:creationId xmlns:p14="http://schemas.microsoft.com/office/powerpoint/2010/main" val="15341278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A156F1C-7685-4E73-8392-7CCD3114C8AA}"/>
              </a:ext>
            </a:extLst>
          </p:cNvPr>
          <p:cNvSpPr txBox="1"/>
          <p:nvPr/>
        </p:nvSpPr>
        <p:spPr>
          <a:xfrm>
            <a:off x="779929" y="1369403"/>
            <a:ext cx="1088315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pt-B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Elementos do diagrama</a:t>
            </a:r>
          </a:p>
          <a:p>
            <a:pPr algn="ctr"/>
            <a:endParaRPr lang="pt-BR" sz="2800" dirty="0"/>
          </a:p>
          <a:p>
            <a:r>
              <a:rPr lang="pt-BR" sz="2800" dirty="0"/>
              <a:t>Pontos críticos:</a:t>
            </a:r>
          </a:p>
          <a:p>
            <a:endParaRPr lang="pt-BR" sz="2800" dirty="0"/>
          </a:p>
          <a:p>
            <a:r>
              <a:rPr lang="pt-BR" sz="2800" dirty="0"/>
              <a:t>Verificação de estoque precede pagamento</a:t>
            </a:r>
          </a:p>
          <a:p>
            <a:r>
              <a:rPr lang="pt-BR" sz="2800" dirty="0"/>
              <a:t>Confirmação de pagamento dispara 3 ações paralelas:</a:t>
            </a:r>
          </a:p>
          <a:p>
            <a:r>
              <a:rPr lang="pt-BR" sz="2800" dirty="0"/>
              <a:t>Envio de comprovante</a:t>
            </a:r>
          </a:p>
          <a:p>
            <a:r>
              <a:rPr lang="pt-BR" sz="2800" dirty="0"/>
              <a:t>Atualização de estoque</a:t>
            </a:r>
          </a:p>
          <a:p>
            <a:r>
              <a:rPr lang="pt-BR" sz="2800" dirty="0"/>
              <a:t>Geração de rastreio</a:t>
            </a:r>
          </a:p>
          <a:p>
            <a:r>
              <a:rPr lang="pt-BR" sz="2800" dirty="0"/>
              <a:t>Serviço de e-mail é acionado em dois momentos distintos</a:t>
            </a:r>
          </a:p>
        </p:txBody>
      </p:sp>
    </p:spTree>
    <p:extLst>
      <p:ext uri="{BB962C8B-B14F-4D97-AF65-F5344CB8AC3E}">
        <p14:creationId xmlns:p14="http://schemas.microsoft.com/office/powerpoint/2010/main" val="653973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3015E53-92C0-4CF5-AB01-5B71E8D4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9" y="2655503"/>
            <a:ext cx="11316681" cy="15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2768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12CA545-1ACD-4400-B190-2B8118F2B818}"/>
              </a:ext>
            </a:extLst>
          </p:cNvPr>
          <p:cNvSpPr txBox="1"/>
          <p:nvPr/>
        </p:nvSpPr>
        <p:spPr>
          <a:xfrm>
            <a:off x="3048000" y="26805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/>
              <a:t>Tratamento de erros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B6F953D-58B9-42E8-85AA-5FB57CFD7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3553" y="1179867"/>
            <a:ext cx="7033214" cy="5090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47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D110D0AD-7C40-435F-AB82-A7E20EAD0B3C}"/>
              </a:ext>
            </a:extLst>
          </p:cNvPr>
          <p:cNvSpPr txBox="1"/>
          <p:nvPr/>
        </p:nvSpPr>
        <p:spPr>
          <a:xfrm>
            <a:off x="717176" y="856670"/>
            <a:ext cx="109728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RF01 – Cadastro de Membros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permitir o cadastro, edição e desativação de membros da biblioteca (estudantes, professores, funcionários).</a:t>
            </a:r>
          </a:p>
          <a:p>
            <a:pPr algn="l"/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 validar CPF, e-mail e telefone para evitar duplicidade.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Campos obrigatórios: nome completo, endereço, data de registro, tipo de membro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estudante, professor).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Bloquear cadastro se dados estiverem incompletos ou inválidos.</a:t>
            </a:r>
          </a:p>
          <a:p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72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8536FB9-B9D2-4850-BAB9-9F2255BCA06D}"/>
              </a:ext>
            </a:extLst>
          </p:cNvPr>
          <p:cNvSpPr txBox="1"/>
          <p:nvPr/>
        </p:nvSpPr>
        <p:spPr>
          <a:xfrm>
            <a:off x="699246" y="206131"/>
            <a:ext cx="1093694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RF02 – Cadastro de Livros</a:t>
            </a:r>
          </a:p>
          <a:p>
            <a:pPr algn="l"/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b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permitir o cadastro, edição e exclusão de livros, incluindo informações como título, autor, ISBN, categoria e status (disponível, emprestado, reservado).</a:t>
            </a:r>
          </a:p>
          <a:p>
            <a:pPr algn="l"/>
            <a:b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Validações:</a:t>
            </a:r>
            <a:endParaRPr lang="pt-BR" sz="24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Validar formato do ISBN.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Campos obrigatórios: título, autor, ISBN, categoria.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Impedir exclusão de livros com empréstimos/reservas ativas.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639458C-462F-4EB3-B6D2-1C70A426236E}"/>
              </a:ext>
            </a:extLst>
          </p:cNvPr>
          <p:cNvSpPr txBox="1"/>
          <p:nvPr/>
        </p:nvSpPr>
        <p:spPr>
          <a:xfrm>
            <a:off x="788892" y="4944505"/>
            <a:ext cx="107576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ISBN (</a:t>
            </a:r>
            <a:r>
              <a:rPr lang="pt-BR" sz="2400" b="0" i="0" dirty="0" err="1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International</a:t>
            </a:r>
            <a:r>
              <a:rPr lang="pt-BR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Standard Book </a:t>
            </a:r>
            <a:r>
              <a:rPr lang="pt-BR" sz="2400" b="0" i="0" dirty="0" err="1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pt-BR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ou Padrão Internacional de Numeração de Livros, 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é um sistema de identificação único para livros, que serve como um "RG" para as obras</a:t>
            </a:r>
            <a:r>
              <a:rPr lang="pt-BR" sz="24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394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5382182A-39EC-4D07-923C-F54A7CBEF67F}"/>
              </a:ext>
            </a:extLst>
          </p:cNvPr>
          <p:cNvSpPr txBox="1"/>
          <p:nvPr/>
        </p:nvSpPr>
        <p:spPr>
          <a:xfrm>
            <a:off x="542365" y="505669"/>
            <a:ext cx="1110727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RF03 – Controle de Empréstimos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registrar empréstimos de livros, vinculando membros a livros, com data de retirada, devolução prevista e devolução real.</a:t>
            </a:r>
          </a:p>
          <a:p>
            <a:pPr algn="l"/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se o membro está ativo e sem multas pendentes.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Verificar disponibilidade do livro.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Limitar número máximo de empréstimos por membro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5 livros).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Definir prazo automático de devolução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7 dias).</a:t>
            </a:r>
          </a:p>
        </p:txBody>
      </p:sp>
    </p:spTree>
    <p:extLst>
      <p:ext uri="{BB962C8B-B14F-4D97-AF65-F5344CB8AC3E}">
        <p14:creationId xmlns:p14="http://schemas.microsoft.com/office/powerpoint/2010/main" val="1810383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B4082CD-81E6-482D-ADFA-81D8861C98D9}"/>
              </a:ext>
            </a:extLst>
          </p:cNvPr>
          <p:cNvSpPr txBox="1"/>
          <p:nvPr/>
        </p:nvSpPr>
        <p:spPr>
          <a:xfrm>
            <a:off x="515470" y="760709"/>
            <a:ext cx="1116105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RF04 – Sistema de Reservas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permitir que membros reservem livros indisponíveis, com prioridade por ordem de solicitação.</a:t>
            </a:r>
          </a:p>
          <a:p>
            <a:pPr algn="l"/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Reservar apenas para livros com status "emprestado".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Notificar membros quando o livro estiver disponível (por e-mail/SMS).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Limitar reservas por membro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3 reservas simultâneas).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Cancelar reserva após 48 horas se o livro não for retirado.</a:t>
            </a:r>
          </a:p>
        </p:txBody>
      </p:sp>
    </p:spTree>
    <p:extLst>
      <p:ext uri="{BB962C8B-B14F-4D97-AF65-F5344CB8AC3E}">
        <p14:creationId xmlns:p14="http://schemas.microsoft.com/office/powerpoint/2010/main" val="1968639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C649FBE-546A-40D1-862F-4CC3FEA84460}"/>
              </a:ext>
            </a:extLst>
          </p:cNvPr>
          <p:cNvSpPr txBox="1"/>
          <p:nvPr/>
        </p:nvSpPr>
        <p:spPr>
          <a:xfrm>
            <a:off x="461682" y="1012954"/>
            <a:ext cx="1126863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RF05 – Cálculo Automático de Multas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calcular multas diárias por atraso na devolução, com base em uma taxa configurável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R$ 2,00/dia).</a:t>
            </a:r>
          </a:p>
          <a:p>
            <a:pPr algn="l"/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Calcular multas apenas para livros com devolução real após o prazo.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Desconsiderar feriados e fins de semana no cálculo (opcional).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Atualizar automaticamente o saldo devedor do membro.</a:t>
            </a:r>
          </a:p>
        </p:txBody>
      </p:sp>
    </p:spTree>
    <p:extLst>
      <p:ext uri="{BB962C8B-B14F-4D97-AF65-F5344CB8AC3E}">
        <p14:creationId xmlns:p14="http://schemas.microsoft.com/office/powerpoint/2010/main" val="2147501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E4C11C-B2FD-4110-A52D-CCD7037AE359}"/>
              </a:ext>
            </a:extLst>
          </p:cNvPr>
          <p:cNvSpPr txBox="1"/>
          <p:nvPr/>
        </p:nvSpPr>
        <p:spPr>
          <a:xfrm>
            <a:off x="591670" y="1012954"/>
            <a:ext cx="1100865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RF06 – Taxa Mensal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gerar cobrança mensal para membros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R$ 20,00/mês) e registrar pagamentos.</a:t>
            </a:r>
          </a:p>
          <a:p>
            <a:pPr algn="l"/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Gerar cobrança no primeiro dia do mês.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Bloquear membros com pagamento pendente após 5 dias.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Permitir isenção de taxa para categorias específicas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professores).</a:t>
            </a:r>
          </a:p>
        </p:txBody>
      </p:sp>
    </p:spTree>
    <p:extLst>
      <p:ext uri="{BB962C8B-B14F-4D97-AF65-F5344CB8AC3E}">
        <p14:creationId xmlns:p14="http://schemas.microsoft.com/office/powerpoint/2010/main" val="2590558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4A537805-807B-4BF2-940F-FB448EEFD793}"/>
              </a:ext>
            </a:extLst>
          </p:cNvPr>
          <p:cNvSpPr txBox="1"/>
          <p:nvPr/>
        </p:nvSpPr>
        <p:spPr>
          <a:xfrm>
            <a:off x="551329" y="797510"/>
            <a:ext cx="1108934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RF07 – Pagamento de Multas</a:t>
            </a:r>
          </a:p>
          <a:p>
            <a:pPr algn="l"/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Descrição:</a:t>
            </a:r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sistema deve permitir o pagamento de multas via cartão, boleto ou dinheiro, atualizando o saldo do membro.</a:t>
            </a:r>
          </a:p>
          <a:p>
            <a:pPr algn="l"/>
            <a:b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b="1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Validações:</a:t>
            </a:r>
            <a:endParaRPr lang="pt-BR" sz="2800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Validar valor mínimo de pagamento (</a:t>
            </a:r>
            <a:r>
              <a:rPr lang="pt-BR" sz="2800" b="0" i="0" dirty="0" err="1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multa total ou parcial).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Atualizar status do membro para "ativo" se o saldo for zerado.</a:t>
            </a:r>
          </a:p>
          <a:p>
            <a:pPr algn="l">
              <a:buFont typeface="+mj-lt"/>
              <a:buAutoNum type="arabicPeriod"/>
            </a:pPr>
            <a:r>
              <a:rPr lang="pt-BR" sz="2800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Gerar recibo após pagamento.</a:t>
            </a:r>
          </a:p>
          <a:p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063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1576</Words>
  <Application>Microsoft Office PowerPoint</Application>
  <PresentationFormat>Widescreen</PresentationFormat>
  <Paragraphs>240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claudio longo</dc:creator>
  <cp:lastModifiedBy>claudio longo</cp:lastModifiedBy>
  <cp:revision>2</cp:revision>
  <dcterms:created xsi:type="dcterms:W3CDTF">2025-05-16T19:21:06Z</dcterms:created>
  <dcterms:modified xsi:type="dcterms:W3CDTF">2025-06-02T19:59:24Z</dcterms:modified>
</cp:coreProperties>
</file>