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96" r:id="rId4"/>
    <p:sldId id="297" r:id="rId5"/>
    <p:sldId id="294" r:id="rId6"/>
    <p:sldId id="295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8571B-DBBF-4C22-962E-591DED3C7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E590C-1816-4B33-B0EC-B95062C89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0115B-A48E-4858-99EF-88174E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7E7BB0-E0AB-4380-A865-E3E0DD4B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F7B65-FC24-4D13-9029-C4325F22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95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3CBAE-C272-4D70-AD74-8CE9980B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9CFCC1-7C43-4EA9-B071-A4276AF10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97ADC-9645-4155-959A-FEA50C6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A76CDD-7AA7-40EE-8223-C8A0B8DB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1F901-884E-4A5C-BAE0-DAD86125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23D2D-B775-4A85-886C-EA6E62B9F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92C5D2-F7B2-4CF9-B791-22D74DF9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E27E-D663-4A99-B5DD-D8C20051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B386D-AEB8-46C2-B234-99EF8410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4FFF8-A4E3-4FE1-BFDC-7DA3C87A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0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B5FAD-2841-427E-B7A3-0DA4FBAA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223F3-B7B2-426D-9932-030DAFC7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42634-8488-4C18-961E-F604E8C7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53E21-061E-444D-B582-A04235F5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ABBA5-73B1-4880-BC7E-60FB01F3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CF2E8-5A67-481C-95B5-1645512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88EF31-7A91-4254-A1CE-65E79019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8013A-9C4E-4679-870F-8C50A9A6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B1047-B0F3-4625-8786-95646FF3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B683F-3EFD-41EF-ACBC-BC2B46AA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5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3EFA7-461D-4CB8-BB31-8DBE5F45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B52E7-37D0-45CB-B3A7-9FCC9D66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1A4B4A-AB66-46E9-80E8-8D389B2A3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36BA4-2AEB-47F3-AABC-B25E1074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F32BE0-4FB3-4443-BEE9-BA183422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1CD9D5-436B-48B7-818B-DE58C631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7BB4B-736C-4FCC-9946-41D0024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577FCF-0065-47E2-966F-1B172066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23F747-AA8F-4B1E-9DD4-C93921D52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43C723-F8D0-4E5A-B010-E0970F8F4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364187-9BA7-45FA-BF53-E072064F4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56450A-2DBB-43E1-81CE-811B1029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F3CCA0-323E-47CB-9D62-D63A513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C1107A-E959-4403-B353-1F5C5C2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7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36C57-0588-4D52-BB54-4176163D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527B5F-6F53-43D1-8297-69FF88CD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FB8ED7-C248-4CCF-A1FE-D48FE901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17DDB2-039C-4910-B842-5AB3470E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3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E71383-5458-4C46-A80C-A90BC50A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F63C77-2750-4718-BE75-821C8E5C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E1B2D9-D533-40E0-A376-580779B0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28155-522A-468F-91B0-577BD54C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4F60D1-C8F9-4E2A-9127-861B7F55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958EE9-EBCC-452F-B19C-3C76AE32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161AA5-E274-4C71-BB69-BC41AAFE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F07F5A-C1E5-4FAE-83DD-97E08DC5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AC94BC-EC9C-4F3B-AA4D-8C5C58BF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FC208-38C6-4972-8447-9A9E00AE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8E287-F16E-4F86-92E6-197D97500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A31028-6DFD-4F57-A8BF-EBDDB67F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FCE6C0-631B-4A88-8774-0EE74DE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753101-CC6A-4521-9E05-0BE1B210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CAA484-3596-4516-9936-E724F237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3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ABF6D8-F2E4-41AD-A714-D2AF5DE6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00E4B-2D97-4923-8145-AFC40DD0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D2B70-B757-4E14-AE47-518FBBDD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AC99-100A-4C78-A574-D1058BD83B1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EC411-A7F0-44F8-A15E-31571B2CF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8D766-7F31-40AA-A2E6-D8715FA1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9433-1189-4777-9A52-7E66948BF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D38A1BC-2EC9-4B1D-96EF-55E92D4D64A0}"/>
              </a:ext>
            </a:extLst>
          </p:cNvPr>
          <p:cNvSpPr txBox="1"/>
          <p:nvPr/>
        </p:nvSpPr>
        <p:spPr>
          <a:xfrm>
            <a:off x="3048000" y="29494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Introdução ao </a:t>
            </a:r>
            <a:r>
              <a:rPr lang="pt-BR" sz="4000" dirty="0" err="1"/>
              <a:t>WordPress</a:t>
            </a:r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63E6C2-DFC7-4EC6-AE9B-E53EF106FB07}"/>
              </a:ext>
            </a:extLst>
          </p:cNvPr>
          <p:cNvSpPr txBox="1"/>
          <p:nvPr/>
        </p:nvSpPr>
        <p:spPr>
          <a:xfrm>
            <a:off x="640975" y="1254206"/>
            <a:ext cx="109100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 </a:t>
            </a:r>
            <a:r>
              <a:rPr lang="pt-BR" sz="32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pt-BR" sz="32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é um sistema de gerenciamento de conteúdo (CMS – </a:t>
            </a:r>
            <a:r>
              <a:rPr lang="pt-BR" sz="3200" b="0" i="1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pt-BR" sz="3200" b="0" i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 System</a:t>
            </a:r>
            <a:r>
              <a:rPr lang="pt-BR" sz="32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 </a:t>
            </a:r>
            <a:r>
              <a:rPr lang="pt-BR" sz="32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</a:t>
            </a:r>
            <a:r>
              <a:rPr lang="pt-BR" sz="3200" b="1" i="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32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 gratuito, utilizado para criar e gerenciar sites, blogs, lojas virtuais, portfólios e até aplicações web complexas.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3BF895-132F-4DE1-B7C1-565FB7DDE100}"/>
              </a:ext>
            </a:extLst>
          </p:cNvPr>
          <p:cNvSpPr txBox="1"/>
          <p:nvPr/>
        </p:nvSpPr>
        <p:spPr>
          <a:xfrm>
            <a:off x="977152" y="4034134"/>
            <a:ext cx="10237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a plataforma mais popular do mundo para construção de sites, alimentando mais de </a:t>
            </a:r>
            <a:r>
              <a:rPr lang="pt-BR" sz="32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40% de todos os sites na internet</a:t>
            </a:r>
            <a:r>
              <a:rPr lang="pt-BR" sz="32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(dados de 2023).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5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B8CCBC-A1AE-48E4-8450-363B97694940}"/>
              </a:ext>
            </a:extLst>
          </p:cNvPr>
          <p:cNvSpPr txBox="1"/>
          <p:nvPr/>
        </p:nvSpPr>
        <p:spPr>
          <a:xfrm>
            <a:off x="322730" y="1997839"/>
            <a:ext cx="112327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Evite números e </a:t>
            </a:r>
            <a:r>
              <a:rPr lang="pt-BR" sz="2400" dirty="0" err="1"/>
              <a:t>hífens</a:t>
            </a:r>
            <a:endParaRPr lang="pt-BR" sz="2400" dirty="0"/>
          </a:p>
          <a:p>
            <a:pPr marL="457200" indent="-457200">
              <a:buAutoNum type="arabicPeriod" startAt="3"/>
            </a:pPr>
            <a:endParaRPr lang="pt-BR" sz="2400" dirty="0"/>
          </a:p>
          <a:p>
            <a:r>
              <a:rPr lang="pt-BR" sz="2400" dirty="0"/>
              <a:t>	Problema: "Loja24h.com" pode ser confundido com "LojaVinteQuatroHoras.com".</a:t>
            </a:r>
          </a:p>
          <a:p>
            <a:r>
              <a:rPr lang="pt-BR" sz="2400" dirty="0"/>
              <a:t>	Use apenas se for parte da marca (</a:t>
            </a:r>
            <a:r>
              <a:rPr lang="pt-BR" sz="2400" dirty="0" err="1"/>
              <a:t>ex</a:t>
            </a:r>
            <a:r>
              <a:rPr lang="pt-BR" sz="2400" dirty="0"/>
              <a:t>: "99designs.com").</a:t>
            </a:r>
          </a:p>
          <a:p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Inclua palavras-chave (sem exagero)</a:t>
            </a:r>
          </a:p>
          <a:p>
            <a:pPr marL="457200" indent="-457200">
              <a:buAutoNum type="arabicPeriod" startAt="4"/>
            </a:pPr>
            <a:endParaRPr lang="pt-BR" sz="2400" dirty="0"/>
          </a:p>
          <a:p>
            <a:r>
              <a:rPr lang="pt-BR" sz="2400" dirty="0"/>
              <a:t>	Exemplo: "CasaDecor.com" para um site de decoração.</a:t>
            </a:r>
          </a:p>
          <a:p>
            <a:r>
              <a:rPr lang="pt-BR" sz="2400" dirty="0"/>
              <a:t>	Cuidado: Não sacrifique a identidade da marca para incluir palavras-chave.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F3B3BB-0854-4D23-B4CD-97B9F504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8" y="191274"/>
            <a:ext cx="7193903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B57BE63-F2C2-411C-A679-73709ED756D4}"/>
              </a:ext>
            </a:extLst>
          </p:cNvPr>
          <p:cNvSpPr txBox="1"/>
          <p:nvPr/>
        </p:nvSpPr>
        <p:spPr>
          <a:xfrm>
            <a:off x="551329" y="809161"/>
            <a:ext cx="110893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Registro:</a:t>
            </a:r>
          </a:p>
          <a:p>
            <a:endParaRPr lang="pt-BR" sz="2400" dirty="0"/>
          </a:p>
          <a:p>
            <a:r>
              <a:rPr lang="pt-BR" sz="2400" dirty="0"/>
              <a:t>Você compra o domínio por meio de um registrador (</a:t>
            </a:r>
            <a:r>
              <a:rPr lang="pt-BR" sz="2400" dirty="0" err="1"/>
              <a:t>ex</a:t>
            </a:r>
            <a:r>
              <a:rPr lang="pt-BR" sz="2400" dirty="0"/>
              <a:t>: </a:t>
            </a:r>
            <a:r>
              <a:rPr lang="pt-BR" sz="2400" dirty="0" err="1"/>
              <a:t>Namecheap</a:t>
            </a:r>
            <a:r>
              <a:rPr lang="pt-BR" sz="2400" dirty="0"/>
              <a:t>, </a:t>
            </a:r>
            <a:r>
              <a:rPr lang="pt-BR" sz="2400" dirty="0" err="1"/>
              <a:t>Hostinger</a:t>
            </a:r>
            <a:r>
              <a:rPr lang="pt-BR" sz="2400" dirty="0"/>
              <a:t>).</a:t>
            </a:r>
          </a:p>
          <a:p>
            <a:endParaRPr lang="pt-BR" sz="2400" dirty="0"/>
          </a:p>
          <a:p>
            <a:r>
              <a:rPr lang="pt-BR" sz="2400" dirty="0"/>
              <a:t>Pago anualmente, com renovação obrigatória para manter a posse.</a:t>
            </a:r>
          </a:p>
          <a:p>
            <a:endParaRPr lang="pt-BR" sz="2400" dirty="0"/>
          </a:p>
          <a:p>
            <a:r>
              <a:rPr lang="pt-BR" sz="2400" dirty="0"/>
              <a:t>DNS (Domain </a:t>
            </a:r>
            <a:r>
              <a:rPr lang="pt-BR" sz="2400" dirty="0" err="1"/>
              <a:t>Name</a:t>
            </a:r>
            <a:r>
              <a:rPr lang="pt-BR" sz="2400" dirty="0"/>
              <a:t> System):</a:t>
            </a:r>
          </a:p>
          <a:p>
            <a:endParaRPr lang="pt-BR" sz="2400" dirty="0"/>
          </a:p>
          <a:p>
            <a:r>
              <a:rPr lang="pt-BR" sz="2400" dirty="0"/>
              <a:t>O domínio é vinculado a um servidor web através de registros DNS (</a:t>
            </a:r>
            <a:r>
              <a:rPr lang="pt-BR" sz="2400" dirty="0" err="1"/>
              <a:t>ex</a:t>
            </a:r>
            <a:r>
              <a:rPr lang="pt-BR" sz="2400" dirty="0"/>
              <a:t>: registro A, CNAME).</a:t>
            </a:r>
          </a:p>
          <a:p>
            <a:endParaRPr lang="pt-BR" sz="2400" dirty="0"/>
          </a:p>
          <a:p>
            <a:r>
              <a:rPr lang="pt-BR" sz="2400" dirty="0"/>
              <a:t>Acesso:</a:t>
            </a:r>
          </a:p>
          <a:p>
            <a:endParaRPr lang="pt-BR" sz="2400" dirty="0"/>
          </a:p>
          <a:p>
            <a:r>
              <a:rPr lang="pt-BR" sz="2400" dirty="0"/>
              <a:t>Quando um usuário digita seudominio.com, o DNS traduz o nome para o IP do servidor onde o site está hospedado.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C620EA-525C-4FA6-A354-E1A8CB1FA0F2}"/>
              </a:ext>
            </a:extLst>
          </p:cNvPr>
          <p:cNvSpPr txBox="1"/>
          <p:nvPr/>
        </p:nvSpPr>
        <p:spPr>
          <a:xfrm>
            <a:off x="3048000" y="1784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Funciona um Domínio?</a:t>
            </a:r>
          </a:p>
        </p:txBody>
      </p:sp>
    </p:spTree>
    <p:extLst>
      <p:ext uri="{BB962C8B-B14F-4D97-AF65-F5344CB8AC3E}">
        <p14:creationId xmlns:p14="http://schemas.microsoft.com/office/powerpoint/2010/main" val="191515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54C7D-9A64-4477-8C56-CA912B9223E6}"/>
              </a:ext>
            </a:extLst>
          </p:cNvPr>
          <p:cNvSpPr txBox="1"/>
          <p:nvPr/>
        </p:nvSpPr>
        <p:spPr>
          <a:xfrm>
            <a:off x="932329" y="610123"/>
            <a:ext cx="998668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pt-BR" sz="2400" dirty="0"/>
              <a:t>Registradores Internacionais (Recomendados para domínios globais, como .com, </a:t>
            </a:r>
            <a:r>
              <a:rPr lang="pt-BR" sz="2400" dirty="0" err="1"/>
              <a:t>.net</a:t>
            </a:r>
            <a:r>
              <a:rPr lang="pt-BR" sz="2400" dirty="0"/>
              <a:t>, .</a:t>
            </a:r>
            <a:r>
              <a:rPr lang="pt-BR" sz="2400" dirty="0" err="1"/>
              <a:t>org</a:t>
            </a:r>
            <a:r>
              <a:rPr lang="pt-BR" sz="2400" dirty="0"/>
              <a:t>)</a:t>
            </a:r>
          </a:p>
          <a:p>
            <a:pPr marL="457200" indent="-457200">
              <a:buAutoNum type="arabicPeriod"/>
            </a:pPr>
            <a:endParaRPr lang="pt-BR" sz="2400" dirty="0"/>
          </a:p>
          <a:p>
            <a:r>
              <a:rPr lang="pt-BR" sz="2400" dirty="0" err="1"/>
              <a:t>Namecheap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Site: namecheap.com</a:t>
            </a:r>
          </a:p>
          <a:p>
            <a:endParaRPr lang="pt-BR" sz="2400" dirty="0"/>
          </a:p>
          <a:p>
            <a:r>
              <a:rPr lang="pt-BR" sz="2400" dirty="0"/>
              <a:t>Vantagens:</a:t>
            </a:r>
          </a:p>
          <a:p>
            <a:endParaRPr lang="pt-BR" sz="2400" dirty="0"/>
          </a:p>
          <a:p>
            <a:r>
              <a:rPr lang="pt-BR" sz="2400" dirty="0"/>
              <a:t>Preços acessíveis (</a:t>
            </a:r>
            <a:r>
              <a:rPr lang="pt-BR" sz="2400" dirty="0" err="1"/>
              <a:t>ex</a:t>
            </a:r>
            <a:r>
              <a:rPr lang="pt-BR" sz="2400" dirty="0"/>
              <a:t>: .com por ~US$ 6/ano no primeiro ano).</a:t>
            </a:r>
          </a:p>
          <a:p>
            <a:endParaRPr lang="pt-BR" sz="2400" dirty="0"/>
          </a:p>
          <a:p>
            <a:r>
              <a:rPr lang="pt-BR" sz="2400" dirty="0"/>
              <a:t>WHOIS </a:t>
            </a:r>
            <a:r>
              <a:rPr lang="pt-BR" sz="2400" dirty="0" err="1"/>
              <a:t>Privacy</a:t>
            </a:r>
            <a:r>
              <a:rPr lang="pt-BR" sz="2400" dirty="0"/>
              <a:t> grátis (oculta seus dados pessoais).</a:t>
            </a:r>
          </a:p>
          <a:p>
            <a:endParaRPr lang="pt-BR" sz="2400" dirty="0"/>
          </a:p>
          <a:p>
            <a:r>
              <a:rPr lang="pt-BR" sz="2400" dirty="0"/>
              <a:t>Interface fácil e suporte 24/7.</a:t>
            </a:r>
          </a:p>
          <a:p>
            <a:endParaRPr lang="pt-BR" sz="2400" dirty="0"/>
          </a:p>
          <a:p>
            <a:r>
              <a:rPr lang="pt-BR" sz="2400" dirty="0"/>
              <a:t>Indicação: Ideal para quem busca custo-benefício e simplicidade.</a:t>
            </a:r>
          </a:p>
        </p:txBody>
      </p:sp>
    </p:spTree>
    <p:extLst>
      <p:ext uri="{BB962C8B-B14F-4D97-AF65-F5344CB8AC3E}">
        <p14:creationId xmlns:p14="http://schemas.microsoft.com/office/powerpoint/2010/main" val="39786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FDE53B7-90B5-4E44-B8EB-3796E563A5C3}"/>
              </a:ext>
            </a:extLst>
          </p:cNvPr>
          <p:cNvSpPr txBox="1"/>
          <p:nvPr/>
        </p:nvSpPr>
        <p:spPr>
          <a:xfrm>
            <a:off x="735106" y="905958"/>
            <a:ext cx="109279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2. Registradores Locais (Recomendados para domínios regionais, como .com.br)</a:t>
            </a:r>
          </a:p>
          <a:p>
            <a:endParaRPr lang="pt-BR" sz="2400" dirty="0"/>
          </a:p>
          <a:p>
            <a:r>
              <a:rPr lang="pt-BR" sz="2400" dirty="0"/>
              <a:t>Registro.br</a:t>
            </a:r>
          </a:p>
          <a:p>
            <a:endParaRPr lang="pt-BR" sz="2400" dirty="0"/>
          </a:p>
          <a:p>
            <a:r>
              <a:rPr lang="pt-BR" sz="2400" dirty="0"/>
              <a:t>Site: registro.br</a:t>
            </a:r>
          </a:p>
          <a:p>
            <a:endParaRPr lang="pt-BR" sz="2400" dirty="0"/>
          </a:p>
          <a:p>
            <a:r>
              <a:rPr lang="pt-BR" sz="2400" dirty="0"/>
              <a:t>Vantagens:</a:t>
            </a:r>
          </a:p>
          <a:p>
            <a:endParaRPr lang="pt-BR" sz="2400" dirty="0"/>
          </a:p>
          <a:p>
            <a:r>
              <a:rPr lang="pt-BR" sz="2400" dirty="0"/>
              <a:t>Único responsável por domínios .com.br, .net.br, etc.</a:t>
            </a:r>
          </a:p>
          <a:p>
            <a:endParaRPr lang="pt-BR" sz="2400" dirty="0"/>
          </a:p>
          <a:p>
            <a:r>
              <a:rPr lang="pt-BR" sz="2400" dirty="0"/>
              <a:t>Preço fixo (R$ 40/ano para .com.br).</a:t>
            </a:r>
          </a:p>
          <a:p>
            <a:endParaRPr lang="pt-BR" sz="2400" dirty="0"/>
          </a:p>
          <a:p>
            <a:r>
              <a:rPr lang="pt-BR" sz="2400" dirty="0"/>
              <a:t>Sem taxas adicionais ou renovação surpresa.</a:t>
            </a:r>
          </a:p>
          <a:p>
            <a:endParaRPr lang="pt-BR" sz="2400" dirty="0"/>
          </a:p>
          <a:p>
            <a:r>
              <a:rPr lang="pt-BR" sz="2400" dirty="0"/>
              <a:t>Indicação: Obrigatório para quem quer domínio brasileiro.</a:t>
            </a:r>
          </a:p>
        </p:txBody>
      </p:sp>
    </p:spTree>
    <p:extLst>
      <p:ext uri="{BB962C8B-B14F-4D97-AF65-F5344CB8AC3E}">
        <p14:creationId xmlns:p14="http://schemas.microsoft.com/office/powerpoint/2010/main" val="18343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73AE158-DD2A-4C2E-BC83-2AE87F79D6AA}"/>
              </a:ext>
            </a:extLst>
          </p:cNvPr>
          <p:cNvSpPr txBox="1"/>
          <p:nvPr/>
        </p:nvSpPr>
        <p:spPr>
          <a:xfrm>
            <a:off x="4013507" y="77895"/>
            <a:ext cx="416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Funcionamento da internet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272A68-17D7-4BA6-AB82-B4A78483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62" y="601115"/>
            <a:ext cx="4440796" cy="25164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510272-2A1F-48E9-9C47-01319F0551AD}"/>
              </a:ext>
            </a:extLst>
          </p:cNvPr>
          <p:cNvSpPr txBox="1"/>
          <p:nvPr/>
        </p:nvSpPr>
        <p:spPr>
          <a:xfrm>
            <a:off x="519953" y="1059328"/>
            <a:ext cx="6248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Como Eles Trabalham Juntos?</a:t>
            </a:r>
          </a:p>
          <a:p>
            <a:r>
              <a:rPr lang="pt-BR" sz="2400" dirty="0"/>
              <a:t>Passo a passo simplificado:</a:t>
            </a:r>
          </a:p>
          <a:p>
            <a:endParaRPr lang="pt-BR" sz="2400" dirty="0"/>
          </a:p>
          <a:p>
            <a:r>
              <a:rPr lang="pt-BR" sz="2400" dirty="0"/>
              <a:t>O usuário acessa www.meusite.com.br</a:t>
            </a:r>
          </a:p>
          <a:p>
            <a:endParaRPr lang="pt-BR" sz="2400" dirty="0"/>
          </a:p>
          <a:p>
            <a:r>
              <a:rPr lang="pt-BR" sz="2400" dirty="0"/>
              <a:t>O DNS converte www.exemplo.com no IP do servidor web (</a:t>
            </a:r>
            <a:r>
              <a:rPr lang="pt-BR" sz="2400" dirty="0" err="1"/>
              <a:t>ex</a:t>
            </a:r>
            <a:r>
              <a:rPr lang="pt-BR" sz="2400" dirty="0"/>
              <a:t>: 12.34.56.78).</a:t>
            </a:r>
          </a:p>
          <a:p>
            <a:endParaRPr lang="pt-BR" sz="2400" dirty="0"/>
          </a:p>
          <a:p>
            <a:r>
              <a:rPr lang="pt-BR" sz="2400" dirty="0"/>
              <a:t>O navegador se conecta ao servidor web usando esse IP.</a:t>
            </a:r>
          </a:p>
          <a:p>
            <a:endParaRPr lang="pt-BR" sz="2400" dirty="0"/>
          </a:p>
          <a:p>
            <a:r>
              <a:rPr lang="pt-BR" sz="2400" dirty="0"/>
              <a:t>O servidor web envia os arquivos do site para o navegador.</a:t>
            </a:r>
          </a:p>
        </p:txBody>
      </p:sp>
    </p:spTree>
    <p:extLst>
      <p:ext uri="{BB962C8B-B14F-4D97-AF65-F5344CB8AC3E}">
        <p14:creationId xmlns:p14="http://schemas.microsoft.com/office/powerpoint/2010/main" val="437629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53F986B-610B-4825-A24F-751185D5F292}"/>
              </a:ext>
            </a:extLst>
          </p:cNvPr>
          <p:cNvSpPr txBox="1"/>
          <p:nvPr/>
        </p:nvSpPr>
        <p:spPr>
          <a:xfrm>
            <a:off x="690282" y="613246"/>
            <a:ext cx="111341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Servidor Web</a:t>
            </a:r>
          </a:p>
          <a:p>
            <a:endParaRPr lang="pt-BR" sz="2800" dirty="0"/>
          </a:p>
          <a:p>
            <a:r>
              <a:rPr lang="pt-BR" sz="2800" dirty="0"/>
              <a:t>Um servidor web é um software ou hardware que armazena e entrega os arquivos de um site (HTML, CSS, imagens, vídeos) aos usuários via internet, usando protocolos como HTTP/HTTPS.</a:t>
            </a:r>
          </a:p>
          <a:p>
            <a:endParaRPr lang="pt-BR" sz="2800" dirty="0"/>
          </a:p>
          <a:p>
            <a:r>
              <a:rPr lang="pt-BR" sz="2800" dirty="0"/>
              <a:t>Principais funções:</a:t>
            </a:r>
          </a:p>
          <a:p>
            <a:r>
              <a:rPr lang="pt-BR" sz="2800" dirty="0"/>
              <a:t>Hospedar sites e aplicações web.</a:t>
            </a:r>
          </a:p>
          <a:p>
            <a:r>
              <a:rPr lang="pt-BR" sz="2800" dirty="0"/>
              <a:t>Processar requisições de clientes (navegadores).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6B9F05-ED59-413E-9D3A-30828570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9" y="0"/>
            <a:ext cx="4352921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1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E22908-46E5-4E73-8299-907D011684C3}"/>
              </a:ext>
            </a:extLst>
          </p:cNvPr>
          <p:cNvSpPr txBox="1"/>
          <p:nvPr/>
        </p:nvSpPr>
        <p:spPr>
          <a:xfrm>
            <a:off x="277906" y="604281"/>
            <a:ext cx="1119691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Servidor DNS</a:t>
            </a:r>
          </a:p>
          <a:p>
            <a:endParaRPr lang="pt-BR" sz="2800" dirty="0"/>
          </a:p>
          <a:p>
            <a:r>
              <a:rPr lang="pt-BR" sz="2800" dirty="0"/>
              <a:t>Um servidor DNS (Domain </a:t>
            </a:r>
            <a:r>
              <a:rPr lang="pt-BR" sz="2800" dirty="0" err="1"/>
              <a:t>Name</a:t>
            </a:r>
            <a:r>
              <a:rPr lang="pt-BR" sz="2800" dirty="0"/>
              <a:t> System) é responsável por traduzir nomes de domínio (</a:t>
            </a:r>
            <a:r>
              <a:rPr lang="pt-BR" sz="2800" dirty="0" err="1"/>
              <a:t>ex</a:t>
            </a:r>
            <a:r>
              <a:rPr lang="pt-BR" sz="2800" dirty="0"/>
              <a:t>: google.com) em endereços IP (</a:t>
            </a:r>
            <a:r>
              <a:rPr lang="pt-BR" sz="2800" dirty="0" err="1"/>
              <a:t>ex</a:t>
            </a:r>
            <a:r>
              <a:rPr lang="pt-BR" sz="2800" dirty="0"/>
              <a:t>: 142.250.189.46), permitindo que os dispositivos se conectem aos servidores corretos na internet.</a:t>
            </a:r>
          </a:p>
          <a:p>
            <a:endParaRPr lang="pt-BR" sz="2800" dirty="0"/>
          </a:p>
          <a:p>
            <a:r>
              <a:rPr lang="pt-BR" sz="2800" dirty="0"/>
              <a:t>Principais funções:</a:t>
            </a:r>
          </a:p>
          <a:p>
            <a:r>
              <a:rPr lang="pt-BR" sz="2800" dirty="0"/>
              <a:t>Resolver nomes de domínio em endereços IP.</a:t>
            </a:r>
          </a:p>
          <a:p>
            <a:endParaRPr lang="pt-BR" sz="2800" dirty="0"/>
          </a:p>
          <a:p>
            <a:r>
              <a:rPr lang="pt-BR" sz="2800" dirty="0"/>
              <a:t>Direcionar tráfego para o servidor web correto.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E4F8C1-EB6F-48B4-BBF2-51F5B28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9" y="0"/>
            <a:ext cx="4352921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FD51BE0-0B17-4575-9C3F-D18889433E25}"/>
              </a:ext>
            </a:extLst>
          </p:cNvPr>
          <p:cNvSpPr txBox="1"/>
          <p:nvPr/>
        </p:nvSpPr>
        <p:spPr>
          <a:xfrm>
            <a:off x="573741" y="1201271"/>
            <a:ext cx="1128208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Servidor Web</a:t>
            </a:r>
          </a:p>
          <a:p>
            <a:endParaRPr lang="pt-BR" sz="2800" dirty="0"/>
          </a:p>
          <a:p>
            <a:r>
              <a:rPr lang="pt-BR" sz="2800" dirty="0"/>
              <a:t>Erros como 404 (Página não encontrada) ou 500 (Erro interno).</a:t>
            </a:r>
          </a:p>
          <a:p>
            <a:r>
              <a:rPr lang="pt-BR" sz="2800" dirty="0"/>
              <a:t>Lentidão devido a configurações inadequadas ou alto tráfego.</a:t>
            </a:r>
          </a:p>
          <a:p>
            <a:r>
              <a:rPr lang="pt-BR" sz="2800" dirty="0"/>
              <a:t>Falhas de segurança (</a:t>
            </a:r>
            <a:r>
              <a:rPr lang="pt-BR" sz="2800" dirty="0" err="1"/>
              <a:t>ex</a:t>
            </a:r>
            <a:r>
              <a:rPr lang="pt-BR" sz="2800" dirty="0"/>
              <a:t>: falta de certificado SSL).</a:t>
            </a:r>
          </a:p>
          <a:p>
            <a:endParaRPr lang="pt-BR" sz="2800" dirty="0"/>
          </a:p>
          <a:p>
            <a:r>
              <a:rPr lang="pt-BR" sz="2800" dirty="0"/>
              <a:t>Servidor DNS</a:t>
            </a:r>
          </a:p>
          <a:p>
            <a:endParaRPr lang="pt-BR" sz="2800" dirty="0"/>
          </a:p>
          <a:p>
            <a:r>
              <a:rPr lang="pt-BR" sz="2800" dirty="0"/>
              <a:t>Propagação DNS demorada (até 48 horas para atualizações).</a:t>
            </a:r>
          </a:p>
          <a:p>
            <a:r>
              <a:rPr lang="pt-BR" sz="2800" dirty="0"/>
              <a:t>Configurações incorretas (</a:t>
            </a:r>
            <a:r>
              <a:rPr lang="pt-BR" sz="2800" dirty="0" err="1"/>
              <a:t>ex</a:t>
            </a:r>
            <a:r>
              <a:rPr lang="pt-BR" sz="2800" dirty="0"/>
              <a:t>: registro A apontando para IP errado).</a:t>
            </a:r>
          </a:p>
          <a:p>
            <a:r>
              <a:rPr lang="pt-BR" sz="2800" dirty="0"/>
              <a:t>Ataques </a:t>
            </a:r>
            <a:r>
              <a:rPr lang="pt-BR" sz="2800" dirty="0" err="1"/>
              <a:t>DDoS</a:t>
            </a:r>
            <a:r>
              <a:rPr lang="pt-BR" sz="2800" dirty="0"/>
              <a:t> ou </a:t>
            </a:r>
            <a:r>
              <a:rPr lang="pt-BR" sz="2800" dirty="0" err="1"/>
              <a:t>spoofing</a:t>
            </a:r>
            <a:r>
              <a:rPr lang="pt-BR" sz="2800" dirty="0"/>
              <a:t> (mitigados com DNSSEC).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02307B-A93B-4B4F-B07F-5947BF14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21" y="68667"/>
            <a:ext cx="4352921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B31D67-3905-4D2C-A463-17C8AB87B04C}"/>
              </a:ext>
            </a:extLst>
          </p:cNvPr>
          <p:cNvSpPr txBox="1"/>
          <p:nvPr/>
        </p:nvSpPr>
        <p:spPr>
          <a:xfrm>
            <a:off x="295836" y="932328"/>
            <a:ext cx="11600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Resumo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Servidor Web: Gerencia o conteúdo do seu 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Servidor DNS: Conecta o domínio ao servidor web.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Ambos são críticos: Um erro no DNS impede o acesso ao site; um erro no servidor web torna o site inacessível, mesmo com DNS correto.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428D41-3466-4E1B-B33C-4ADBF32C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9" y="176358"/>
            <a:ext cx="4352921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986517-C4FB-4BA6-9769-285A2647D956}"/>
              </a:ext>
            </a:extLst>
          </p:cNvPr>
          <p:cNvSpPr txBox="1"/>
          <p:nvPr/>
        </p:nvSpPr>
        <p:spPr>
          <a:xfrm>
            <a:off x="439270" y="996007"/>
            <a:ext cx="109190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Um domínio (ou nome de domínio) é um endereço único e legível usado para identificar um site na internet. Ele substitui os complexos endereços IP numéricos (como 192.168.1.1) por um nome fácil de memorizar, permitindo que usuários acessem sites, e-mails e serviços online de forma intuitiva.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AD1D35-46D7-4A08-B860-3B2452914D39}"/>
              </a:ext>
            </a:extLst>
          </p:cNvPr>
          <p:cNvSpPr txBox="1"/>
          <p:nvPr/>
        </p:nvSpPr>
        <p:spPr>
          <a:xfrm>
            <a:off x="3048000" y="19633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Domínio</a:t>
            </a:r>
          </a:p>
        </p:txBody>
      </p:sp>
    </p:spTree>
    <p:extLst>
      <p:ext uri="{BB962C8B-B14F-4D97-AF65-F5344CB8AC3E}">
        <p14:creationId xmlns:p14="http://schemas.microsoft.com/office/powerpoint/2010/main" val="163424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5C56700-F7C2-4CA3-B561-920F39E664FB}"/>
              </a:ext>
            </a:extLst>
          </p:cNvPr>
          <p:cNvSpPr txBox="1"/>
          <p:nvPr/>
        </p:nvSpPr>
        <p:spPr>
          <a:xfrm>
            <a:off x="712694" y="720422"/>
            <a:ext cx="107666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Para que Serve um Domínio?</a:t>
            </a:r>
          </a:p>
          <a:p>
            <a:endParaRPr lang="pt-BR" sz="2400" dirty="0"/>
          </a:p>
          <a:p>
            <a:r>
              <a:rPr lang="pt-BR" sz="2400" dirty="0"/>
              <a:t>Identidade Online:</a:t>
            </a:r>
          </a:p>
          <a:p>
            <a:r>
              <a:rPr lang="pt-BR" sz="2400" dirty="0"/>
              <a:t>Representa sua marca, projeto ou negócio na internet (</a:t>
            </a:r>
            <a:r>
              <a:rPr lang="pt-BR" sz="2400" dirty="0" err="1"/>
              <a:t>ex</a:t>
            </a:r>
            <a:r>
              <a:rPr lang="pt-BR" sz="2400" dirty="0"/>
              <a:t>: amazon.com).</a:t>
            </a:r>
          </a:p>
          <a:p>
            <a:endParaRPr lang="pt-BR" sz="2400" dirty="0"/>
          </a:p>
          <a:p>
            <a:r>
              <a:rPr lang="pt-BR" sz="2400" dirty="0"/>
              <a:t>Acesso Simplificado:</a:t>
            </a:r>
          </a:p>
          <a:p>
            <a:r>
              <a:rPr lang="pt-BR" sz="2400" dirty="0"/>
              <a:t>Permite que usuários encontrem seu site sem decorar números de IP.</a:t>
            </a:r>
          </a:p>
          <a:p>
            <a:endParaRPr lang="pt-BR" sz="2400" dirty="0"/>
          </a:p>
          <a:p>
            <a:r>
              <a:rPr lang="pt-BR" sz="2400" dirty="0"/>
              <a:t>Profissionalismo:</a:t>
            </a:r>
          </a:p>
          <a:p>
            <a:r>
              <a:rPr lang="pt-BR" sz="2400" dirty="0"/>
              <a:t>Um domínio próprio transmite credibilidade (</a:t>
            </a:r>
            <a:r>
              <a:rPr lang="pt-BR" sz="2400" dirty="0" err="1"/>
              <a:t>ex</a:t>
            </a:r>
            <a:r>
              <a:rPr lang="pt-BR" sz="2400" dirty="0"/>
              <a:t>: suaempresa.com em vez de suaempresa.wordpress.com).</a:t>
            </a:r>
          </a:p>
          <a:p>
            <a:endParaRPr lang="pt-BR" sz="2400" dirty="0"/>
          </a:p>
          <a:p>
            <a:r>
              <a:rPr lang="pt-BR" sz="2400" dirty="0"/>
              <a:t>Personalização de E-mail:</a:t>
            </a:r>
          </a:p>
          <a:p>
            <a:r>
              <a:rPr lang="pt-BR" sz="2400" dirty="0"/>
              <a:t>Permite criar e-mails profissionais (</a:t>
            </a:r>
            <a:r>
              <a:rPr lang="pt-BR" sz="2400" dirty="0" err="1"/>
              <a:t>ex</a:t>
            </a:r>
            <a:r>
              <a:rPr lang="pt-BR" sz="2400" dirty="0"/>
              <a:t>: contato@suaempresa.com).</a:t>
            </a:r>
          </a:p>
        </p:txBody>
      </p:sp>
    </p:spTree>
    <p:extLst>
      <p:ext uri="{BB962C8B-B14F-4D97-AF65-F5344CB8AC3E}">
        <p14:creationId xmlns:p14="http://schemas.microsoft.com/office/powerpoint/2010/main" val="35493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BA6A0D-A42D-4A9A-A031-2405B8830CD8}"/>
              </a:ext>
            </a:extLst>
          </p:cNvPr>
          <p:cNvSpPr txBox="1"/>
          <p:nvPr/>
        </p:nvSpPr>
        <p:spPr>
          <a:xfrm>
            <a:off x="717176" y="1421918"/>
            <a:ext cx="112417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Seja curto e memorável</a:t>
            </a:r>
          </a:p>
          <a:p>
            <a:pPr marL="457200" indent="-457200">
              <a:buAutoNum type="arabicPeriod"/>
            </a:pPr>
            <a:endParaRPr lang="pt-BR" sz="2400" dirty="0"/>
          </a:p>
          <a:p>
            <a:r>
              <a:rPr lang="pt-BR" sz="2400" dirty="0"/>
              <a:t>	Exemplo: "MarcaFacil.com" em vez de "ServiçosDeMarcaRapidaOnline.com".</a:t>
            </a:r>
          </a:p>
          <a:p>
            <a:r>
              <a:rPr lang="pt-BR" sz="2400" dirty="0"/>
              <a:t>	Motivo: Facilita a memorização, digitação e compartilhamento.</a:t>
            </a:r>
          </a:p>
          <a:p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Priorize a extensão .com</a:t>
            </a:r>
          </a:p>
          <a:p>
            <a:pPr marL="457200" indent="-457200">
              <a:buAutoNum type="arabicPeriod" startAt="2"/>
            </a:pPr>
            <a:endParaRPr lang="pt-BR" sz="2400" dirty="0"/>
          </a:p>
          <a:p>
            <a:r>
              <a:rPr lang="pt-BR" sz="2400" dirty="0"/>
              <a:t>	O .com é o mais reconhecido globalmente. Se não estiver disponível:</a:t>
            </a:r>
          </a:p>
          <a:p>
            <a:r>
              <a:rPr lang="pt-BR" sz="2400" dirty="0"/>
              <a:t>	Use </a:t>
            </a:r>
            <a:r>
              <a:rPr lang="pt-BR" sz="2400" dirty="0" err="1"/>
              <a:t>.net</a:t>
            </a:r>
            <a:r>
              <a:rPr lang="pt-BR" sz="2400" dirty="0"/>
              <a:t>, .</a:t>
            </a:r>
            <a:r>
              <a:rPr lang="pt-BR" sz="2400" dirty="0" err="1"/>
              <a:t>org</a:t>
            </a:r>
            <a:r>
              <a:rPr lang="pt-BR" sz="2400" dirty="0"/>
              <a:t> ou extensões regionais (.com.br, .</a:t>
            </a:r>
            <a:r>
              <a:rPr lang="pt-BR" sz="2400" dirty="0" err="1"/>
              <a:t>pt</a:t>
            </a:r>
            <a:r>
              <a:rPr lang="pt-BR" sz="2400" dirty="0"/>
              <a:t>).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D78D3-6B65-4856-BC7D-1589F49DE11E}"/>
              </a:ext>
            </a:extLst>
          </p:cNvPr>
          <p:cNvSpPr txBox="1"/>
          <p:nvPr/>
        </p:nvSpPr>
        <p:spPr>
          <a:xfrm>
            <a:off x="2496670" y="187370"/>
            <a:ext cx="7198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Princípios Básicos para Escolher um Domínio</a:t>
            </a:r>
          </a:p>
        </p:txBody>
      </p:sp>
    </p:spTree>
    <p:extLst>
      <p:ext uri="{BB962C8B-B14F-4D97-AF65-F5344CB8AC3E}">
        <p14:creationId xmlns:p14="http://schemas.microsoft.com/office/powerpoint/2010/main" val="2610169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longo</dc:creator>
  <cp:lastModifiedBy>claudio longo</cp:lastModifiedBy>
  <cp:revision>1</cp:revision>
  <dcterms:created xsi:type="dcterms:W3CDTF">2025-05-14T17:31:54Z</dcterms:created>
  <dcterms:modified xsi:type="dcterms:W3CDTF">2025-05-14T17:32:42Z</dcterms:modified>
</cp:coreProperties>
</file>