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sldIdLst>
    <p:sldId id="257" r:id="rId2"/>
    <p:sldId id="315" r:id="rId3"/>
    <p:sldId id="258" r:id="rId4"/>
    <p:sldId id="264" r:id="rId5"/>
    <p:sldId id="316" r:id="rId6"/>
    <p:sldId id="317" r:id="rId7"/>
    <p:sldId id="320" r:id="rId8"/>
    <p:sldId id="318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295" r:id="rId26"/>
    <p:sldId id="340" r:id="rId27"/>
    <p:sldId id="339" r:id="rId28"/>
    <p:sldId id="313" r:id="rId29"/>
    <p:sldId id="346" r:id="rId30"/>
    <p:sldId id="336" r:id="rId31"/>
    <p:sldId id="345" r:id="rId32"/>
    <p:sldId id="337" r:id="rId33"/>
    <p:sldId id="347" r:id="rId34"/>
    <p:sldId id="314" r:id="rId35"/>
    <p:sldId id="338" r:id="rId36"/>
    <p:sldId id="300" r:id="rId37"/>
    <p:sldId id="302" r:id="rId38"/>
    <p:sldId id="348" r:id="rId39"/>
    <p:sldId id="354" r:id="rId40"/>
    <p:sldId id="349" r:id="rId41"/>
    <p:sldId id="353" r:id="rId42"/>
    <p:sldId id="351" r:id="rId43"/>
    <p:sldId id="352" r:id="rId44"/>
    <p:sldId id="355" r:id="rId45"/>
    <p:sldId id="342" r:id="rId46"/>
    <p:sldId id="356" r:id="rId47"/>
    <p:sldId id="357" r:id="rId48"/>
    <p:sldId id="358" r:id="rId49"/>
    <p:sldId id="350" r:id="rId50"/>
    <p:sldId id="303" r:id="rId51"/>
    <p:sldId id="341" r:id="rId52"/>
    <p:sldId id="304" r:id="rId53"/>
    <p:sldId id="343" r:id="rId54"/>
    <p:sldId id="34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AF2"/>
    <a:srgbClr val="15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27"/>
    <p:restoredTop sz="75423"/>
  </p:normalViewPr>
  <p:slideViewPr>
    <p:cSldViewPr snapToGrid="0">
      <p:cViewPr varScale="1">
        <p:scale>
          <a:sx n="70" d="100"/>
          <a:sy n="70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607B9-2BE1-F946-9C11-1FF3E4281942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58B2F-04C8-3945-AD0B-4A645315B5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2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A6CA8-9F0C-548A-432B-91956CD8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9597C7F-6FA1-5029-4FD6-7FE3F7EDF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F3DADB-C623-81FA-EF50-CDD9F69A1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FFAC6-1ECA-5464-0F49-43CC11021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662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C8961-A7E0-91B0-88A5-B168A966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C28E5D-73DC-C827-7C19-55D17755E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DAEAEB-C6BA-780F-B2A1-D6BBD556A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68151B-F81A-FF57-FDBC-C1DC901FE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4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E606-1195-742F-1EF5-D8AD6FCF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B9853F-110B-172A-87D3-3DE3A87F4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A8D255B-E096-9726-0883-8CD5666E6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7CC7C-A241-24F2-C159-BD3177D53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237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964E-D14E-30E5-471B-F48D02256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BA842B-929F-1E06-6709-12DA41820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E6AC91-FB36-AB32-12D9-1E4B327FA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327F91-D1D5-88AD-5CFE-17323DD1A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58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DD69B-109C-824B-F9CD-09B46145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AD8E72-EFB6-39F1-885A-0BC635E93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03A951D-ABAF-520B-29F4-ABA1DD94D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68690B-2F35-BEA7-DE57-9AAE64060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247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EFEE-2DA9-BAF3-1DE9-E75B0CEA4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7D8A0CB-D974-D782-C254-521902B0E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870FFB-10A2-BFE7-7F67-951BB7316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E80794-2C3F-740E-C1A6-421629EA0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193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5FD1-1322-32E7-4A65-1420A943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80E20F3-82D3-7FCE-F6FD-CCABBB2E5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0DEBFE-3AAA-6A3E-781D-77523B160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8CAE7B-CD5D-9941-EC54-8521C6CA9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42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52C40-2ECF-F0A5-19A3-65ED317C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31938C2-E8D2-A3F7-92BD-0B99598C9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58D23E-6A75-83C8-952B-66A607C36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1DAF3C-AC6C-AF96-893D-2EA0A53C5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691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44062-DD70-7738-7223-1F71B9A61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EECDE6E-D3E7-4CA6-B283-20ADA8B77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DB318E-1A38-CE41-071D-7613906B0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B9D34A-8F59-2DAE-4C2F-D637A78AD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324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839A3-8EB4-A33E-EB49-C0432B1A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9C6BF1-2D5C-5811-8AA1-7CB735967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181006-8274-F9A4-F9BB-CBAD4E11E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F5532-219D-0838-A886-7C779EC45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887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3066B-7F84-E851-54C8-19A97C26B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5029AF-803D-3E06-1EDF-87D013854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98A5F3-FB21-0C6C-D300-8F15400C8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75D590-05AB-7FDE-6EAC-53CB6B782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33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66D5-FBC2-1CFA-F7ED-06138FB9E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FDB92F7-F415-11B2-0845-6F91FF02A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D9C7C0-CA5E-A7F7-FE9A-203FD4E41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2518ED-A918-2C56-88EA-3369FD298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424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D4162-0195-9F9B-3DAA-C40C059DA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03D171-4782-7A2F-9C9D-C55502A3F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6986E4-ADBE-911E-8ABB-01F273DF2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67DBF0-6B06-98B1-7F2D-168548262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5431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FBBC-6712-3F59-DD06-AAEEF75D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CC688F-2FD1-C9AB-B5A5-AFC4AB533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15BC58-B3F0-49C7-23FB-448FCEF7A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C9BAEA-7656-FCD1-5EDB-05E0212F9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64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67E59-92DD-C392-7E74-E4E680533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4915BC-3EA8-A882-8911-9E9D5E6C2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D419DA-783C-ED7B-3DC2-9585B5C2B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07DBF1-265C-0C18-CEA3-260FDC8BC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466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49BA5-4191-0561-77F2-1F3E06A7B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B2A8159-D83F-3BBB-405C-8021E866F3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4CDBAE-F9E2-33B6-51CD-89B6AD118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835E1D-6A32-DA48-737F-1D69BFF37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535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61D5D-AC46-9DF5-CC22-139A78C6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7449B7-72F5-14BC-2C88-813EEE4CF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5CAFE2-0505-0BB5-28FE-93B951F8D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SET</a:t>
            </a:r>
            <a:r>
              <a:rPr lang="pt-BR" dirty="0"/>
              <a:t> em inglês significa </a:t>
            </a:r>
            <a:r>
              <a:rPr lang="pt-BR" b="1" dirty="0"/>
              <a:t>"conjunto"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b="1" dirty="0"/>
              <a:t>COLLATE</a:t>
            </a:r>
            <a:r>
              <a:rPr lang="pt-BR" dirty="0"/>
              <a:t> define a forma como o banco vai comparar e ordenar (collation) os textos.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Então você está dizendo:</a:t>
            </a:r>
          </a:p>
          <a:p>
            <a:r>
              <a:rPr lang="pt-BR" dirty="0"/>
              <a:t>"Use o conjunto utf8mb4 para armazenar texto"</a:t>
            </a:r>
          </a:p>
          <a:p>
            <a:r>
              <a:rPr lang="pt-BR" dirty="0"/>
              <a:t>"E, dentro desse conjunto, use a collation utf8mb4_general_ci para ordenar e comparar os textos"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1C5778-7092-1F9A-A82D-7D898B004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661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0717C-C482-29CF-62DA-0F1ADB078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20BAF6-1505-AA8E-6DA2-EEBD0576E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F64A9D2-6014-8F11-3DA9-BE613703B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EXPLICAÇÃO SIMPLES: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/>
              <a:t>A CHAVE ESTRANGEIRA APONTA </a:t>
            </a:r>
            <a:r>
              <a:rPr lang="pt-BR" b="1" dirty="0"/>
              <a:t>PARA A TABELA QUE “É DONA” DA INFORMAÇÃO PRINCIPAL</a:t>
            </a:r>
            <a:r>
              <a:rPr lang="pt-B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/>
              <a:t>AQUI, O </a:t>
            </a:r>
            <a:r>
              <a:rPr lang="pt-BR" b="1" dirty="0"/>
              <a:t>ALUNO É A ENTIDADE PRINCIPAL</a:t>
            </a:r>
            <a:r>
              <a:rPr lang="pt-BR" dirty="0"/>
              <a:t> — A INFORMAÇÃO BÁSICA QUE VOCÊ QUER GUARDAR.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/>
              <a:t>O ENDEREÇO É UM DADO </a:t>
            </a:r>
            <a:r>
              <a:rPr lang="pt-BR" b="1" dirty="0"/>
              <a:t>QUE DEPENDE DO ALUNO</a:t>
            </a:r>
            <a:r>
              <a:rPr lang="pt-BR" dirty="0"/>
              <a:t> (É UM DETALHE DELE).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/>
              <a:t>ENTÃO, PARA RELACIONAR O ENDEREÇO A UM ALUNO, VOCÊ COLOCA O ID_ALUNO </a:t>
            </a:r>
            <a:r>
              <a:rPr lang="pt-BR" b="1" dirty="0"/>
              <a:t>NA TABELA ENDEREÇO</a:t>
            </a:r>
            <a:r>
              <a:rPr lang="pt-BR" dirty="0"/>
              <a:t>, DIZENDO:</a:t>
            </a:r>
            <a:br>
              <a:rPr lang="pt-BR" dirty="0"/>
            </a:br>
            <a:r>
              <a:rPr lang="pt-BR" i="1" dirty="0"/>
              <a:t>“ESTE ENDEREÇO PERTENCE A ESTE ALUNO”</a:t>
            </a:r>
            <a:r>
              <a:rPr lang="pt-BR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pt-BR" dirty="0"/>
              <a:t>ASSIM, CADA REGISTRO EM ENDERECO SABE A QUAL ALUNO ESTÁ LIGADO.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8391DE-1B67-ACFB-279E-1059C24F9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32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C1F49-6ADC-9A71-CE59-FF2E8E7F7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52EF6E-6553-6C78-2AE8-203F57FF0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EE9717-3DCF-03F8-DBE7-B29E51EA5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SET</a:t>
            </a:r>
            <a:r>
              <a:rPr lang="pt-BR" dirty="0"/>
              <a:t> em inglês significa </a:t>
            </a:r>
            <a:r>
              <a:rPr lang="pt-BR" b="1" dirty="0"/>
              <a:t>"conjunto"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b="1" dirty="0"/>
              <a:t>COLLATE</a:t>
            </a:r>
            <a:r>
              <a:rPr lang="pt-BR" dirty="0"/>
              <a:t> define a forma como o banco vai comparar e ordenar (collation) os textos.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Então você está dizendo:</a:t>
            </a:r>
          </a:p>
          <a:p>
            <a:r>
              <a:rPr lang="pt-BR" dirty="0"/>
              <a:t>"Use o conjunto utf8mb4 para armazenar texto"</a:t>
            </a:r>
          </a:p>
          <a:p>
            <a:r>
              <a:rPr lang="pt-BR" dirty="0"/>
              <a:t>"E, dentro desse conjunto, use a collation utf8mb4_general_ci para ordenar e comparar os textos"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FA7CC-E0AB-A223-093F-FFC91C520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628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21770-4A1F-7A99-F6C7-89B818B7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8C0BF8-6134-2F36-6C04-064B7A18F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165FDA-CA89-FF4E-9076-16EB3DB27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CREATE TABLE aluno (</a:t>
            </a:r>
          </a:p>
          <a:p>
            <a:r>
              <a:rPr lang="pt-BR" dirty="0"/>
              <a:t>    id_aluno INT AUTO_INCREMENT PRIMARY KEY,</a:t>
            </a:r>
          </a:p>
          <a:p>
            <a:r>
              <a:rPr lang="pt-BR" dirty="0"/>
              <a:t>    nome VARCHAR(100) NOT NULL,   -- campo 'nome' não pode ser nulo</a:t>
            </a:r>
          </a:p>
          <a:p>
            <a:r>
              <a:rPr lang="pt-BR" dirty="0"/>
              <a:t>    idade INT NOT NULL,           -- campo 'idade' não pode ser nulo</a:t>
            </a:r>
          </a:p>
          <a:p>
            <a:r>
              <a:rPr lang="pt-BR" dirty="0"/>
              <a:t>    data_nasc DATE,               -- campo 'data_nasc' pode ser nulo (opcional)</a:t>
            </a:r>
          </a:p>
          <a:p>
            <a:r>
              <a:rPr lang="pt-BR" dirty="0"/>
              <a:t>    cidade VARCHAR(100),          -- campo 'cidade' pode ser nulo (opcional)</a:t>
            </a:r>
          </a:p>
          <a:p>
            <a:r>
              <a:rPr lang="pt-BR" dirty="0"/>
              <a:t>    id_curso INT NOT NULL         -- campo 'id_curso' não pode ser nulo</a:t>
            </a:r>
          </a:p>
          <a:p>
            <a:r>
              <a:rPr lang="pt-BR" dirty="0"/>
              <a:t>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602044-D46B-55F7-8333-A0A1BA9B5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887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D681-93F8-C136-9F80-E81D6989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7F3A47-EBB6-4473-A690-94113646F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A264B1-D36D-DA0B-1788-D95D31B6B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D65039-525B-B512-99B6-3FD15D5AF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224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306C6-91B7-0D39-6E4F-50CBB3F8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E1E54A-F2E8-78EE-0FB3-D66A41F41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67DABB-3A68-E282-0A95-D8D35382B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CREATE TABLE aluno (</a:t>
            </a:r>
          </a:p>
          <a:p>
            <a:r>
              <a:rPr lang="pt-BR" dirty="0"/>
              <a:t>    id_aluno INT AUTO_INCREMENT PRIMARY KEY,</a:t>
            </a:r>
          </a:p>
          <a:p>
            <a:r>
              <a:rPr lang="pt-BR" dirty="0"/>
              <a:t>    nome VARCHAR(100) NOT NULL,   -- campo 'nome' não pode ser nulo</a:t>
            </a:r>
          </a:p>
          <a:p>
            <a:r>
              <a:rPr lang="pt-BR" dirty="0"/>
              <a:t>    idade INT NOT NULL,           -- campo 'idade' não pode ser nulo</a:t>
            </a:r>
          </a:p>
          <a:p>
            <a:r>
              <a:rPr lang="pt-BR" dirty="0"/>
              <a:t>    data_nasc DATE,               -- campo 'data_nasc' pode ser nulo (opcional)</a:t>
            </a:r>
          </a:p>
          <a:p>
            <a:r>
              <a:rPr lang="pt-BR" dirty="0"/>
              <a:t>    cidade VARCHAR(100),          -- campo 'cidade' pode ser nulo (opcional)</a:t>
            </a:r>
          </a:p>
          <a:p>
            <a:r>
              <a:rPr lang="pt-BR" dirty="0"/>
              <a:t>    id_curso INT NOT NULL         -- campo 'id_curso' não pode ser nulo</a:t>
            </a:r>
          </a:p>
          <a:p>
            <a:r>
              <a:rPr lang="pt-BR" dirty="0"/>
              <a:t>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42D8E2-503D-1C35-BD54-F458130D4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1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3B29D-92F6-B8D8-4736-912BC947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18145E-5EEA-1B1E-873E-4311F047D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1438F2-4241-541F-356E-A050485A8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E2C01E-76E5-4435-31A9-78E4235A1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599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29E56-6E6B-B00D-066C-8CBFC865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879205-E994-7209-50A9-0223EA024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B2930B-07BB-A138-9F8E-BD9514279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SET</a:t>
            </a:r>
            <a:r>
              <a:rPr lang="pt-BR" dirty="0"/>
              <a:t> em inglês significa </a:t>
            </a:r>
            <a:r>
              <a:rPr lang="pt-BR" b="1" dirty="0"/>
              <a:t>"conjunto"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b="1" dirty="0"/>
              <a:t>COLLATE</a:t>
            </a:r>
            <a:r>
              <a:rPr lang="pt-BR" dirty="0"/>
              <a:t> define a forma como o banco vai comparar e ordenar (collation) os textos.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Então você está dizendo:</a:t>
            </a:r>
          </a:p>
          <a:p>
            <a:r>
              <a:rPr lang="pt-BR" dirty="0"/>
              <a:t>"Use o conjunto utf8mb4 para armazenar texto"</a:t>
            </a:r>
          </a:p>
          <a:p>
            <a:r>
              <a:rPr lang="pt-BR" dirty="0"/>
              <a:t>"E, dentro desse conjunto, use a collation utf8mb4_general_ci para ordenar e comparar os textos"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29D5B1-29F7-F2DB-C53E-E7A415518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126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BBB88-4282-665D-707C-187416E0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46C02A-C785-4E5D-4D0F-02132138A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4FA173-4423-464D-BF41-394FA1D18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CREATE TABLE aluno (</a:t>
            </a:r>
          </a:p>
          <a:p>
            <a:r>
              <a:rPr lang="pt-BR" dirty="0"/>
              <a:t>    id_aluno INT PRIMARY KEY,</a:t>
            </a:r>
          </a:p>
          <a:p>
            <a:r>
              <a:rPr lang="pt-BR" dirty="0"/>
              <a:t>    nome VARCHAR(100) NOT NULL,</a:t>
            </a:r>
          </a:p>
          <a:p>
            <a:r>
              <a:rPr lang="pt-BR" dirty="0"/>
              <a:t>    idade INT NOT NULL,</a:t>
            </a:r>
          </a:p>
          <a:p>
            <a:r>
              <a:rPr lang="pt-BR" dirty="0"/>
              <a:t>    data_nasc DATE NOT NULL,</a:t>
            </a:r>
          </a:p>
          <a:p>
            <a:r>
              <a:rPr lang="pt-BR" dirty="0"/>
              <a:t>    cidade VARCHAR(100) NOT NULL,</a:t>
            </a:r>
          </a:p>
          <a:p>
            <a:r>
              <a:rPr lang="pt-BR" dirty="0"/>
              <a:t>    id_curso INT,</a:t>
            </a:r>
          </a:p>
          <a:p>
            <a:r>
              <a:rPr lang="pt-BR" dirty="0"/>
              <a:t>    FOREIGN KEY (id_curso) REFERENCES curso(id_curso)</a:t>
            </a:r>
          </a:p>
          <a:p>
            <a:r>
              <a:rPr lang="pt-BR" dirty="0"/>
              <a:t>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2C7DE7-54D1-A5B1-C6E9-7AEB726BA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905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E16D-78D3-5408-C598-4CFC6D0CF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E78538-C9E8-F61A-22C8-9E0F18F52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8EAAA3-269E-1D9F-9A54-C5A0837FB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CREATE TABLE aluno (</a:t>
            </a:r>
          </a:p>
          <a:p>
            <a:r>
              <a:rPr lang="pt-BR" dirty="0"/>
              <a:t>    id_aluno INT PRIMARY KEY,</a:t>
            </a:r>
          </a:p>
          <a:p>
            <a:r>
              <a:rPr lang="pt-BR" dirty="0"/>
              <a:t>    nome VARCHAR(100) NOT NULL,</a:t>
            </a:r>
          </a:p>
          <a:p>
            <a:r>
              <a:rPr lang="pt-BR" dirty="0"/>
              <a:t>    idade INT NOT NULL,</a:t>
            </a:r>
          </a:p>
          <a:p>
            <a:r>
              <a:rPr lang="pt-BR" dirty="0"/>
              <a:t>    data_nasc DATE NOT NULL,</a:t>
            </a:r>
          </a:p>
          <a:p>
            <a:r>
              <a:rPr lang="pt-BR" dirty="0"/>
              <a:t>    cidade VARCHAR(100) NOT NULL,</a:t>
            </a:r>
          </a:p>
          <a:p>
            <a:r>
              <a:rPr lang="pt-BR" dirty="0"/>
              <a:t>    id_curso INT,</a:t>
            </a:r>
          </a:p>
          <a:p>
            <a:r>
              <a:rPr lang="pt-BR" dirty="0"/>
              <a:t>    FOREIGN KEY (id_curso) REFERENCES curso(id_curso)</a:t>
            </a:r>
          </a:p>
          <a:p>
            <a:r>
              <a:rPr lang="pt-BR" dirty="0"/>
              <a:t>);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6FAD87-56CA-AA86-B21C-26230F69A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160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BE3DB-7954-4D97-6CCA-972EF15FE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0138FC-1ADB-B322-1B1D-DF255B466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C64196-B6AE-2069-9E8E-33576C094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SELECT * FROM </a:t>
            </a:r>
            <a:r>
              <a:rPr lang="pt-BR" dirty="0" err="1"/>
              <a:t>nome_da_tabela</a:t>
            </a:r>
            <a:r>
              <a:rPr lang="pt-BR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17B8A8-5AA5-E665-674B-8D4F0A68C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88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AAD7-429B-1359-C86B-3F0CC591B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DABAE3-A55E-A05B-297F-8331EABF1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8EAF11-FF32-FB93-78D7-066D682A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12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= ‘Maria Oliveira’  </a:t>
            </a:r>
            <a:r>
              <a:rPr lang="pt-BR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pt-BR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id_aluno = 2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SQL, </a:t>
            </a:r>
            <a:r>
              <a:rPr lang="pt-BR" b="1" dirty="0"/>
              <a:t>SET</a:t>
            </a:r>
            <a:r>
              <a:rPr lang="pt-BR" dirty="0"/>
              <a:t> significa </a:t>
            </a:r>
            <a:r>
              <a:rPr lang="pt-BR" b="1" dirty="0"/>
              <a:t>"definir"</a:t>
            </a:r>
            <a:r>
              <a:rPr lang="pt-BR" dirty="0"/>
              <a:t> ou </a:t>
            </a:r>
            <a:r>
              <a:rPr lang="pt-BR" b="1" dirty="0"/>
              <a:t>"atribuir"</a:t>
            </a:r>
            <a:r>
              <a:rPr lang="pt-BR" dirty="0"/>
              <a:t> </a:t>
            </a:r>
          </a:p>
          <a:p>
            <a:r>
              <a:rPr lang="pt-BR" dirty="0"/>
              <a:t>No SQL, </a:t>
            </a:r>
            <a:r>
              <a:rPr lang="pt-BR" b="1" dirty="0"/>
              <a:t>WHERE</a:t>
            </a:r>
            <a:r>
              <a:rPr lang="pt-BR" dirty="0"/>
              <a:t> significa </a:t>
            </a:r>
            <a:r>
              <a:rPr lang="pt-BR" b="1" dirty="0"/>
              <a:t>"onde"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E5732-E10A-82FE-0132-752C1CC48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882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C7DC4-D81E-7B52-DC31-99CFCF6EE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C0DEAC-EAFF-F65E-0226-F889A94DA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192C72-B0B7-93BA-5096-876500D37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08181D-88C3-E8DE-BC72-A063B3141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555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BE529-75AE-D3B3-B1CE-5A1AC348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299129-4991-4822-B32D-0B68F84F0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3017DC3-2AF6-354C-2F75-1C2A0B2B0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SQL, </a:t>
            </a:r>
            <a:r>
              <a:rPr lang="pt-BR" b="1" dirty="0"/>
              <a:t>SET</a:t>
            </a:r>
            <a:r>
              <a:rPr lang="pt-BR" dirty="0"/>
              <a:t> significa </a:t>
            </a:r>
            <a:r>
              <a:rPr lang="pt-BR" b="1" dirty="0"/>
              <a:t>"definir"</a:t>
            </a:r>
            <a:r>
              <a:rPr lang="pt-BR" dirty="0"/>
              <a:t> ou </a:t>
            </a:r>
            <a:r>
              <a:rPr lang="pt-BR" b="1" dirty="0"/>
              <a:t>"atribuir"</a:t>
            </a:r>
            <a:r>
              <a:rPr lang="pt-BR" dirty="0"/>
              <a:t> </a:t>
            </a:r>
          </a:p>
          <a:p>
            <a:r>
              <a:rPr lang="pt-BR" dirty="0"/>
              <a:t>No SQL, </a:t>
            </a:r>
            <a:r>
              <a:rPr lang="pt-BR" b="1" dirty="0"/>
              <a:t>WHERE</a:t>
            </a:r>
            <a:r>
              <a:rPr lang="pt-BR" dirty="0"/>
              <a:t> significa </a:t>
            </a:r>
            <a:r>
              <a:rPr lang="pt-BR" b="1" dirty="0"/>
              <a:t>"onde"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777A61-7D11-BCEB-52D6-C10B3110A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180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BD6E-E5C1-7C92-744E-E0FB58301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AC06FA5-D4D9-6354-1834-ED5635DCE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24B59B-C750-7B1D-DE1E-25D142591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F9BA4A-2D49-A2DD-4509-F857C92B9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15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C6E9-C084-0DE8-870A-375651B2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A527B6-D6EC-524E-5A27-EA350A34E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F40D3F-0F2A-ED7E-63A7-DC79C1A3E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SELECT * FROM </a:t>
            </a:r>
            <a:r>
              <a:rPr lang="pt-BR" dirty="0" err="1"/>
              <a:t>nome_da_tabela</a:t>
            </a:r>
            <a:r>
              <a:rPr lang="pt-BR"/>
              <a:t>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41BDAD-3EAF-A6A7-8E3A-2842C04A6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3802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49D0B-1149-6275-D1E7-422471DD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9A91EFE-D048-DEE1-072C-C8E46D3BC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96D441-7703-712E-94B1-35EAFFEE6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F9D35-4946-08F8-E87E-E26609E19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18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1E2C9-882D-D4F6-75EC-F85F1366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8E6BDB9-FCB9-8CA3-31CD-30712FC21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678128-7B48-FDCC-F99C-8EDFA6F6E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E9FA5D-E5CA-0719-3FD0-40E8148A2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0432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692EF-95F6-ED55-1AA4-F01284BCE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4E04011-E4B8-5605-CF1E-1779F65DAB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C6DD4F-E82C-C39B-2DD4-911C0525C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UPDATE endereco</a:t>
            </a:r>
          </a:p>
          <a:p>
            <a:endParaRPr lang="pt-BR" dirty="0"/>
          </a:p>
          <a:p>
            <a:r>
              <a:rPr lang="pt-BR" dirty="0"/>
              <a:t>SET rua = 'Rua das Acácias', numero = 150</a:t>
            </a:r>
          </a:p>
          <a:p>
            <a:endParaRPr lang="pt-BR" dirty="0"/>
          </a:p>
          <a:p>
            <a:r>
              <a:rPr lang="pt-BR" dirty="0"/>
              <a:t>WHERE id_endereco = 5;</a:t>
            </a:r>
          </a:p>
          <a:p>
            <a:endParaRPr lang="pt-BR" dirty="0"/>
          </a:p>
          <a:p>
            <a:r>
              <a:rPr lang="pt-BR" dirty="0"/>
              <a:t>SET </a:t>
            </a:r>
            <a:r>
              <a:rPr lang="pt-BR" b="1" dirty="0"/>
              <a:t>Palavra-chave (atribuição)</a:t>
            </a:r>
            <a:r>
              <a:rPr lang="pt-BR" dirty="0"/>
              <a:t>Inicia a </a:t>
            </a:r>
            <a:r>
              <a:rPr lang="pt-BR" b="1" dirty="0"/>
              <a:t>atribuição de novos valores às colunas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FC40C7-D2F8-B55D-9FDD-DF33F3932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919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BC195-E4EF-6289-0920-84C6EB59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4219A3-B09C-A4A3-C351-111EB02BE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9DADE35-AD96-4F30-A28F-251FA5F1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824DBD-1375-083E-BB3C-00A3F404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6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CEA65-CC42-EB0B-59BD-0F070C535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DE2BA7-BE14-DB2C-7E01-2BDC8B40B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263473-FDDE-CA91-A3D7-597763577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SQL, </a:t>
            </a:r>
            <a:r>
              <a:rPr lang="pt-BR" b="1" dirty="0"/>
              <a:t>FROM</a:t>
            </a:r>
            <a:r>
              <a:rPr lang="pt-BR" dirty="0"/>
              <a:t> é uma palavra-chave usada para </a:t>
            </a:r>
            <a:r>
              <a:rPr lang="pt-BR" b="1" dirty="0"/>
              <a:t>indicar a tabela</a:t>
            </a:r>
            <a:r>
              <a:rPr lang="pt-BR" dirty="0"/>
              <a:t> de onde os dados serão retirados.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C7E3EA-C65F-2AFF-255C-32B75B56D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5935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91D1-16B8-5FF5-2E77-32F518BA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E889E-8EC9-0F71-29DF-0D3DA32B8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B2023A-6EA8-9584-A62D-E8CC013B9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SQL, </a:t>
            </a:r>
            <a:r>
              <a:rPr lang="pt-BR" b="1" dirty="0"/>
              <a:t>FROM</a:t>
            </a:r>
            <a:r>
              <a:rPr lang="pt-BR" dirty="0"/>
              <a:t> é uma palavra-chave usada para </a:t>
            </a:r>
            <a:r>
              <a:rPr lang="pt-BR" b="1" dirty="0"/>
              <a:t>indicar a tabela</a:t>
            </a:r>
            <a:r>
              <a:rPr lang="pt-BR" dirty="0"/>
              <a:t> de onde os dados serão retirados.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E53BFF-6777-2C64-62E9-F8A5ECE11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2006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5D28B-B501-BCEE-08DF-D36F6E886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086388-15A0-03C2-0875-ED1B33379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D556A7-E3E6-4126-7D43-B82928DA7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SQL, </a:t>
            </a:r>
            <a:r>
              <a:rPr lang="pt-BR" b="1" dirty="0"/>
              <a:t>FROM</a:t>
            </a:r>
            <a:r>
              <a:rPr lang="pt-BR" dirty="0"/>
              <a:t> é uma palavra-chave usada para </a:t>
            </a:r>
            <a:r>
              <a:rPr lang="pt-BR" b="1" dirty="0"/>
              <a:t>indicar a tabela</a:t>
            </a:r>
            <a:r>
              <a:rPr lang="pt-BR" dirty="0"/>
              <a:t> de onde os dados serão retirados. </a:t>
            </a:r>
          </a:p>
          <a:p>
            <a:endParaRPr lang="pt-BR" dirty="0"/>
          </a:p>
          <a:p>
            <a:r>
              <a:rPr lang="pt-BR" dirty="0"/>
              <a:t>O * indica que você quer </a:t>
            </a:r>
            <a:r>
              <a:rPr lang="pt-BR" b="1" dirty="0"/>
              <a:t>selecionar todas as colunas</a:t>
            </a:r>
            <a:r>
              <a:rPr lang="pt-BR" dirty="0"/>
              <a:t> da tabela aluno.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6F4CA9-D198-D4F0-A158-CFBAF1349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3547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F11B-E0BF-0DA9-C994-4C08B89B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1B1FEE-EB02-AE65-3FDB-7273C5423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9B0D97-0B2F-52FC-50C4-0B2631CF9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B2FA1D-51E6-7D21-1BAB-217023780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8894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BC3C1-28ED-B4F9-56B7-3F49FCA80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195E45-42D3-4BE0-9CED-9E8F6FA30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2FDF3E1-9359-C420-45FB-075691639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7F67FA-993B-2301-CF9B-2A5D74C11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9349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B41C6-3D4B-FF1B-9412-F460DFAB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9E8918-5FBA-9732-D6F9-2F97BF203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FAC49AE-EF9B-4199-2260-F9D64C88F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2B1D4D-B6BC-C423-D087-8EBE6206E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926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93A69-F08D-E512-18EF-B4980733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281CFF-042C-0577-0CE9-F5F028CCA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CC3D539-B2D4-2EED-1632-DBDF9A250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AB6510-E978-2A2E-EDA5-B0E760160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5036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325DD-D051-6788-61BE-7C84BE65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AE7A75-A1B8-0767-8D32-3AB97CF32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C60A36-B2E9-B275-28E6-A2158AA75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1DB953-0A49-4F18-4438-B7B26A3E5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27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A337-5340-1E57-3FE5-7C7E6753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47DC29-5D83-B86D-A9D9-548FF630D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8BE2BA-A56B-4C55-811D-7F6FD2349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8BF8A7-D5B3-C4E1-9505-12622E63D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061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17943-1C3E-EBB9-AD58-7743EC665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2D47B8-0FAB-6BD7-8E1B-463932108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703124-25F8-8F4A-9A12-21F8EE1E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1F78EC-F316-D68B-9154-2A3A9706A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5822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0EC0-0521-8DB0-8A37-472E4AF9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F29751-C082-301B-115C-47B9B3B43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38A861-C904-F083-9233-1F05713AB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6D41B8-E7ED-7786-26CE-85CDB5310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0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62989-96BD-4599-1469-069171441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31E51B6-6B38-C5D7-5A4D-C7D5DF51A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F1E041-34C2-BFDB-B7A4-ACC87B177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7613CA-1D19-177A-9DDD-F8093CDE3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69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2DA6-4030-F536-D9B5-21B25E805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48BFDA-F74F-63B5-376D-00FD935E6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5769B3-05A4-8E4A-4E68-51D83B51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AADB94-7324-271B-1685-652674056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2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5D9A-A931-3139-B476-D0B81B2E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2F53B8-1754-6D39-FDB0-B5D927A4F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2173FE-02C0-25C5-55F6-26FA7EBB2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98560E-E5AB-0506-3398-FB91D2D1A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80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F80C-3AE6-D876-32CB-AAD0D43F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6B91B9D-1F16-AC20-041E-00D96193A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B69978-D23F-ABE1-6F82-4475BDB3B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6CB3C0-329E-D8FB-2C4D-5AED73D95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8B2F-04C8-3945-AD0B-4A645315B55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16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3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56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1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41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16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55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41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2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5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26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4B9F1CD-D2A9-C945-9D46-E33EA3C7EA89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EEBFE8E-4976-7349-8AB6-B98E6E0FA1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775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60070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lucas@email.com" TargetMode="External"/><Relationship Id="rId7" Type="http://schemas.openxmlformats.org/officeDocument/2006/relationships/hyperlink" Target="mailto:carla@email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na@email.com" TargetMode="External"/><Relationship Id="rId5" Type="http://schemas.openxmlformats.org/officeDocument/2006/relationships/hyperlink" Target="mailto:joao@email.com" TargetMode="External"/><Relationship Id="rId4" Type="http://schemas.openxmlformats.org/officeDocument/2006/relationships/hyperlink" Target="mailto:marina@email.com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lucas@email.com" TargetMode="External"/><Relationship Id="rId7" Type="http://schemas.openxmlformats.org/officeDocument/2006/relationships/hyperlink" Target="mailto:carla@email.com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ana@email.com" TargetMode="External"/><Relationship Id="rId5" Type="http://schemas.openxmlformats.org/officeDocument/2006/relationships/hyperlink" Target="mailto:joao@email.com" TargetMode="External"/><Relationship Id="rId4" Type="http://schemas.openxmlformats.org/officeDocument/2006/relationships/hyperlink" Target="mailto:marina@email.com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F93DAA2-061E-2B95-8D7D-5D242B5C5CB3}"/>
              </a:ext>
            </a:extLst>
          </p:cNvPr>
          <p:cNvSpPr txBox="1"/>
          <p:nvPr/>
        </p:nvSpPr>
        <p:spPr>
          <a:xfrm>
            <a:off x="125460" y="300830"/>
            <a:ext cx="614471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AULA 2 </a:t>
            </a:r>
          </a:p>
          <a:p>
            <a:endParaRPr lang="en-US" sz="6000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r>
              <a:rPr lang="en-US" sz="6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BANCO DE DADOS</a:t>
            </a:r>
            <a:endParaRPr lang="pt-BR" sz="6000" dirty="0"/>
          </a:p>
        </p:txBody>
      </p:sp>
      <p:pic>
        <p:nvPicPr>
          <p:cNvPr id="3" name="Imagem 2" descr="Controle remo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338F59DC-2B8A-8AFF-B4A7-096FD0A21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382" r="15131" b="-17922"/>
          <a:stretch/>
        </p:blipFill>
        <p:spPr>
          <a:xfrm>
            <a:off x="8027668" y="271019"/>
            <a:ext cx="4164332" cy="588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62C63-A7D7-F2D7-04F3-69126DA8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FC9A29E-C795-D898-B804-5FC9D02FE295}"/>
              </a:ext>
            </a:extLst>
          </p:cNvPr>
          <p:cNvSpPr txBox="1"/>
          <p:nvPr/>
        </p:nvSpPr>
        <p:spPr>
          <a:xfrm>
            <a:off x="232347" y="190088"/>
            <a:ext cx="112651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2348F1-47A7-52DA-4834-43FE005F0F48}"/>
              </a:ext>
            </a:extLst>
          </p:cNvPr>
          <p:cNvSpPr txBox="1"/>
          <p:nvPr/>
        </p:nvSpPr>
        <p:spPr>
          <a:xfrm>
            <a:off x="116173" y="1522342"/>
            <a:ext cx="11959653" cy="243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É um processo inverso da top-</a:t>
            </a:r>
            <a:r>
              <a:rPr lang="pt-B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 Ela começa pelos detalhes, componentes ou funções específicas, e a partir desses elementos constrói-se uma visão mais ampla e geral.</a:t>
            </a:r>
          </a:p>
        </p:txBody>
      </p:sp>
    </p:spTree>
    <p:extLst>
      <p:ext uri="{BB962C8B-B14F-4D97-AF65-F5344CB8AC3E}">
        <p14:creationId xmlns:p14="http://schemas.microsoft.com/office/powerpoint/2010/main" val="20150937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6119F-A943-EC48-E5C0-EB6A64D2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ECEC40A-BB09-8EC6-FC4B-245B9C03D012}"/>
              </a:ext>
            </a:extLst>
          </p:cNvPr>
          <p:cNvSpPr txBox="1"/>
          <p:nvPr/>
        </p:nvSpPr>
        <p:spPr>
          <a:xfrm>
            <a:off x="323991" y="2507209"/>
            <a:ext cx="11544017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pt-BR" sz="4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ABORDAGEM TOP-DOWN PARA UMA PLATAFORMA DE STREAMING</a:t>
            </a:r>
          </a:p>
        </p:txBody>
      </p:sp>
    </p:spTree>
    <p:extLst>
      <p:ext uri="{BB962C8B-B14F-4D97-AF65-F5344CB8AC3E}">
        <p14:creationId xmlns:p14="http://schemas.microsoft.com/office/powerpoint/2010/main" val="4269872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2C9EF-DA13-CAEA-BCC8-F6C354D15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728A159-E268-3C71-0C48-BC0D798271DF}"/>
              </a:ext>
            </a:extLst>
          </p:cNvPr>
          <p:cNvSpPr txBox="1"/>
          <p:nvPr/>
        </p:nvSpPr>
        <p:spPr>
          <a:xfrm>
            <a:off x="323991" y="176234"/>
            <a:ext cx="343059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B64F00-D4FE-0DEF-F2E3-13E4EFC732BF}"/>
              </a:ext>
            </a:extLst>
          </p:cNvPr>
          <p:cNvSpPr txBox="1"/>
          <p:nvPr/>
        </p:nvSpPr>
        <p:spPr>
          <a:xfrm>
            <a:off x="323990" y="2616694"/>
            <a:ext cx="11544017" cy="1624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1. Visão geral: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Quero criar uma plataforma de streaming de vídeos que seja fácil de usar e tenha uma vasta biblioteca.</a:t>
            </a:r>
          </a:p>
        </p:txBody>
      </p:sp>
    </p:spTree>
    <p:extLst>
      <p:ext uri="{BB962C8B-B14F-4D97-AF65-F5344CB8AC3E}">
        <p14:creationId xmlns:p14="http://schemas.microsoft.com/office/powerpoint/2010/main" val="14642895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E150-8248-284C-9FD5-9411E6E73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62AF594-C62B-347B-427E-80696C2D2542}"/>
              </a:ext>
            </a:extLst>
          </p:cNvPr>
          <p:cNvSpPr txBox="1"/>
          <p:nvPr/>
        </p:nvSpPr>
        <p:spPr>
          <a:xfrm>
            <a:off x="323991" y="176234"/>
            <a:ext cx="1154401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71CCEB-93CF-4414-40DA-328F18F95C50}"/>
              </a:ext>
            </a:extLst>
          </p:cNvPr>
          <p:cNvSpPr txBox="1"/>
          <p:nvPr/>
        </p:nvSpPr>
        <p:spPr>
          <a:xfrm>
            <a:off x="323990" y="1166842"/>
            <a:ext cx="11544017" cy="485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2. Dividindo a visão em grandes funcionalidades: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Cadastro de usuários.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Biblioteca de vídeos (filmes e séries).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Player de vídeo para assistir online.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Sistema de recomendações personalizadas.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Sistema de pagamento e assinaturas deve funcionar.</a:t>
            </a:r>
          </a:p>
        </p:txBody>
      </p:sp>
    </p:spTree>
    <p:extLst>
      <p:ext uri="{BB962C8B-B14F-4D97-AF65-F5344CB8AC3E}">
        <p14:creationId xmlns:p14="http://schemas.microsoft.com/office/powerpoint/2010/main" val="353515627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3AF99-3A35-4823-BA1C-650108C0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E4055FB-8B6A-2AD4-2387-CE030BEC7D39}"/>
              </a:ext>
            </a:extLst>
          </p:cNvPr>
          <p:cNvSpPr txBox="1"/>
          <p:nvPr/>
        </p:nvSpPr>
        <p:spPr>
          <a:xfrm>
            <a:off x="323991" y="176234"/>
            <a:ext cx="1154401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9E2278-E390-4C8A-28C0-9E6D70F3919C}"/>
              </a:ext>
            </a:extLst>
          </p:cNvPr>
          <p:cNvSpPr txBox="1"/>
          <p:nvPr/>
        </p:nvSpPr>
        <p:spPr>
          <a:xfrm>
            <a:off x="71940" y="1341120"/>
            <a:ext cx="12048118" cy="4175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3. Detalho cada funcionalidade:</a:t>
            </a: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Cadastro de usuários: login, registro, recuperação de senha.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Biblioteca: organização por gênero, busca, filtros.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Player: suporte a diferentes resoluções, controle de reprodução.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Recomendações: algoritmo que sugere vídeos baseados no histórico.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Pagamento: integração com gateways, planos de assinatura.</a:t>
            </a:r>
          </a:p>
        </p:txBody>
      </p:sp>
    </p:spTree>
    <p:extLst>
      <p:ext uri="{BB962C8B-B14F-4D97-AF65-F5344CB8AC3E}">
        <p14:creationId xmlns:p14="http://schemas.microsoft.com/office/powerpoint/2010/main" val="45235952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E29C3-58BF-E6A7-4458-1ADE63643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5B6F4B9-0ABE-DE7A-803A-9F721BA29EDA}"/>
              </a:ext>
            </a:extLst>
          </p:cNvPr>
          <p:cNvSpPr txBox="1"/>
          <p:nvPr/>
        </p:nvSpPr>
        <p:spPr>
          <a:xfrm>
            <a:off x="323991" y="176234"/>
            <a:ext cx="1154401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E0F2EB-7BC4-1572-F9A7-891EA36A9530}"/>
              </a:ext>
            </a:extLst>
          </p:cNvPr>
          <p:cNvSpPr txBox="1"/>
          <p:nvPr/>
        </p:nvSpPr>
        <p:spPr>
          <a:xfrm>
            <a:off x="323991" y="1804388"/>
            <a:ext cx="11544017" cy="1624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4. Levanto os requisitos específicos para cada item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e defino como o sistema deve funcionar.</a:t>
            </a:r>
          </a:p>
        </p:txBody>
      </p:sp>
    </p:spTree>
    <p:extLst>
      <p:ext uri="{BB962C8B-B14F-4D97-AF65-F5344CB8AC3E}">
        <p14:creationId xmlns:p14="http://schemas.microsoft.com/office/powerpoint/2010/main" val="94458242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996B9-B114-6335-5EC1-71474EF95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538B2DB-23DF-5CEE-5E41-9232101DA384}"/>
              </a:ext>
            </a:extLst>
          </p:cNvPr>
          <p:cNvSpPr txBox="1"/>
          <p:nvPr/>
        </p:nvSpPr>
        <p:spPr>
          <a:xfrm>
            <a:off x="323991" y="2507209"/>
            <a:ext cx="11544017" cy="184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pt-BR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ABORDAGEM BOTTOM-UP PARA UMA PLATAFORMA DE STREAMING</a:t>
            </a:r>
          </a:p>
        </p:txBody>
      </p:sp>
    </p:spTree>
    <p:extLst>
      <p:ext uri="{BB962C8B-B14F-4D97-AF65-F5344CB8AC3E}">
        <p14:creationId xmlns:p14="http://schemas.microsoft.com/office/powerpoint/2010/main" val="23037619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B1BA-709B-5BC3-FEDD-C25A85EF0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06428C5-3AE6-D068-01C8-4FB8A632D660}"/>
              </a:ext>
            </a:extLst>
          </p:cNvPr>
          <p:cNvSpPr txBox="1"/>
          <p:nvPr/>
        </p:nvSpPr>
        <p:spPr>
          <a:xfrm>
            <a:off x="323991" y="176234"/>
            <a:ext cx="1154401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3FCA93-45A5-9D86-C132-310537A94BCC}"/>
              </a:ext>
            </a:extLst>
          </p:cNvPr>
          <p:cNvSpPr txBox="1"/>
          <p:nvPr/>
        </p:nvSpPr>
        <p:spPr>
          <a:xfrm>
            <a:off x="157737" y="1471879"/>
            <a:ext cx="11710271" cy="370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Começo pelos componentes básicos que já tenho ou que sei como construir: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Um banco de dados simples para armazenar usuários.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Um player de vídeo básico que consegue reproduzir arquivos.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Um sistema simples de busca por título.</a:t>
            </a:r>
          </a:p>
        </p:txBody>
      </p:sp>
    </p:spTree>
    <p:extLst>
      <p:ext uri="{BB962C8B-B14F-4D97-AF65-F5344CB8AC3E}">
        <p14:creationId xmlns:p14="http://schemas.microsoft.com/office/powerpoint/2010/main" val="8295871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88C7A-A0E1-E5F0-0FFF-822487FB0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BE1DAC91-9034-CB91-85FF-001B6F9F5B66}"/>
              </a:ext>
            </a:extLst>
          </p:cNvPr>
          <p:cNvSpPr txBox="1"/>
          <p:nvPr/>
        </p:nvSpPr>
        <p:spPr>
          <a:xfrm>
            <a:off x="323991" y="176234"/>
            <a:ext cx="1154401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F8B5D6-6C6D-6741-8E33-063C3F783853}"/>
              </a:ext>
            </a:extLst>
          </p:cNvPr>
          <p:cNvSpPr txBox="1"/>
          <p:nvPr/>
        </p:nvSpPr>
        <p:spPr>
          <a:xfrm>
            <a:off x="83126" y="1574357"/>
            <a:ext cx="12025745" cy="370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Vou integrando esses componentes: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	1. Faço o cadastro de usuários funcionar com o player e a 	busca.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	2. Crio funcionalidades para guardar histórico de vídeos assistidos.</a:t>
            </a:r>
          </a:p>
          <a:p>
            <a:pPr>
              <a:lnSpc>
                <a:spcPct val="150000"/>
              </a:lnSpc>
            </a:pP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	3. Desenvolvo um algoritmo básico de recomendações usando 	o 	histórico.</a:t>
            </a:r>
          </a:p>
        </p:txBody>
      </p:sp>
    </p:spTree>
    <p:extLst>
      <p:ext uri="{BB962C8B-B14F-4D97-AF65-F5344CB8AC3E}">
        <p14:creationId xmlns:p14="http://schemas.microsoft.com/office/powerpoint/2010/main" val="35919929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DB4CA-FD14-4676-6B77-13FDD9274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7827956B-5FBE-08FB-46A2-240C1B90D19A}"/>
              </a:ext>
            </a:extLst>
          </p:cNvPr>
          <p:cNvSpPr txBox="1"/>
          <p:nvPr/>
        </p:nvSpPr>
        <p:spPr>
          <a:xfrm>
            <a:off x="323991" y="176234"/>
            <a:ext cx="11544017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5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F98CF5-35FF-65DE-2B48-92D7F50B6331}"/>
              </a:ext>
            </a:extLst>
          </p:cNvPr>
          <p:cNvSpPr txBox="1"/>
          <p:nvPr/>
        </p:nvSpPr>
        <p:spPr>
          <a:xfrm>
            <a:off x="83126" y="491705"/>
            <a:ext cx="12025745" cy="445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pt-BR" sz="3200" dirty="0"/>
          </a:p>
          <a:p>
            <a:pPr algn="just">
              <a:lnSpc>
                <a:spcPct val="150000"/>
              </a:lnSpc>
            </a:pPr>
            <a:r>
              <a:rPr lang="pt-BR" sz="3200" b="1" dirty="0"/>
              <a:t>3. Com base nesses detalhes construo uma visão mais ampla:</a:t>
            </a:r>
            <a:endParaRPr lang="pt-BR" sz="3200" dirty="0"/>
          </a:p>
          <a:p>
            <a:pPr algn="just">
              <a:lnSpc>
                <a:spcPct val="150000"/>
              </a:lnSpc>
            </a:pPr>
            <a:r>
              <a:rPr lang="pt-BR" sz="3200" dirty="0"/>
              <a:t>	1. De “simples player” para uma plataforma completa de 	streaming</a:t>
            </a:r>
          </a:p>
          <a:p>
            <a:pPr algn="just">
              <a:lnSpc>
                <a:spcPct val="150000"/>
              </a:lnSpc>
            </a:pPr>
            <a:r>
              <a:rPr lang="pt-BR" sz="3200" dirty="0"/>
              <a:t>	2. Adiciono suporte a assinaturas, melhorias na interface e 	escalabilidade</a:t>
            </a:r>
          </a:p>
        </p:txBody>
      </p:sp>
    </p:spTree>
    <p:extLst>
      <p:ext uri="{BB962C8B-B14F-4D97-AF65-F5344CB8AC3E}">
        <p14:creationId xmlns:p14="http://schemas.microsoft.com/office/powerpoint/2010/main" val="3958453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920E-3E08-8179-462C-37C3945B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B45EE99-CD71-0EBB-87A6-8169470AE4F2}"/>
              </a:ext>
            </a:extLst>
          </p:cNvPr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27A5B4-4613-FA05-DF1F-5F080CC3B171}"/>
              </a:ext>
            </a:extLst>
          </p:cNvPr>
          <p:cNvSpPr txBox="1"/>
          <p:nvPr/>
        </p:nvSpPr>
        <p:spPr>
          <a:xfrm>
            <a:off x="374737" y="1624322"/>
            <a:ext cx="11194025" cy="4161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600" dirty="0"/>
              <a:t>Entender como funciona o ciclo de projeto de banco de dados, desde o levantamento de informações até a criação do sistema, para construir bancos de dados úteis e organizados.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2991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91C8-F406-62F4-0913-C905A737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582CDA8-54B5-D294-B647-84AFCD866B43}"/>
              </a:ext>
            </a:extLst>
          </p:cNvPr>
          <p:cNvSpPr txBox="1"/>
          <p:nvPr/>
        </p:nvSpPr>
        <p:spPr>
          <a:xfrm>
            <a:off x="235527" y="183171"/>
            <a:ext cx="11485418" cy="508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Para que servem essas abordagens?</a:t>
            </a:r>
          </a:p>
          <a:p>
            <a:pPr algn="just">
              <a:lnSpc>
                <a:spcPct val="150000"/>
              </a:lnSpc>
              <a:buNone/>
            </a:pPr>
            <a:endParaRPr lang="pt-BR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 Dar estrutura ao processo</a:t>
            </a:r>
          </a:p>
          <a:p>
            <a:pPr algn="just">
              <a:lnSpc>
                <a:spcPct val="150000"/>
              </a:lnSpc>
            </a:pPr>
            <a:br>
              <a:rPr lang="pt-BR" sz="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Elas ajudam a dividir o problema grande em partes menores (Top-Down) ou a integrar partes pequenas conhecidas (Bottom-Up), tornando o desenvolvimento mais controlado e compreensível.</a:t>
            </a:r>
          </a:p>
        </p:txBody>
      </p:sp>
    </p:spTree>
    <p:extLst>
      <p:ext uri="{BB962C8B-B14F-4D97-AF65-F5344CB8AC3E}">
        <p14:creationId xmlns:p14="http://schemas.microsoft.com/office/powerpoint/2010/main" val="114688851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C31E0-32CA-5C44-7CB1-A225872F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FDB11EE-6B04-7C4E-ACEB-BAB805752F6C}"/>
              </a:ext>
            </a:extLst>
          </p:cNvPr>
          <p:cNvSpPr txBox="1"/>
          <p:nvPr/>
        </p:nvSpPr>
        <p:spPr>
          <a:xfrm>
            <a:off x="290946" y="210880"/>
            <a:ext cx="10598728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2. Evitar retrabalho e erros</a:t>
            </a:r>
          </a:p>
          <a:p>
            <a:pPr algn="just">
              <a:lnSpc>
                <a:spcPct val="150000"/>
              </a:lnSpc>
            </a:pPr>
            <a:b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Seguir uma abordagem estruturada ajuda a garantir que nada importante seja esquecido e que o modelo seja consistente.</a:t>
            </a:r>
          </a:p>
        </p:txBody>
      </p:sp>
    </p:spTree>
    <p:extLst>
      <p:ext uri="{BB962C8B-B14F-4D97-AF65-F5344CB8AC3E}">
        <p14:creationId xmlns:p14="http://schemas.microsoft.com/office/powerpoint/2010/main" val="136403704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92D5-15C2-4FE6-FEDF-94F5A9D0B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FA21E6D-68BD-496A-9F8F-FCB35AF751A4}"/>
              </a:ext>
            </a:extLst>
          </p:cNvPr>
          <p:cNvSpPr txBox="1"/>
          <p:nvPr/>
        </p:nvSpPr>
        <p:spPr>
          <a:xfrm>
            <a:off x="290945" y="889752"/>
            <a:ext cx="11540837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Ajudar na comunicação</a:t>
            </a:r>
          </a:p>
          <a:p>
            <a:pPr algn="just">
              <a:lnSpc>
                <a:spcPct val="150000"/>
              </a:lnSpc>
            </a:pPr>
            <a:b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Com uma metodologia clara, a equipe envolvida no projeto entende melhor o que está sendo feito e por quê.</a:t>
            </a:r>
          </a:p>
        </p:txBody>
      </p:sp>
    </p:spTree>
    <p:extLst>
      <p:ext uri="{BB962C8B-B14F-4D97-AF65-F5344CB8AC3E}">
        <p14:creationId xmlns:p14="http://schemas.microsoft.com/office/powerpoint/2010/main" val="20025465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71422-1FB9-2032-DFAD-C83EA1B5A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504B8D2-9245-60F9-CE6A-4FB74CC582AA}"/>
              </a:ext>
            </a:extLst>
          </p:cNvPr>
          <p:cNvSpPr txBox="1"/>
          <p:nvPr/>
        </p:nvSpPr>
        <p:spPr>
          <a:xfrm>
            <a:off x="290945" y="889752"/>
            <a:ext cx="11901055" cy="3240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4. Facilitar manutenção e expansão</a:t>
            </a:r>
          </a:p>
          <a:p>
            <a:pPr algn="just">
              <a:lnSpc>
                <a:spcPct val="150000"/>
              </a:lnSpc>
            </a:pPr>
            <a:b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Projetos feitos com essas abordagens tendem a ser mais fáceis de ajustar e ampliar no futuro.</a:t>
            </a:r>
          </a:p>
        </p:txBody>
      </p:sp>
    </p:spTree>
    <p:extLst>
      <p:ext uri="{BB962C8B-B14F-4D97-AF65-F5344CB8AC3E}">
        <p14:creationId xmlns:p14="http://schemas.microsoft.com/office/powerpoint/2010/main" val="285198817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4A4D-EBFE-DE89-973B-5D7CA4E82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ED58C7B-46E0-E600-B242-E8E01810FED3}"/>
              </a:ext>
            </a:extLst>
          </p:cNvPr>
          <p:cNvSpPr txBox="1"/>
          <p:nvPr/>
        </p:nvSpPr>
        <p:spPr>
          <a:xfrm>
            <a:off x="193964" y="0"/>
            <a:ext cx="11319164" cy="566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Por que não são obrigatórias?</a:t>
            </a:r>
          </a:p>
          <a:p>
            <a:pPr>
              <a:lnSpc>
                <a:spcPct val="150000"/>
              </a:lnSpc>
            </a:pPr>
            <a:endParaRPr lang="pt-BR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Nem todo projeto é igual. Projetos pequenos ou com requisitos simples podem não precisar de tanta formalidade.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 escolha da abordagem depende do contexto, da equipe, do tempo e da complexidade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148715983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F841-4AC6-02CB-A620-2166C780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7AD666A-115D-3D3A-F43D-466DC19BF685}"/>
              </a:ext>
            </a:extLst>
          </p:cNvPr>
          <p:cNvSpPr txBox="1"/>
          <p:nvPr/>
        </p:nvSpPr>
        <p:spPr>
          <a:xfrm>
            <a:off x="111887" y="-33943"/>
            <a:ext cx="11968223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 DOS COMANDOS EM SQL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1D75B0D-E436-591F-FCA9-B686E4AA8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53066"/>
              </p:ext>
            </p:extLst>
          </p:nvPr>
        </p:nvGraphicFramePr>
        <p:xfrm>
          <a:off x="111887" y="905754"/>
          <a:ext cx="11975123" cy="5577840"/>
        </p:xfrm>
        <a:graphic>
          <a:graphicData uri="http://schemas.openxmlformats.org/drawingml/2006/table">
            <a:tbl>
              <a:tblPr/>
              <a:tblGrid>
                <a:gridCol w="1955180">
                  <a:extLst>
                    <a:ext uri="{9D8B030D-6E8A-4147-A177-3AD203B41FA5}">
                      <a16:colId xmlns:a16="http://schemas.microsoft.com/office/drawing/2014/main" val="2743460973"/>
                    </a:ext>
                  </a:extLst>
                </a:gridCol>
                <a:gridCol w="3108932">
                  <a:extLst>
                    <a:ext uri="{9D8B030D-6E8A-4147-A177-3AD203B41FA5}">
                      <a16:colId xmlns:a16="http://schemas.microsoft.com/office/drawing/2014/main" val="376052491"/>
                    </a:ext>
                  </a:extLst>
                </a:gridCol>
                <a:gridCol w="3147646">
                  <a:extLst>
                    <a:ext uri="{9D8B030D-6E8A-4147-A177-3AD203B41FA5}">
                      <a16:colId xmlns:a16="http://schemas.microsoft.com/office/drawing/2014/main" val="1001686724"/>
                    </a:ext>
                  </a:extLst>
                </a:gridCol>
                <a:gridCol w="3763365">
                  <a:extLst>
                    <a:ext uri="{9D8B030D-6E8A-4147-A177-3AD203B41FA5}">
                      <a16:colId xmlns:a16="http://schemas.microsoft.com/office/drawing/2014/main" val="1317890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Categoria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 Técnico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Exemplos de Comandos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que faz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859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DDL</a:t>
                      </a:r>
                      <a:endParaRPr lang="pt-BR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</a:t>
                      </a:r>
                      <a:r>
                        <a:rPr lang="pt-BR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Definition</a:t>
                      </a:r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CREATE, ALTER, DROP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e altera a estrutura do banco (tabelas, colunas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17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DML</a:t>
                      </a:r>
                      <a:endParaRPr lang="pt-BR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Manipulation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SELECT, INSERT, UPDATE, 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Manipula os dados dentro das tabelas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672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DCL</a:t>
                      </a:r>
                      <a:endParaRPr lang="pt-BR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Control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GRANT, REVOKE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Controla permissões de acesso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603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TCL</a:t>
                      </a:r>
                      <a:endParaRPr lang="pt-BR" sz="2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Transaction</a:t>
                      </a:r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Control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COMMIT, ROLLBACK, SAVEPOINT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Gerencia transações (conjuntos de operações)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49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6203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E737C-60E2-DF00-5D43-484C10CC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556F371-22A6-A3AD-36D5-54F09E246120}"/>
              </a:ext>
            </a:extLst>
          </p:cNvPr>
          <p:cNvSpPr txBox="1"/>
          <p:nvPr/>
        </p:nvSpPr>
        <p:spPr>
          <a:xfrm>
            <a:off x="111888" y="-186262"/>
            <a:ext cx="11968223" cy="1023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 DE UM COMANDO EM SQL</a:t>
            </a:r>
            <a:endParaRPr lang="pt-BR" sz="4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DA2623-B7DA-7849-D437-2A047A5F0640}"/>
              </a:ext>
            </a:extLst>
          </p:cNvPr>
          <p:cNvSpPr txBox="1"/>
          <p:nvPr/>
        </p:nvSpPr>
        <p:spPr>
          <a:xfrm>
            <a:off x="0" y="1032661"/>
            <a:ext cx="12192000" cy="1624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Instrução</a:t>
            </a: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Palavra-Chave</a:t>
            </a: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Nome do Objeto </a:t>
            </a:r>
            <a:r>
              <a:rPr lang="pt-BR" sz="3500" dirty="0">
                <a:solidFill>
                  <a:srgbClr val="A36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Atributos</a:t>
            </a: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Tipos de Dados</a:t>
            </a: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Parâmetros</a:t>
            </a: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AA5ADA-410F-A9A7-58A2-4146B9CB79DB}"/>
              </a:ext>
            </a:extLst>
          </p:cNvPr>
          <p:cNvSpPr txBox="1"/>
          <p:nvPr/>
        </p:nvSpPr>
        <p:spPr>
          <a:xfrm>
            <a:off x="111888" y="2852518"/>
            <a:ext cx="177604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EDD884-249A-1F67-3CFB-53F66849BC9A}"/>
              </a:ext>
            </a:extLst>
          </p:cNvPr>
          <p:cNvSpPr txBox="1"/>
          <p:nvPr/>
        </p:nvSpPr>
        <p:spPr>
          <a:xfrm>
            <a:off x="1688641" y="2852518"/>
            <a:ext cx="177604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35B6D-A3B1-D50F-E7B7-6BD7C7EC4E20}"/>
              </a:ext>
            </a:extLst>
          </p:cNvPr>
          <p:cNvSpPr txBox="1"/>
          <p:nvPr/>
        </p:nvSpPr>
        <p:spPr>
          <a:xfrm>
            <a:off x="3124718" y="2852518"/>
            <a:ext cx="177604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58C6F9-2EFC-654F-E5C4-6AE918EA32C3}"/>
              </a:ext>
            </a:extLst>
          </p:cNvPr>
          <p:cNvSpPr txBox="1"/>
          <p:nvPr/>
        </p:nvSpPr>
        <p:spPr>
          <a:xfrm>
            <a:off x="484614" y="3450395"/>
            <a:ext cx="177604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rgbClr val="A36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id_aluno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BCFCD24-2159-24F4-0766-8C1616779E99}"/>
              </a:ext>
            </a:extLst>
          </p:cNvPr>
          <p:cNvSpPr txBox="1"/>
          <p:nvPr/>
        </p:nvSpPr>
        <p:spPr>
          <a:xfrm>
            <a:off x="484614" y="4048272"/>
            <a:ext cx="177604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rgbClr val="A36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E69D34C-44EA-F329-2D99-EDF7D049BA27}"/>
              </a:ext>
            </a:extLst>
          </p:cNvPr>
          <p:cNvSpPr txBox="1"/>
          <p:nvPr/>
        </p:nvSpPr>
        <p:spPr>
          <a:xfrm>
            <a:off x="484614" y="4646149"/>
            <a:ext cx="177604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rgbClr val="A36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E863570-129D-6656-AC57-1FB6D6FD0E42}"/>
              </a:ext>
            </a:extLst>
          </p:cNvPr>
          <p:cNvSpPr txBox="1"/>
          <p:nvPr/>
        </p:nvSpPr>
        <p:spPr>
          <a:xfrm>
            <a:off x="2797676" y="3475786"/>
            <a:ext cx="923711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99DB06-FB0C-72A4-3930-8C23E56508D4}"/>
              </a:ext>
            </a:extLst>
          </p:cNvPr>
          <p:cNvSpPr txBox="1"/>
          <p:nvPr/>
        </p:nvSpPr>
        <p:spPr>
          <a:xfrm>
            <a:off x="3617775" y="3477534"/>
            <a:ext cx="374207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AUTO_INCREMENT</a:t>
            </a:r>
            <a:endParaRPr lang="pt-BR" sz="35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BF50EB-AF64-E11D-8211-99C706A07D7F}"/>
              </a:ext>
            </a:extLst>
          </p:cNvPr>
          <p:cNvSpPr txBox="1"/>
          <p:nvPr/>
        </p:nvSpPr>
        <p:spPr>
          <a:xfrm>
            <a:off x="2797676" y="4094171"/>
            <a:ext cx="374207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INT VARCHAR(100)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26E05F8-7368-3D3A-822C-A733B56AC37A}"/>
              </a:ext>
            </a:extLst>
          </p:cNvPr>
          <p:cNvSpPr txBox="1"/>
          <p:nvPr/>
        </p:nvSpPr>
        <p:spPr>
          <a:xfrm>
            <a:off x="6422350" y="4091797"/>
            <a:ext cx="5881538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D8DF801-888E-344F-0AAB-8A03B09C85DE}"/>
              </a:ext>
            </a:extLst>
          </p:cNvPr>
          <p:cNvSpPr txBox="1"/>
          <p:nvPr/>
        </p:nvSpPr>
        <p:spPr>
          <a:xfrm>
            <a:off x="7359851" y="3660916"/>
            <a:ext cx="305093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5C6E9DA-B39D-C237-78F8-330C23D1CE5F}"/>
              </a:ext>
            </a:extLst>
          </p:cNvPr>
          <p:cNvSpPr txBox="1"/>
          <p:nvPr/>
        </p:nvSpPr>
        <p:spPr>
          <a:xfrm>
            <a:off x="2797676" y="4684727"/>
            <a:ext cx="374207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INT VARCHAR(100)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FE2DA0E-CD2A-DB00-4708-6F006A32BFD7}"/>
              </a:ext>
            </a:extLst>
          </p:cNvPr>
          <p:cNvSpPr txBox="1"/>
          <p:nvPr/>
        </p:nvSpPr>
        <p:spPr>
          <a:xfrm>
            <a:off x="6422350" y="4682353"/>
            <a:ext cx="5881538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88F3953-107F-6847-4D4B-F2D4972B990E}"/>
              </a:ext>
            </a:extLst>
          </p:cNvPr>
          <p:cNvSpPr txBox="1"/>
          <p:nvPr/>
        </p:nvSpPr>
        <p:spPr>
          <a:xfrm>
            <a:off x="510472" y="5244026"/>
            <a:ext cx="2106705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solidFill>
                  <a:srgbClr val="A36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Data_nasc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DA9ABE-CB25-01C9-1479-09E3DC79CC74}"/>
              </a:ext>
            </a:extLst>
          </p:cNvPr>
          <p:cNvSpPr txBox="1"/>
          <p:nvPr/>
        </p:nvSpPr>
        <p:spPr>
          <a:xfrm>
            <a:off x="2797676" y="5232455"/>
            <a:ext cx="374207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7D01913-68E8-898A-67E5-BFF49C19F6BC}"/>
              </a:ext>
            </a:extLst>
          </p:cNvPr>
          <p:cNvSpPr txBox="1"/>
          <p:nvPr/>
        </p:nvSpPr>
        <p:spPr>
          <a:xfrm>
            <a:off x="111888" y="5823011"/>
            <a:ext cx="3742076" cy="816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176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B21E4-8776-F80B-68BF-F0A63630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BB4440C-6BF6-FA6A-DAFB-163666B93868}"/>
              </a:ext>
            </a:extLst>
          </p:cNvPr>
          <p:cNvSpPr txBox="1"/>
          <p:nvPr/>
        </p:nvSpPr>
        <p:spPr>
          <a:xfrm>
            <a:off x="111888" y="1236092"/>
            <a:ext cx="11968223" cy="1127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Crie um BD para uma escola</a:t>
            </a:r>
            <a:endParaRPr lang="pt-BR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C82CFC-F833-494D-5A1D-3459C51C3BE7}"/>
              </a:ext>
            </a:extLst>
          </p:cNvPr>
          <p:cNvSpPr txBox="1"/>
          <p:nvPr/>
        </p:nvSpPr>
        <p:spPr>
          <a:xfrm>
            <a:off x="0" y="3429000"/>
            <a:ext cx="12192000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DATABASE EscolaDB </a:t>
            </a:r>
            <a:r>
              <a:rPr lang="pt-BR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utf8mb4 </a:t>
            </a: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COLLLATE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utf8mb4_general_ci;</a:t>
            </a:r>
          </a:p>
        </p:txBody>
      </p:sp>
    </p:spTree>
    <p:extLst>
      <p:ext uri="{BB962C8B-B14F-4D97-AF65-F5344CB8AC3E}">
        <p14:creationId xmlns:p14="http://schemas.microsoft.com/office/powerpoint/2010/main" val="3851527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C67E1-B253-9E7D-524F-B24C8568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6EFE1F5A-7F4B-9CB4-6FEC-3FAE040960DE}"/>
              </a:ext>
            </a:extLst>
          </p:cNvPr>
          <p:cNvSpPr txBox="1"/>
          <p:nvPr/>
        </p:nvSpPr>
        <p:spPr>
          <a:xfrm>
            <a:off x="227838" y="205433"/>
            <a:ext cx="108835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CRIE AS SEGUINTES ENTIDADES:</a:t>
            </a:r>
            <a:endParaRPr lang="pt-BR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7A090E-8804-D6B2-94D2-2868325931F4}"/>
              </a:ext>
            </a:extLst>
          </p:cNvPr>
          <p:cNvSpPr txBox="1"/>
          <p:nvPr/>
        </p:nvSpPr>
        <p:spPr>
          <a:xfrm>
            <a:off x="227838" y="2153905"/>
            <a:ext cx="30604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endParaRPr lang="pt-BR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90226F-87E4-A4D0-BD7F-B7102D01FF0D}"/>
              </a:ext>
            </a:extLst>
          </p:cNvPr>
          <p:cNvSpPr txBox="1"/>
          <p:nvPr/>
        </p:nvSpPr>
        <p:spPr>
          <a:xfrm>
            <a:off x="6798623" y="2153905"/>
            <a:ext cx="306048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endereco</a:t>
            </a:r>
            <a:endParaRPr lang="pt-BR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9E4984-CE68-73DD-7CA0-F810459BE54E}"/>
              </a:ext>
            </a:extLst>
          </p:cNvPr>
          <p:cNvSpPr txBox="1"/>
          <p:nvPr/>
        </p:nvSpPr>
        <p:spPr>
          <a:xfrm>
            <a:off x="227838" y="3240603"/>
            <a:ext cx="3060485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id_aluno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nome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data_nasc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celular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039E95-7F18-924E-5241-1EB96DB3AF87}"/>
              </a:ext>
            </a:extLst>
          </p:cNvPr>
          <p:cNvSpPr txBox="1"/>
          <p:nvPr/>
        </p:nvSpPr>
        <p:spPr>
          <a:xfrm>
            <a:off x="7062392" y="3240603"/>
            <a:ext cx="306048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id_end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logradouro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numero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cidade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estado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id_aluno</a:t>
            </a:r>
          </a:p>
        </p:txBody>
      </p:sp>
    </p:spTree>
    <p:extLst>
      <p:ext uri="{BB962C8B-B14F-4D97-AF65-F5344CB8AC3E}">
        <p14:creationId xmlns:p14="http://schemas.microsoft.com/office/powerpoint/2010/main" val="490966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5CB33-5638-2AAC-6992-855BA730E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CAC57D-2470-74BC-EEF9-108B3B57594D}"/>
              </a:ext>
            </a:extLst>
          </p:cNvPr>
          <p:cNvSpPr txBox="1"/>
          <p:nvPr/>
        </p:nvSpPr>
        <p:spPr>
          <a:xfrm>
            <a:off x="111888" y="2301768"/>
            <a:ext cx="11968223" cy="1127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comando para criar tabela?</a:t>
            </a:r>
            <a:endParaRPr lang="pt-BR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960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3"/>
              </a:lnSpc>
              <a:spcBef>
                <a:spcPct val="0"/>
              </a:spcBef>
            </a:pPr>
            <a:r>
              <a:rPr lang="en-US" sz="4666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4F3690-5B14-189C-1D92-239D404E4248}"/>
              </a:ext>
            </a:extLst>
          </p:cNvPr>
          <p:cNvSpPr txBox="1"/>
          <p:nvPr/>
        </p:nvSpPr>
        <p:spPr>
          <a:xfrm>
            <a:off x="374737" y="2210461"/>
            <a:ext cx="11194025" cy="243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Compreender e comparar as abordagens Top-Down e Bottom-Up, reconhecendo suas aplicações no projeto de banco de dados a partir de exemplos práticos.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9B43E-F4E3-F8D5-F8C7-A3961D69C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6EE9B42-144A-29AC-85AF-9CA1ACEF7CFC}"/>
              </a:ext>
            </a:extLst>
          </p:cNvPr>
          <p:cNvSpPr txBox="1"/>
          <p:nvPr/>
        </p:nvSpPr>
        <p:spPr>
          <a:xfrm>
            <a:off x="5599680" y="277354"/>
            <a:ext cx="1697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91AE80C-1289-BF1F-10DA-D56A951B2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25267"/>
              </p:ext>
            </p:extLst>
          </p:nvPr>
        </p:nvGraphicFramePr>
        <p:xfrm>
          <a:off x="2540147" y="946052"/>
          <a:ext cx="7816362" cy="1645920"/>
        </p:xfrm>
        <a:graphic>
          <a:graphicData uri="http://schemas.openxmlformats.org/drawingml/2006/table">
            <a:tbl>
              <a:tblPr/>
              <a:tblGrid>
                <a:gridCol w="1666009">
                  <a:extLst>
                    <a:ext uri="{9D8B030D-6E8A-4147-A177-3AD203B41FA5}">
                      <a16:colId xmlns:a16="http://schemas.microsoft.com/office/drawing/2014/main" val="2003421172"/>
                    </a:ext>
                  </a:extLst>
                </a:gridCol>
                <a:gridCol w="1596736">
                  <a:extLst>
                    <a:ext uri="{9D8B030D-6E8A-4147-A177-3AD203B41FA5}">
                      <a16:colId xmlns:a16="http://schemas.microsoft.com/office/drawing/2014/main" val="536556853"/>
                    </a:ext>
                  </a:extLst>
                </a:gridCol>
                <a:gridCol w="1318047">
                  <a:extLst>
                    <a:ext uri="{9D8B030D-6E8A-4147-A177-3AD203B41FA5}">
                      <a16:colId xmlns:a16="http://schemas.microsoft.com/office/drawing/2014/main" val="37529420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8202963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2561183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data_nasc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5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91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42269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3702703-882F-9711-ADA7-BA24ADBE5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71801"/>
              </p:ext>
            </p:extLst>
          </p:nvPr>
        </p:nvGraphicFramePr>
        <p:xfrm>
          <a:off x="796149" y="4266028"/>
          <a:ext cx="10599701" cy="1645920"/>
        </p:xfrm>
        <a:graphic>
          <a:graphicData uri="http://schemas.openxmlformats.org/drawingml/2006/table">
            <a:tbl>
              <a:tblPr/>
              <a:tblGrid>
                <a:gridCol w="1477601">
                  <a:extLst>
                    <a:ext uri="{9D8B030D-6E8A-4147-A177-3AD203B41FA5}">
                      <a16:colId xmlns:a16="http://schemas.microsoft.com/office/drawing/2014/main" val="2003421172"/>
                    </a:ext>
                  </a:extLst>
                </a:gridCol>
                <a:gridCol w="2334438">
                  <a:extLst>
                    <a:ext uri="{9D8B030D-6E8A-4147-A177-3AD203B41FA5}">
                      <a16:colId xmlns:a16="http://schemas.microsoft.com/office/drawing/2014/main" val="536556853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7529420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8202963"/>
                    </a:ext>
                  </a:extLst>
                </a:gridCol>
                <a:gridCol w="1301262">
                  <a:extLst>
                    <a:ext uri="{9D8B030D-6E8A-4147-A177-3AD203B41FA5}">
                      <a16:colId xmlns:a16="http://schemas.microsoft.com/office/drawing/2014/main" val="2561183251"/>
                    </a:ext>
                  </a:extLst>
                </a:gridCol>
                <a:gridCol w="1881554">
                  <a:extLst>
                    <a:ext uri="{9D8B030D-6E8A-4147-A177-3AD203B41FA5}">
                      <a16:colId xmlns:a16="http://schemas.microsoft.com/office/drawing/2014/main" val="3205961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logradouro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5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91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4226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7D00F02-25C5-ECA1-E72B-E79B89657279}"/>
              </a:ext>
            </a:extLst>
          </p:cNvPr>
          <p:cNvSpPr txBox="1"/>
          <p:nvPr/>
        </p:nvSpPr>
        <p:spPr>
          <a:xfrm>
            <a:off x="5247350" y="3513407"/>
            <a:ext cx="24019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endereco</a:t>
            </a:r>
            <a:endParaRPr lang="pt-BR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7713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A24EC-A6E7-5E84-6E6C-641DB9AE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550189D-2F0C-8490-2A4D-F79175A16A14}"/>
              </a:ext>
            </a:extLst>
          </p:cNvPr>
          <p:cNvSpPr txBox="1"/>
          <p:nvPr/>
        </p:nvSpPr>
        <p:spPr>
          <a:xfrm>
            <a:off x="113919" y="136160"/>
            <a:ext cx="1196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INSIRA OS SEGUINTES DADOS EM LOTE NAS RESPECTIVAS ENTIDADES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0ED23DA-F086-AFC2-76E5-5E007F631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1602"/>
              </p:ext>
            </p:extLst>
          </p:nvPr>
        </p:nvGraphicFramePr>
        <p:xfrm>
          <a:off x="342900" y="822960"/>
          <a:ext cx="11506200" cy="5577840"/>
        </p:xfrm>
        <a:graphic>
          <a:graphicData uri="http://schemas.openxmlformats.org/drawingml/2006/table">
            <a:tbl>
              <a:tblPr/>
              <a:tblGrid>
                <a:gridCol w="1666009">
                  <a:extLst>
                    <a:ext uri="{9D8B030D-6E8A-4147-A177-3AD203B41FA5}">
                      <a16:colId xmlns:a16="http://schemas.microsoft.com/office/drawing/2014/main" val="2003421172"/>
                    </a:ext>
                  </a:extLst>
                </a:gridCol>
                <a:gridCol w="1596736">
                  <a:extLst>
                    <a:ext uri="{9D8B030D-6E8A-4147-A177-3AD203B41FA5}">
                      <a16:colId xmlns:a16="http://schemas.microsoft.com/office/drawing/2014/main" val="53655685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3752942012"/>
                    </a:ext>
                  </a:extLst>
                </a:gridCol>
                <a:gridCol w="2147455">
                  <a:extLst>
                    <a:ext uri="{9D8B030D-6E8A-4147-A177-3AD203B41FA5}">
                      <a16:colId xmlns:a16="http://schemas.microsoft.com/office/drawing/2014/main" val="1038202963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561183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data_nasc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5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Lucas Silva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lucas@email.com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2000-05-15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(11) 91234-5678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91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Marina Costa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marina@email.com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(21) 98765-4321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4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Marina Oliveira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mari@email.com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2001-03-22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(31) 99876-5432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19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 Souza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ana@email.com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2002-07-10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(41) 91234-9876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98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Carla Lima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/>
                        </a:rPr>
                        <a:t>carla@email.com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2000-12-05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(51) 97654-3210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3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3817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851A-273D-C4C5-F2A7-FD29DDE04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FA18DE7-A186-ABF7-EFDA-87E82BD58C91}"/>
              </a:ext>
            </a:extLst>
          </p:cNvPr>
          <p:cNvSpPr txBox="1"/>
          <p:nvPr/>
        </p:nvSpPr>
        <p:spPr>
          <a:xfrm>
            <a:off x="113919" y="136160"/>
            <a:ext cx="1196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INSIRA OS SEGUINTES DADOS EM LOTE NAS RESPECTIVAS ENTIDADES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DFED95F-F995-F518-87FD-DA4CF4FE3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219440"/>
              </p:ext>
            </p:extLst>
          </p:nvPr>
        </p:nvGraphicFramePr>
        <p:xfrm>
          <a:off x="408709" y="1283033"/>
          <a:ext cx="10515600" cy="4206240"/>
        </p:xfrm>
        <a:graphic>
          <a:graphicData uri="http://schemas.openxmlformats.org/drawingml/2006/table">
            <a:tbl>
              <a:tblPr/>
              <a:tblGrid>
                <a:gridCol w="1433946">
                  <a:extLst>
                    <a:ext uri="{9D8B030D-6E8A-4147-A177-3AD203B41FA5}">
                      <a16:colId xmlns:a16="http://schemas.microsoft.com/office/drawing/2014/main" val="1393531004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1226885001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3420661046"/>
                    </a:ext>
                  </a:extLst>
                </a:gridCol>
                <a:gridCol w="2154382">
                  <a:extLst>
                    <a:ext uri="{9D8B030D-6E8A-4147-A177-3AD203B41FA5}">
                      <a16:colId xmlns:a16="http://schemas.microsoft.com/office/drawing/2014/main" val="26848590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588667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20287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id_end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logradouro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0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São Paulo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88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Av.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Rio de Janeiro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0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Belo Horizonte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6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Trav. </a:t>
                      </a:r>
                      <a:r>
                        <a:rPr lang="pt-BR" sz="3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Curitiba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8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Alameda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Porto Alegre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1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0683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21A5-F137-BD27-A88C-D35FD9455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91460D-F144-9543-1184-12E776DF7CC1}"/>
              </a:ext>
            </a:extLst>
          </p:cNvPr>
          <p:cNvSpPr txBox="1"/>
          <p:nvPr/>
        </p:nvSpPr>
        <p:spPr>
          <a:xfrm>
            <a:off x="111888" y="2301768"/>
            <a:ext cx="11968223" cy="228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Qual comando para inserir dados em lote em uma tabela?</a:t>
            </a:r>
            <a:endParaRPr lang="pt-BR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95464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6232F-0B28-62F7-EE4D-5BDD7C1F4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F9C3724-0934-F03B-05B8-B280EF43E1E5}"/>
              </a:ext>
            </a:extLst>
          </p:cNvPr>
          <p:cNvSpPr txBox="1"/>
          <p:nvPr/>
        </p:nvSpPr>
        <p:spPr>
          <a:xfrm>
            <a:off x="352529" y="1566510"/>
            <a:ext cx="11187429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r>
              <a:rPr lang="pt-BR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id_aluno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AUTO_INCREMENT </a:t>
            </a:r>
            <a:r>
              <a:rPr lang="pt-BR" sz="3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KEY,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nome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sz="3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email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sz="3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data_nasc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		celular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27A8C2-45F8-4979-3CDC-8A06E18E0CB6}"/>
              </a:ext>
            </a:extLst>
          </p:cNvPr>
          <p:cNvSpPr txBox="1"/>
          <p:nvPr/>
        </p:nvSpPr>
        <p:spPr>
          <a:xfrm>
            <a:off x="132735" y="250723"/>
            <a:ext cx="3416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2151510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D457-49D2-C9A0-F6D1-AF9686A1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D5BD2AA-D70A-3C3C-7F8A-3CC042649A00}"/>
              </a:ext>
            </a:extLst>
          </p:cNvPr>
          <p:cNvSpPr txBox="1"/>
          <p:nvPr/>
        </p:nvSpPr>
        <p:spPr>
          <a:xfrm>
            <a:off x="352529" y="1566510"/>
            <a:ext cx="11187429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endereco</a:t>
            </a:r>
            <a:r>
              <a:rPr lang="pt-BR" sz="3500" dirty="0">
                <a:solidFill>
                  <a:schemeClr val="accent5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id_end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AUTO_INCREMENT </a:t>
            </a:r>
            <a:r>
              <a:rPr lang="pt-BR" sz="3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KEY,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logradouro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sz="3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numero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sz="35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NULL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cidade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VARCHAR(50)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		estado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VARCHAR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 ,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id_aluno </a:t>
            </a:r>
            <a:r>
              <a:rPr lang="pt-BR" sz="35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UNIQUE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pt-BR" sz="35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KEY (id_aluno) </a:t>
            </a:r>
            <a:r>
              <a:rPr lang="pt-BR" sz="3500" dirty="0">
                <a:solidFill>
                  <a:schemeClr val="bg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aluno(id_aluno)</a:t>
            </a:r>
          </a:p>
          <a:p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3D3013-E537-2411-B229-7A6FDAB0A3A5}"/>
              </a:ext>
            </a:extLst>
          </p:cNvPr>
          <p:cNvSpPr txBox="1"/>
          <p:nvPr/>
        </p:nvSpPr>
        <p:spPr>
          <a:xfrm>
            <a:off x="132735" y="250723"/>
            <a:ext cx="3416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24101072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24F72-1F9D-6561-D976-33896058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1FA5DEA-6196-4E5D-0146-BD97A678505D}"/>
              </a:ext>
            </a:extLst>
          </p:cNvPr>
          <p:cNvSpPr txBox="1"/>
          <p:nvPr/>
        </p:nvSpPr>
        <p:spPr>
          <a:xfrm>
            <a:off x="191730" y="1287373"/>
            <a:ext cx="117839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1545888" algn="l"/>
              </a:tabLst>
            </a:pP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INTO 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aluno (nome, email, data_nasc, celular) </a:t>
            </a:r>
          </a:p>
          <a:p>
            <a:pPr>
              <a:tabLst>
                <a:tab pos="11545888" algn="l"/>
              </a:tabLst>
            </a:pP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tabLst>
                <a:tab pos="11545888" algn="l"/>
              </a:tabLst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'João da Silva'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pt-BR" sz="3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joao@email.com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‘1999-05-15’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‘(21) 98888-9999’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>
              <a:tabLst>
                <a:tab pos="11545888" algn="l"/>
              </a:tabLst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 Antônia’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pt-BR" sz="30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maria@email.com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‘2000-03-09’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‘(21) 98888-9999’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tabLst>
                <a:tab pos="11545888" algn="l"/>
              </a:tabLst>
            </a:pPr>
            <a:endParaRPr lang="pt-BR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1B2732-D3B2-392A-6F68-C25F61490390}"/>
              </a:ext>
            </a:extLst>
          </p:cNvPr>
          <p:cNvSpPr txBox="1"/>
          <p:nvPr/>
        </p:nvSpPr>
        <p:spPr>
          <a:xfrm>
            <a:off x="132735" y="250723"/>
            <a:ext cx="3416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308549044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3A97A-0518-5103-468F-405F4F64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22EDD49-2C4B-8DE8-E0B1-0E2AB9E6E8BA}"/>
              </a:ext>
            </a:extLst>
          </p:cNvPr>
          <p:cNvSpPr txBox="1"/>
          <p:nvPr/>
        </p:nvSpPr>
        <p:spPr>
          <a:xfrm>
            <a:off x="62395" y="1567189"/>
            <a:ext cx="1205926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545888" algn="l"/>
              </a:tabLst>
            </a:pP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pt-BR" sz="3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aluno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35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nome = ‘Maria Oliveira’  </a:t>
            </a: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pt-BR" sz="3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id_aluno = 2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D0F7CC-AE3A-8629-9978-6D8A2D211F75}"/>
              </a:ext>
            </a:extLst>
          </p:cNvPr>
          <p:cNvSpPr txBox="1"/>
          <p:nvPr/>
        </p:nvSpPr>
        <p:spPr>
          <a:xfrm>
            <a:off x="132735" y="250723"/>
            <a:ext cx="54240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COMANDO UPDATE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702D45-92D3-EDF2-A08D-658F0AD56CBF}"/>
              </a:ext>
            </a:extLst>
          </p:cNvPr>
          <p:cNvSpPr txBox="1"/>
          <p:nvPr/>
        </p:nvSpPr>
        <p:spPr>
          <a:xfrm>
            <a:off x="204020" y="2652823"/>
            <a:ext cx="81838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= comando para alteração da tabela</a:t>
            </a:r>
            <a:endParaRPr lang="pt-BR" sz="35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08E3F3-802F-1A2F-5923-6299F981CE9D}"/>
              </a:ext>
            </a:extLst>
          </p:cNvPr>
          <p:cNvSpPr txBox="1"/>
          <p:nvPr/>
        </p:nvSpPr>
        <p:spPr>
          <a:xfrm>
            <a:off x="204020" y="3424428"/>
            <a:ext cx="81838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= palavra-chave </a:t>
            </a:r>
            <a:endParaRPr lang="pt-BR" sz="35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9644A1-D5B5-D621-A071-226E087E4C1E}"/>
              </a:ext>
            </a:extLst>
          </p:cNvPr>
          <p:cNvSpPr txBox="1"/>
          <p:nvPr/>
        </p:nvSpPr>
        <p:spPr>
          <a:xfrm>
            <a:off x="204020" y="4196034"/>
            <a:ext cx="81838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= cláusula  de condição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1230559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B1C84-97E6-548D-E64C-1D2AF894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5675254-1011-2E94-44EC-32D444ABF870}"/>
              </a:ext>
            </a:extLst>
          </p:cNvPr>
          <p:cNvSpPr txBox="1"/>
          <p:nvPr/>
        </p:nvSpPr>
        <p:spPr>
          <a:xfrm>
            <a:off x="111888" y="2301768"/>
            <a:ext cx="11968223" cy="228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Altere o nome do registro número 2, de Marina Costa para Marina Oliveira. </a:t>
            </a:r>
            <a:endParaRPr lang="pt-BR" sz="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51373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A25F1-F4E7-FA38-CF67-99AB737F9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8CC0EB-9883-C4B5-097C-0774DD5B57D7}"/>
              </a:ext>
            </a:extLst>
          </p:cNvPr>
          <p:cNvSpPr txBox="1"/>
          <p:nvPr/>
        </p:nvSpPr>
        <p:spPr>
          <a:xfrm>
            <a:off x="62395" y="1567189"/>
            <a:ext cx="1205926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1545888" algn="l"/>
              </a:tabLst>
            </a:pP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aluno  </a:t>
            </a:r>
            <a:r>
              <a:rPr lang="pt-BR" sz="35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nome = </a:t>
            </a:r>
            <a:r>
              <a:rPr lang="pt-B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‘Maria Oliveira’  </a:t>
            </a:r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id_aluno = </a:t>
            </a:r>
            <a:r>
              <a:rPr lang="pt-BR" sz="35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E56EB5-6EC2-B700-4DED-6D6B0BDFAC4A}"/>
              </a:ext>
            </a:extLst>
          </p:cNvPr>
          <p:cNvSpPr txBox="1"/>
          <p:nvPr/>
        </p:nvSpPr>
        <p:spPr>
          <a:xfrm>
            <a:off x="132735" y="250723"/>
            <a:ext cx="54240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COMANDO UPDATE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2A0A88-AD6A-CBF4-5C41-6246FF9C66BD}"/>
              </a:ext>
            </a:extLst>
          </p:cNvPr>
          <p:cNvSpPr txBox="1"/>
          <p:nvPr/>
        </p:nvSpPr>
        <p:spPr>
          <a:xfrm>
            <a:off x="204020" y="2652823"/>
            <a:ext cx="81838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= comando para alteração da tabela</a:t>
            </a:r>
            <a:endParaRPr lang="pt-BR" sz="35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6D254D-B2D1-6197-0803-E92F47A45670}"/>
              </a:ext>
            </a:extLst>
          </p:cNvPr>
          <p:cNvSpPr txBox="1"/>
          <p:nvPr/>
        </p:nvSpPr>
        <p:spPr>
          <a:xfrm>
            <a:off x="204020" y="3424428"/>
            <a:ext cx="81838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= palavra-chave</a:t>
            </a:r>
            <a:endParaRPr lang="pt-BR" sz="35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0C83C6-50D7-20D9-F05E-0FF714F90E58}"/>
              </a:ext>
            </a:extLst>
          </p:cNvPr>
          <p:cNvSpPr txBox="1"/>
          <p:nvPr/>
        </p:nvSpPr>
        <p:spPr>
          <a:xfrm>
            <a:off x="204020" y="4196034"/>
            <a:ext cx="818384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5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= cláusula  de condição</a:t>
            </a:r>
            <a:endParaRPr lang="pt-BR" sz="3500" dirty="0"/>
          </a:p>
        </p:txBody>
      </p:sp>
    </p:spTree>
    <p:extLst>
      <p:ext uri="{BB962C8B-B14F-4D97-AF65-F5344CB8AC3E}">
        <p14:creationId xmlns:p14="http://schemas.microsoft.com/office/powerpoint/2010/main" val="2719787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23E3-7C9B-713C-B2F6-E6D84A472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E351550-389B-9537-8073-DDB2F809D7C5}"/>
              </a:ext>
            </a:extLst>
          </p:cNvPr>
          <p:cNvSpPr txBox="1"/>
          <p:nvPr/>
        </p:nvSpPr>
        <p:spPr>
          <a:xfrm>
            <a:off x="232347" y="190088"/>
            <a:ext cx="112651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7000" b="1" dirty="0">
                <a:latin typeface="Calibri" panose="020F0502020204030204" pitchFamily="34" charset="0"/>
                <a:cs typeface="Calibri" panose="020F0502020204030204" pitchFamily="34" charset="0"/>
              </a:rPr>
              <a:t>O Ciclo de Projeto de BD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E869E7-4BE3-A8A7-1EB1-F6393A5FD162}"/>
              </a:ext>
            </a:extLst>
          </p:cNvPr>
          <p:cNvSpPr txBox="1"/>
          <p:nvPr/>
        </p:nvSpPr>
        <p:spPr>
          <a:xfrm>
            <a:off x="374754" y="1524531"/>
            <a:ext cx="7195279" cy="4856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Levantamento de Requisitos</a:t>
            </a:r>
            <a:endParaRPr lang="pt-BR" sz="35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Projeto Conceitual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Projeto Lógico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Projeto Físico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Implementação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Teste e Manutenção</a:t>
            </a:r>
            <a:endParaRPr lang="pt-BR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3392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A543B-28CE-17E6-B0C5-5999093A9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FA7F346-CF81-8946-A38F-CF9574FF7CD3}"/>
              </a:ext>
            </a:extLst>
          </p:cNvPr>
          <p:cNvSpPr txBox="1"/>
          <p:nvPr/>
        </p:nvSpPr>
        <p:spPr>
          <a:xfrm>
            <a:off x="111888" y="2301768"/>
            <a:ext cx="11968223" cy="2281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Altere o nome da rua do registro 4, para Rua Crumataú. </a:t>
            </a:r>
          </a:p>
        </p:txBody>
      </p:sp>
    </p:spTree>
    <p:extLst>
      <p:ext uri="{BB962C8B-B14F-4D97-AF65-F5344CB8AC3E}">
        <p14:creationId xmlns:p14="http://schemas.microsoft.com/office/powerpoint/2010/main" val="28589000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8DF6B-2D1B-F5AB-1A44-32097E3F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2212F23-93C1-590F-89B6-48A200CF2555}"/>
              </a:ext>
            </a:extLst>
          </p:cNvPr>
          <p:cNvSpPr txBox="1"/>
          <p:nvPr/>
        </p:nvSpPr>
        <p:spPr>
          <a:xfrm>
            <a:off x="204020" y="1814911"/>
            <a:ext cx="11783960" cy="36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endereco</a:t>
            </a:r>
            <a:r>
              <a:rPr lang="pt-B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rua = </a:t>
            </a:r>
            <a:r>
              <a:rPr lang="pt-B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‘Rua Crumataú’</a:t>
            </a:r>
            <a:endParaRPr lang="pt-BR" sz="40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id_endereco = </a:t>
            </a:r>
            <a:r>
              <a:rPr lang="pt-B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745B7D-2239-8144-9487-7ABAAC350DDF}"/>
              </a:ext>
            </a:extLst>
          </p:cNvPr>
          <p:cNvSpPr txBox="1"/>
          <p:nvPr/>
        </p:nvSpPr>
        <p:spPr>
          <a:xfrm>
            <a:off x="132735" y="250723"/>
            <a:ext cx="3416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320632767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3DCC5-976B-17D3-0911-3EB51A0E6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F8BAF2D-2D2E-50BE-6629-9F748AD7137B}"/>
              </a:ext>
            </a:extLst>
          </p:cNvPr>
          <p:cNvSpPr txBox="1"/>
          <p:nvPr/>
        </p:nvSpPr>
        <p:spPr>
          <a:xfrm>
            <a:off x="111888" y="814407"/>
            <a:ext cx="1196822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Mas, quando alteramos o nome de uma rua, também não é alterado o número da residência?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8A12175-7BC5-DF3A-E8FC-154C5FA5E3B4}"/>
              </a:ext>
            </a:extLst>
          </p:cNvPr>
          <p:cNvSpPr txBox="1"/>
          <p:nvPr/>
        </p:nvSpPr>
        <p:spPr>
          <a:xfrm>
            <a:off x="111888" y="3642936"/>
            <a:ext cx="119682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Como fazer as duas alterações ao mesmo tempo?</a:t>
            </a:r>
          </a:p>
        </p:txBody>
      </p:sp>
    </p:spTree>
    <p:extLst>
      <p:ext uri="{BB962C8B-B14F-4D97-AF65-F5344CB8AC3E}">
        <p14:creationId xmlns:p14="http://schemas.microsoft.com/office/powerpoint/2010/main" val="93476289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5B886-2B7F-7068-C526-DB27A5C0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B4D0D0B-E2A7-D968-88BE-90D9449D3C42}"/>
              </a:ext>
            </a:extLst>
          </p:cNvPr>
          <p:cNvSpPr txBox="1"/>
          <p:nvPr/>
        </p:nvSpPr>
        <p:spPr>
          <a:xfrm>
            <a:off x="111888" y="2865384"/>
            <a:ext cx="11968223" cy="1127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50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ficaria o comando em SQL?</a:t>
            </a:r>
          </a:p>
        </p:txBody>
      </p:sp>
    </p:spTree>
    <p:extLst>
      <p:ext uri="{BB962C8B-B14F-4D97-AF65-F5344CB8AC3E}">
        <p14:creationId xmlns:p14="http://schemas.microsoft.com/office/powerpoint/2010/main" val="141566060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3D0D3-74F8-4602-5BBA-92158792B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B1E79B1-BAC1-4CDA-DCE4-170E54AF6CA6}"/>
              </a:ext>
            </a:extLst>
          </p:cNvPr>
          <p:cNvSpPr txBox="1"/>
          <p:nvPr/>
        </p:nvSpPr>
        <p:spPr>
          <a:xfrm>
            <a:off x="204020" y="1814911"/>
            <a:ext cx="11783960" cy="36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endereco</a:t>
            </a:r>
          </a:p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rua = </a:t>
            </a:r>
            <a:r>
              <a:rPr lang="pt-BR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’Rua Crumataú’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, numero = </a:t>
            </a:r>
            <a:r>
              <a:rPr lang="pt-B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157</a:t>
            </a:r>
          </a:p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4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id_endereco = </a:t>
            </a:r>
            <a:r>
              <a:rPr lang="pt-B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pt-BR" sz="4000" dirty="0">
                <a:latin typeface="Calibri" panose="020F0502020204030204" pitchFamily="34" charset="0"/>
                <a:cs typeface="Calibri" panose="020F0502020204030204" pitchFamily="34" charset="0"/>
              </a:rPr>
              <a:t> 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FBFCF8-7DFF-485D-236E-AF008B89439F}"/>
              </a:ext>
            </a:extLst>
          </p:cNvPr>
          <p:cNvSpPr txBox="1"/>
          <p:nvPr/>
        </p:nvSpPr>
        <p:spPr>
          <a:xfrm>
            <a:off x="132735" y="250723"/>
            <a:ext cx="34160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RESOLUÇÃO</a:t>
            </a:r>
          </a:p>
        </p:txBody>
      </p:sp>
    </p:spTree>
    <p:extLst>
      <p:ext uri="{BB962C8B-B14F-4D97-AF65-F5344CB8AC3E}">
        <p14:creationId xmlns:p14="http://schemas.microsoft.com/office/powerpoint/2010/main" val="2014029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BEAFD-AD8A-ABAA-59B6-14647DC95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44ABE9F-0D17-202E-CC17-ABB498C1BD00}"/>
              </a:ext>
            </a:extLst>
          </p:cNvPr>
          <p:cNvSpPr txBox="1"/>
          <p:nvPr/>
        </p:nvSpPr>
        <p:spPr>
          <a:xfrm>
            <a:off x="204020" y="1536174"/>
            <a:ext cx="41569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1545888" algn="l"/>
              </a:tabLst>
            </a:pP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aluno </a:t>
            </a:r>
          </a:p>
          <a:p>
            <a:pPr>
              <a:tabLst>
                <a:tab pos="11545888" algn="l"/>
              </a:tabLst>
            </a:pPr>
            <a:r>
              <a:rPr lang="pt-BR" sz="30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id_aluno = </a:t>
            </a:r>
            <a:r>
              <a:rPr lang="pt-BR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AFE8CD5-3EBD-3FFC-3692-EB43971A39E1}"/>
              </a:ext>
            </a:extLst>
          </p:cNvPr>
          <p:cNvSpPr txBox="1"/>
          <p:nvPr/>
        </p:nvSpPr>
        <p:spPr>
          <a:xfrm>
            <a:off x="132735" y="250723"/>
            <a:ext cx="7219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COMANDO PARA EXCLUIR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6FE23A-FDD2-3D1D-7ECE-1209CAB2BC8F}"/>
              </a:ext>
            </a:extLst>
          </p:cNvPr>
          <p:cNvSpPr txBox="1"/>
          <p:nvPr/>
        </p:nvSpPr>
        <p:spPr>
          <a:xfrm>
            <a:off x="204020" y="5075605"/>
            <a:ext cx="98367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1545888" algn="l"/>
              </a:tabLst>
            </a:pP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 FROM 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aluno </a:t>
            </a:r>
          </a:p>
          <a:p>
            <a:pPr>
              <a:tabLst>
                <a:tab pos="11545888" algn="l"/>
              </a:tabLst>
            </a:pPr>
            <a:r>
              <a:rPr lang="pt-BR" sz="30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Nome = </a:t>
            </a:r>
            <a:r>
              <a:rPr lang="pt-BR" sz="3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‘Marina Oliveira’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A05050-34CF-B0CA-1C89-74F2E41AF576}"/>
              </a:ext>
            </a:extLst>
          </p:cNvPr>
          <p:cNvSpPr txBox="1"/>
          <p:nvPr/>
        </p:nvSpPr>
        <p:spPr>
          <a:xfrm>
            <a:off x="369277" y="2998113"/>
            <a:ext cx="11324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Qual a diferença entre estes dois comandos?</a:t>
            </a:r>
          </a:p>
        </p:txBody>
      </p:sp>
    </p:spTree>
    <p:extLst>
      <p:ext uri="{BB962C8B-B14F-4D97-AF65-F5344CB8AC3E}">
        <p14:creationId xmlns:p14="http://schemas.microsoft.com/office/powerpoint/2010/main" val="366696186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2D3BE-0EF8-D04E-B2F5-234AD3FB5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142E954-4C89-993D-A266-03F6E44D1C15}"/>
              </a:ext>
            </a:extLst>
          </p:cNvPr>
          <p:cNvSpPr txBox="1"/>
          <p:nvPr/>
        </p:nvSpPr>
        <p:spPr>
          <a:xfrm>
            <a:off x="251005" y="391400"/>
            <a:ext cx="11561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RESOLVER ESTE PROBLEMA DE REGISTROS COM HOMÔNIMOS?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324635-8991-95C4-6613-C9B36E63A585}"/>
              </a:ext>
            </a:extLst>
          </p:cNvPr>
          <p:cNvSpPr txBox="1"/>
          <p:nvPr/>
        </p:nvSpPr>
        <p:spPr>
          <a:xfrm>
            <a:off x="369277" y="2998113"/>
            <a:ext cx="113244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>
                <a:solidFill>
                  <a:srgbClr val="A36A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Primeiro, precisamos pesquisar, quantos registros existem com este nome.</a:t>
            </a:r>
          </a:p>
        </p:txBody>
      </p:sp>
    </p:spTree>
    <p:extLst>
      <p:ext uri="{BB962C8B-B14F-4D97-AF65-F5344CB8AC3E}">
        <p14:creationId xmlns:p14="http://schemas.microsoft.com/office/powerpoint/2010/main" val="412909611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3F3BC-6919-4FA9-2933-74D3A0118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607A338-BE71-F50A-C7EC-5ED437653963}"/>
              </a:ext>
            </a:extLst>
          </p:cNvPr>
          <p:cNvSpPr txBox="1"/>
          <p:nvPr/>
        </p:nvSpPr>
        <p:spPr>
          <a:xfrm>
            <a:off x="132735" y="2849363"/>
            <a:ext cx="945017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5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pt-BR" sz="5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aluno </a:t>
            </a:r>
          </a:p>
          <a:p>
            <a:pPr>
              <a:lnSpc>
                <a:spcPct val="200000"/>
              </a:lnSpc>
              <a:tabLst>
                <a:tab pos="11545888" algn="l"/>
              </a:tabLst>
            </a:pPr>
            <a:r>
              <a:rPr lang="pt-BR" sz="5000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 nome = </a:t>
            </a:r>
            <a:r>
              <a:rPr lang="pt-BR" sz="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‘Marina Oliveira’</a:t>
            </a:r>
            <a:r>
              <a:rPr lang="pt-BR" sz="5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2D1689-E219-1D51-C3B4-3B71962BBDD3}"/>
              </a:ext>
            </a:extLst>
          </p:cNvPr>
          <p:cNvSpPr txBox="1"/>
          <p:nvPr/>
        </p:nvSpPr>
        <p:spPr>
          <a:xfrm>
            <a:off x="132735" y="250723"/>
            <a:ext cx="81917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COMANDO PARA SELECIONAR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55989C-033C-8C4D-4F26-68C7146DFF73}"/>
              </a:ext>
            </a:extLst>
          </p:cNvPr>
          <p:cNvSpPr txBox="1"/>
          <p:nvPr/>
        </p:nvSpPr>
        <p:spPr>
          <a:xfrm>
            <a:off x="734372" y="1797784"/>
            <a:ext cx="11324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Qual seria?</a:t>
            </a:r>
          </a:p>
        </p:txBody>
      </p:sp>
    </p:spTree>
    <p:extLst>
      <p:ext uri="{BB962C8B-B14F-4D97-AF65-F5344CB8AC3E}">
        <p14:creationId xmlns:p14="http://schemas.microsoft.com/office/powerpoint/2010/main" val="370107101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D98BF-CC97-D02B-B02B-222E14AC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904D24F3-02E5-4E48-C971-E0EE77CC8C3E}"/>
              </a:ext>
            </a:extLst>
          </p:cNvPr>
          <p:cNvSpPr txBox="1"/>
          <p:nvPr/>
        </p:nvSpPr>
        <p:spPr>
          <a:xfrm>
            <a:off x="113919" y="136160"/>
            <a:ext cx="1196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TABELA ALUNO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594214E-0B71-40BE-386C-891B1AA7AFE4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822960"/>
          <a:ext cx="11506200" cy="5577840"/>
        </p:xfrm>
        <a:graphic>
          <a:graphicData uri="http://schemas.openxmlformats.org/drawingml/2006/table">
            <a:tbl>
              <a:tblPr/>
              <a:tblGrid>
                <a:gridCol w="1666009">
                  <a:extLst>
                    <a:ext uri="{9D8B030D-6E8A-4147-A177-3AD203B41FA5}">
                      <a16:colId xmlns:a16="http://schemas.microsoft.com/office/drawing/2014/main" val="2003421172"/>
                    </a:ext>
                  </a:extLst>
                </a:gridCol>
                <a:gridCol w="1596736">
                  <a:extLst>
                    <a:ext uri="{9D8B030D-6E8A-4147-A177-3AD203B41FA5}">
                      <a16:colId xmlns:a16="http://schemas.microsoft.com/office/drawing/2014/main" val="53655685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3752942012"/>
                    </a:ext>
                  </a:extLst>
                </a:gridCol>
                <a:gridCol w="2147455">
                  <a:extLst>
                    <a:ext uri="{9D8B030D-6E8A-4147-A177-3AD203B41FA5}">
                      <a16:colId xmlns:a16="http://schemas.microsoft.com/office/drawing/2014/main" val="1038202963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561183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data_nasc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celular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35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Lucas Silva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3"/>
                        </a:rPr>
                        <a:t>lucas@email.com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2000-05-15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(11) 91234-5678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916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Marina Costa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4"/>
                        </a:rPr>
                        <a:t>marina@email.com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1999-11-30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(21) 98765-4321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04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Marina Oliveira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mari@email.com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2001-03-22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(31) 99876-5432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196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 Souza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6"/>
                        </a:rPr>
                        <a:t>ana@email.com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2002-07-10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(41) 91234-9876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98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Carla Lima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7"/>
                        </a:rPr>
                        <a:t>carla@email.com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2000-12-05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(51) 97654-3210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3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807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84383-A440-6BBE-BDDB-12DE28D7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102B55D-3C5B-4425-2822-A3C7C4FD5F87}"/>
              </a:ext>
            </a:extLst>
          </p:cNvPr>
          <p:cNvSpPr txBox="1"/>
          <p:nvPr/>
        </p:nvSpPr>
        <p:spPr>
          <a:xfrm>
            <a:off x="113919" y="136160"/>
            <a:ext cx="1196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TABELA ENDEREÇO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538B288-82BE-4B48-77E0-4009925D50A5}"/>
              </a:ext>
            </a:extLst>
          </p:cNvPr>
          <p:cNvGraphicFramePr>
            <a:graphicFrameLocks noGrp="1"/>
          </p:cNvGraphicFramePr>
          <p:nvPr/>
        </p:nvGraphicFramePr>
        <p:xfrm>
          <a:off x="408709" y="1283033"/>
          <a:ext cx="10515600" cy="4206240"/>
        </p:xfrm>
        <a:graphic>
          <a:graphicData uri="http://schemas.openxmlformats.org/drawingml/2006/table">
            <a:tbl>
              <a:tblPr/>
              <a:tblGrid>
                <a:gridCol w="1433946">
                  <a:extLst>
                    <a:ext uri="{9D8B030D-6E8A-4147-A177-3AD203B41FA5}">
                      <a16:colId xmlns:a16="http://schemas.microsoft.com/office/drawing/2014/main" val="1393531004"/>
                    </a:ext>
                  </a:extLst>
                </a:gridCol>
                <a:gridCol w="1967345">
                  <a:extLst>
                    <a:ext uri="{9D8B030D-6E8A-4147-A177-3AD203B41FA5}">
                      <a16:colId xmlns:a16="http://schemas.microsoft.com/office/drawing/2014/main" val="1226885001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3420661046"/>
                    </a:ext>
                  </a:extLst>
                </a:gridCol>
                <a:gridCol w="2154382">
                  <a:extLst>
                    <a:ext uri="{9D8B030D-6E8A-4147-A177-3AD203B41FA5}">
                      <a16:colId xmlns:a16="http://schemas.microsoft.com/office/drawing/2014/main" val="26848590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588667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20287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id_end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logradouro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id_aluno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800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São Paulo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885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Av.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Rio de Janeiro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406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Rua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Belo Horizonte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6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Trav. </a:t>
                      </a:r>
                      <a:r>
                        <a:rPr lang="pt-BR" sz="3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Curitiba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84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Alameda 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Porto Alegre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1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89950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877EC-B69A-EFE3-7ED8-F3D240203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334762ED-3340-DDCD-766E-8C956F96F4B3}"/>
              </a:ext>
            </a:extLst>
          </p:cNvPr>
          <p:cNvSpPr txBox="1"/>
          <p:nvPr/>
        </p:nvSpPr>
        <p:spPr>
          <a:xfrm>
            <a:off x="232347" y="190088"/>
            <a:ext cx="1126510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5000" b="1" dirty="0">
                <a:latin typeface="Calibri" panose="020F0502020204030204" pitchFamily="34" charset="0"/>
                <a:cs typeface="Calibri" panose="020F0502020204030204" pitchFamily="34" charset="0"/>
              </a:rPr>
              <a:t>LEVANTAMENTO DE REQUISITOS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6D3ACE-FAF5-DA39-5D87-CA564E789F1A}"/>
              </a:ext>
            </a:extLst>
          </p:cNvPr>
          <p:cNvSpPr txBox="1"/>
          <p:nvPr/>
        </p:nvSpPr>
        <p:spPr>
          <a:xfrm>
            <a:off x="116173" y="1522342"/>
            <a:ext cx="11959653" cy="324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É a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primeira etapa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do projeto de banco de dados, onde você </a:t>
            </a:r>
            <a:r>
              <a:rPr lang="pt-BR" sz="3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descobre o que precisa ser armazenado e controlado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 Nessa fase, você conversa com os </a:t>
            </a:r>
            <a:r>
              <a:rPr lang="pt-BR" sz="35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usuários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(secretaria, professores, alunos, direção) para entender as </a:t>
            </a:r>
            <a:r>
              <a:rPr lang="pt-BR" sz="3500" b="1" dirty="0">
                <a:latin typeface="Calibri" panose="020F0502020204030204" pitchFamily="34" charset="0"/>
                <a:cs typeface="Calibri" panose="020F0502020204030204" pitchFamily="34" charset="0"/>
              </a:rPr>
              <a:t>necessidades reais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 da escola.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573452-8BDB-7F0A-B25E-CBE36F6FAC68}"/>
              </a:ext>
            </a:extLst>
          </p:cNvPr>
          <p:cNvSpPr txBox="1"/>
          <p:nvPr/>
        </p:nvSpPr>
        <p:spPr>
          <a:xfrm>
            <a:off x="232347" y="4903540"/>
            <a:ext cx="11959653" cy="1624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precisa existir no sistema e como essas informações se relacionam.</a:t>
            </a:r>
          </a:p>
        </p:txBody>
      </p:sp>
    </p:spTree>
    <p:extLst>
      <p:ext uri="{BB962C8B-B14F-4D97-AF65-F5344CB8AC3E}">
        <p14:creationId xmlns:p14="http://schemas.microsoft.com/office/powerpoint/2010/main" val="164745497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73A60-6854-DBEB-49AC-62854B123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3E0CCF0-BACF-738E-3D69-49AD98B18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590545"/>
              </p:ext>
            </p:extLst>
          </p:nvPr>
        </p:nvGraphicFramePr>
        <p:xfrm>
          <a:off x="229485" y="1561855"/>
          <a:ext cx="11733029" cy="4001576"/>
        </p:xfrm>
        <a:graphic>
          <a:graphicData uri="http://schemas.openxmlformats.org/drawingml/2006/table">
            <a:tbl>
              <a:tblPr/>
              <a:tblGrid>
                <a:gridCol w="1722407">
                  <a:extLst>
                    <a:ext uri="{9D8B030D-6E8A-4147-A177-3AD203B41FA5}">
                      <a16:colId xmlns:a16="http://schemas.microsoft.com/office/drawing/2014/main" val="2228244457"/>
                    </a:ext>
                  </a:extLst>
                </a:gridCol>
                <a:gridCol w="1992038">
                  <a:extLst>
                    <a:ext uri="{9D8B030D-6E8A-4147-A177-3AD203B41FA5}">
                      <a16:colId xmlns:a16="http://schemas.microsoft.com/office/drawing/2014/main" val="2142316383"/>
                    </a:ext>
                  </a:extLst>
                </a:gridCol>
                <a:gridCol w="2059445">
                  <a:extLst>
                    <a:ext uri="{9D8B030D-6E8A-4147-A177-3AD203B41FA5}">
                      <a16:colId xmlns:a16="http://schemas.microsoft.com/office/drawing/2014/main" val="3217812254"/>
                    </a:ext>
                  </a:extLst>
                </a:gridCol>
                <a:gridCol w="5959139">
                  <a:extLst>
                    <a:ext uri="{9D8B030D-6E8A-4147-A177-3AD203B41FA5}">
                      <a16:colId xmlns:a16="http://schemas.microsoft.com/office/drawing/2014/main" val="56489872"/>
                    </a:ext>
                  </a:extLst>
                </a:gridCol>
              </a:tblGrid>
              <a:tr h="26777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Ordem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Elemento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Exemplo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Descrição técnica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636455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Comando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 o que o SQL deve fazer (neste caso, criar algo).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833819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Palavra-chave do objeto</a:t>
                      </a:r>
                      <a:endParaRPr lang="pt-BR" sz="3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TABLE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 </a:t>
                      </a:r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 tipo de objeto</a:t>
                      </a:r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que será criado (tabela, índice, view etc.).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229660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 do objeto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aluno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 da tabela (ou do objeto) que está sendo criado.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260514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22D2CBA5-4944-8FD5-21A1-94840050CC24}"/>
              </a:ext>
            </a:extLst>
          </p:cNvPr>
          <p:cNvSpPr txBox="1"/>
          <p:nvPr/>
        </p:nvSpPr>
        <p:spPr>
          <a:xfrm>
            <a:off x="132735" y="250723"/>
            <a:ext cx="82235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Estrutura de Instrução em SQL</a:t>
            </a:r>
          </a:p>
        </p:txBody>
      </p:sp>
    </p:spTree>
    <p:extLst>
      <p:ext uri="{BB962C8B-B14F-4D97-AF65-F5344CB8AC3E}">
        <p14:creationId xmlns:p14="http://schemas.microsoft.com/office/powerpoint/2010/main" val="111346470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3626-F101-04B3-9094-4A942594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EE89891-671E-2826-F9BD-D8E8F6247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29708"/>
              </p:ext>
            </p:extLst>
          </p:nvPr>
        </p:nvGraphicFramePr>
        <p:xfrm>
          <a:off x="229485" y="577117"/>
          <a:ext cx="11733029" cy="4839776"/>
        </p:xfrm>
        <a:graphic>
          <a:graphicData uri="http://schemas.openxmlformats.org/drawingml/2006/table">
            <a:tbl>
              <a:tblPr/>
              <a:tblGrid>
                <a:gridCol w="632161">
                  <a:extLst>
                    <a:ext uri="{9D8B030D-6E8A-4147-A177-3AD203B41FA5}">
                      <a16:colId xmlns:a16="http://schemas.microsoft.com/office/drawing/2014/main" val="2228244457"/>
                    </a:ext>
                  </a:extLst>
                </a:gridCol>
                <a:gridCol w="3341077">
                  <a:extLst>
                    <a:ext uri="{9D8B030D-6E8A-4147-A177-3AD203B41FA5}">
                      <a16:colId xmlns:a16="http://schemas.microsoft.com/office/drawing/2014/main" val="2142316383"/>
                    </a:ext>
                  </a:extLst>
                </a:gridCol>
                <a:gridCol w="2549769">
                  <a:extLst>
                    <a:ext uri="{9D8B030D-6E8A-4147-A177-3AD203B41FA5}">
                      <a16:colId xmlns:a16="http://schemas.microsoft.com/office/drawing/2014/main" val="3217812254"/>
                    </a:ext>
                  </a:extLst>
                </a:gridCol>
                <a:gridCol w="5210022">
                  <a:extLst>
                    <a:ext uri="{9D8B030D-6E8A-4147-A177-3AD203B41FA5}">
                      <a16:colId xmlns:a16="http://schemas.microsoft.com/office/drawing/2014/main" val="56489872"/>
                    </a:ext>
                  </a:extLst>
                </a:gridCol>
              </a:tblGrid>
              <a:tr h="468606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Atributos (colunas)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id, nome, idade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Nome das colunas da tabela.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145577"/>
                  </a:ext>
                </a:extLst>
              </a:tr>
              <a:tr h="669437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dado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INT, VARCHAR(100)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o tipo de valor que a coluna pode armazenar.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471904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Parâmetros/opções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NULL, DEFAULT, AUTO_INCREMENT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Configurações adicionais.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971758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66944" marR="66944" marT="33472" marB="3347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Constraints</a:t>
                      </a:r>
                      <a:endParaRPr lang="pt-BR" sz="30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PRIMARY KEY, FOREIGN KEY, CHECK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Regras que garantem a integridade dos dados.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089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56808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996E-680A-9A23-0CEE-AE65F974F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BABDBBB-C73B-76A0-1909-1E67242248C4}"/>
              </a:ext>
            </a:extLst>
          </p:cNvPr>
          <p:cNvSpPr txBox="1"/>
          <p:nvPr/>
        </p:nvSpPr>
        <p:spPr>
          <a:xfrm>
            <a:off x="326166" y="1703699"/>
            <a:ext cx="11865834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1. CHARACTER SET utf8mb4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CHARACTER SET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define o conjunto de caracteres que será usado para armazenar texto no banco de dados (neste caso, na base EscolaDB).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 utf8mb4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é um conjunto de caracteres que suporta o padrão UTF-8 completo, incluindo emojis e caracteres especiais de várias línguas.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Usar utf8mb4 é recomendado hoje para garantir suporte completo a todos os caracteres Unicode.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6EDA8E-86E9-1343-924F-AECC8899032B}"/>
              </a:ext>
            </a:extLst>
          </p:cNvPr>
          <p:cNvSpPr txBox="1"/>
          <p:nvPr/>
        </p:nvSpPr>
        <p:spPr>
          <a:xfrm>
            <a:off x="0" y="17585"/>
            <a:ext cx="12192000" cy="140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DATABASE EscolaDB </a:t>
            </a:r>
            <a:r>
              <a:rPr lang="pt-BR" sz="3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utf8mb4 </a:t>
            </a:r>
            <a:r>
              <a:rPr lang="pt-BR" sz="3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COLLATE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utf8mb4_general_ci;</a:t>
            </a:r>
          </a:p>
        </p:txBody>
      </p:sp>
    </p:spTree>
    <p:extLst>
      <p:ext uri="{BB962C8B-B14F-4D97-AF65-F5344CB8AC3E}">
        <p14:creationId xmlns:p14="http://schemas.microsoft.com/office/powerpoint/2010/main" val="3199858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ED97-F365-322E-7789-9912F7F84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C2ABACA-2DDD-36C0-13AF-EF6F4911A48A}"/>
              </a:ext>
            </a:extLst>
          </p:cNvPr>
          <p:cNvSpPr txBox="1"/>
          <p:nvPr/>
        </p:nvSpPr>
        <p:spPr>
          <a:xfrm>
            <a:off x="203073" y="215682"/>
            <a:ext cx="11244511" cy="625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2. COLLATE utf8mb4_general_ci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COLLATE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define a forma como o banco vai comparar e ordenar (collation) os textos.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utf8mb4_general_ci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é uma collation comum para o charset utf8mb4.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Essa collation significa: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utf8mb4 — conjunto de caracteres (mesmo do charset).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general — regras gerais para comparar caracteres.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ci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— case-</a:t>
            </a:r>
            <a:r>
              <a:rPr lang="pt-BR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insensitive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, ou seja, </a:t>
            </a: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não diferencia maiúsculas de minúsculas</a:t>
            </a: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 ao comparar textos.</a:t>
            </a:r>
          </a:p>
        </p:txBody>
      </p:sp>
    </p:spTree>
    <p:extLst>
      <p:ext uri="{BB962C8B-B14F-4D97-AF65-F5344CB8AC3E}">
        <p14:creationId xmlns:p14="http://schemas.microsoft.com/office/powerpoint/2010/main" val="237983182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9DBFC-6C34-9304-90E1-936B5A9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B4531DB-E95D-B5E9-3A53-97F44AD0268B}"/>
              </a:ext>
            </a:extLst>
          </p:cNvPr>
          <p:cNvSpPr txBox="1"/>
          <p:nvPr/>
        </p:nvSpPr>
        <p:spPr>
          <a:xfrm>
            <a:off x="203073" y="648623"/>
            <a:ext cx="11244511" cy="5560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Exemplo: "a" e "A" são considerados iguais para ordenação e buscas.</a:t>
            </a:r>
          </a:p>
          <a:p>
            <a:pPr>
              <a:lnSpc>
                <a:spcPct val="150000"/>
              </a:lnSpc>
              <a:buNone/>
            </a:pPr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Por que isso é importante?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Se você não definir charset e collation, o banco usa valores padrão que podem não suportar todos os caracteres ou não funcionar como você espera em ordenação e buscas.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Para aplicações atuais, utf8mb4 + utf8mb4_general_ci é uma combinação muito comum e recomendada para garantir compatibilidade e boa ordenação.</a:t>
            </a:r>
          </a:p>
        </p:txBody>
      </p:sp>
    </p:spTree>
    <p:extLst>
      <p:ext uri="{BB962C8B-B14F-4D97-AF65-F5344CB8AC3E}">
        <p14:creationId xmlns:p14="http://schemas.microsoft.com/office/powerpoint/2010/main" val="6697402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E2A0D-2666-C62A-3C66-269E1A8F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A5F2BE22-225F-BA68-66D7-BE16F5D6CAA0}"/>
              </a:ext>
            </a:extLst>
          </p:cNvPr>
          <p:cNvSpPr txBox="1"/>
          <p:nvPr/>
        </p:nvSpPr>
        <p:spPr>
          <a:xfrm>
            <a:off x="463446" y="1003288"/>
            <a:ext cx="11265108" cy="4099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pt-BR" sz="7000" b="1" dirty="0">
                <a:latin typeface="Calibri" panose="020F0502020204030204" pitchFamily="34" charset="0"/>
                <a:cs typeface="Calibri" panose="020F0502020204030204" pitchFamily="34" charset="0"/>
              </a:rPr>
              <a:t>ABORDAGENS </a:t>
            </a:r>
          </a:p>
          <a:p>
            <a:pPr algn="ctr">
              <a:lnSpc>
                <a:spcPct val="200000"/>
              </a:lnSpc>
              <a:buNone/>
            </a:pPr>
            <a:r>
              <a:rPr lang="pt-BR" sz="7000" b="1" dirty="0">
                <a:latin typeface="Calibri" panose="020F0502020204030204" pitchFamily="34" charset="0"/>
                <a:cs typeface="Calibri" panose="020F0502020204030204" pitchFamily="34" charset="0"/>
              </a:rPr>
              <a:t>TOP-DOWN E BOTTOM-UP</a:t>
            </a:r>
          </a:p>
        </p:txBody>
      </p:sp>
    </p:spTree>
    <p:extLst>
      <p:ext uri="{BB962C8B-B14F-4D97-AF65-F5344CB8AC3E}">
        <p14:creationId xmlns:p14="http://schemas.microsoft.com/office/powerpoint/2010/main" val="17265062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20D03-9145-5782-03EC-CBD665E5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AFF10BA-192E-DA9A-7D74-3FDB9CE8A86C}"/>
              </a:ext>
            </a:extLst>
          </p:cNvPr>
          <p:cNvSpPr txBox="1"/>
          <p:nvPr/>
        </p:nvSpPr>
        <p:spPr>
          <a:xfrm>
            <a:off x="214746" y="2209788"/>
            <a:ext cx="11762508" cy="2438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/>
              <a:t>	As abordagens Top-Down e Bottom-Up são utilizadas na modelagem de banco de dados para organizar o processo de construção conforme o ponto de partida do projeto.</a:t>
            </a:r>
          </a:p>
        </p:txBody>
      </p:sp>
    </p:spTree>
    <p:extLst>
      <p:ext uri="{BB962C8B-B14F-4D97-AF65-F5344CB8AC3E}">
        <p14:creationId xmlns:p14="http://schemas.microsoft.com/office/powerpoint/2010/main" val="39556779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5192-89EF-ADD7-D9DC-C03808C7B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75D4612-F09F-0C12-4375-4519DAA4AB23}"/>
              </a:ext>
            </a:extLst>
          </p:cNvPr>
          <p:cNvSpPr txBox="1"/>
          <p:nvPr/>
        </p:nvSpPr>
        <p:spPr>
          <a:xfrm>
            <a:off x="232347" y="190088"/>
            <a:ext cx="112651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TOP-DOWN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A3CD03-5A23-01D8-6FF5-734F224BD464}"/>
              </a:ext>
            </a:extLst>
          </p:cNvPr>
          <p:cNvSpPr txBox="1"/>
          <p:nvPr/>
        </p:nvSpPr>
        <p:spPr>
          <a:xfrm>
            <a:off x="116173" y="1522342"/>
            <a:ext cx="11959653" cy="3240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É uma forma de análise que começa a partir do nível mais alto de abstração – ou seja, do panorama geral – e vai se aprofundando progressivamente em detalhes menores e mais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338051407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1BF1C-B787-3329-85A6-7B756FAB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1BD6B65-787A-944B-96B4-BCD9B606D69B}"/>
              </a:ext>
            </a:extLst>
          </p:cNvPr>
          <p:cNvSpPr txBox="1"/>
          <p:nvPr/>
        </p:nvSpPr>
        <p:spPr>
          <a:xfrm>
            <a:off x="232347" y="190088"/>
            <a:ext cx="112651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BOTTOM-UP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ED7569-E621-CBF1-2AED-ED8AE8510364}"/>
              </a:ext>
            </a:extLst>
          </p:cNvPr>
          <p:cNvSpPr txBox="1"/>
          <p:nvPr/>
        </p:nvSpPr>
        <p:spPr>
          <a:xfrm>
            <a:off x="116173" y="1522342"/>
            <a:ext cx="11959653" cy="243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	É um processo inverso da top-</a:t>
            </a:r>
            <a:r>
              <a:rPr lang="pt-BR" sz="3500" dirty="0" err="1"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lang="pt-BR" sz="3500" dirty="0">
                <a:latin typeface="Calibri" panose="020F0502020204030204" pitchFamily="34" charset="0"/>
                <a:cs typeface="Calibri" panose="020F0502020204030204" pitchFamily="34" charset="0"/>
              </a:rPr>
              <a:t>. Ela começa pelos detalhes, componentes ou funções específicas, e a partir desses elementos constrói-se uma visão mais ampla e geral.</a:t>
            </a:r>
          </a:p>
        </p:txBody>
      </p:sp>
    </p:spTree>
    <p:extLst>
      <p:ext uri="{BB962C8B-B14F-4D97-AF65-F5344CB8AC3E}">
        <p14:creationId xmlns:p14="http://schemas.microsoft.com/office/powerpoint/2010/main" val="202330175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1890</TotalTime>
  <Words>2868</Words>
  <Application>Microsoft Macintosh PowerPoint</Application>
  <PresentationFormat>Widescreen</PresentationFormat>
  <Paragraphs>525</Paragraphs>
  <Slides>54</Slides>
  <Notes>51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Aptos</vt:lpstr>
      <vt:lpstr>Aptos Display</vt:lpstr>
      <vt:lpstr>Arial</vt:lpstr>
      <vt:lpstr>Calibri</vt:lpstr>
      <vt:lpstr>Calibri (MS)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SABBATINI MALTA DA SILVA</dc:creator>
  <cp:lastModifiedBy>MICHELLE SABBATINI MALTA DA SILVA</cp:lastModifiedBy>
  <cp:revision>10</cp:revision>
  <dcterms:created xsi:type="dcterms:W3CDTF">2025-04-30T14:40:33Z</dcterms:created>
  <dcterms:modified xsi:type="dcterms:W3CDTF">2025-05-19T18:48:04Z</dcterms:modified>
</cp:coreProperties>
</file>