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Play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gf4QgoJaFS/m1gBrKyzHkcIU/6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FE1DF85-8B01-4C4B-8CDA-E098AF0BC2B6}">
  <a:tblStyle styleId="{3FE1DF85-8B01-4C4B-8CDA-E098AF0BC2B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Play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Modelagem</a:t>
            </a:r>
            <a:r>
              <a:rPr lang="pt-BR"/>
              <a:t> é o processo de </a:t>
            </a:r>
            <a:r>
              <a:rPr b="1" lang="pt-BR"/>
              <a:t>planejar e organizar as informações</a:t>
            </a:r>
            <a:r>
              <a:rPr lang="pt-BR"/>
              <a:t> que um sistema vai armazenar.</a:t>
            </a:r>
            <a:br>
              <a:rPr lang="pt-BR"/>
            </a:br>
            <a:r>
              <a:rPr lang="pt-BR"/>
              <a:t>É como </a:t>
            </a:r>
            <a:r>
              <a:rPr b="1" lang="pt-BR"/>
              <a:t>criar um rascunho</a:t>
            </a:r>
            <a:r>
              <a:rPr lang="pt-BR"/>
              <a:t> de como os dados vão funcionar antes de começar a montar o banco de dados de verdade.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💡 Exemplo: Antes de construir um banco para uma academia, você pensa </a:t>
            </a:r>
            <a:r>
              <a:rPr b="1" lang="pt-BR"/>
              <a:t>quem será cadastrado</a:t>
            </a:r>
            <a:r>
              <a:rPr lang="pt-BR"/>
              <a:t> (alunos, professores), </a:t>
            </a:r>
            <a:r>
              <a:rPr b="1" lang="pt-BR"/>
              <a:t>quais informações serão guardadas</a:t>
            </a:r>
            <a:r>
              <a:rPr lang="pt-BR"/>
              <a:t> (nome, idade, plano), e </a:t>
            </a:r>
            <a:r>
              <a:rPr b="1" lang="pt-BR"/>
              <a:t>como essas informações se organizam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 didática: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a </a:t>
            </a:r>
            <a:r>
              <a:rPr b="1" lang="pt-BR"/>
              <a:t>analogia do armário</a:t>
            </a:r>
            <a:r>
              <a:rPr lang="pt-BR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Imagine que cada atributo é como uma </a:t>
            </a:r>
            <a:r>
              <a:rPr b="1" lang="pt-BR"/>
              <a:t>gaveta</a:t>
            </a:r>
            <a:r>
              <a:rPr lang="pt-BR"/>
              <a:t> de um armário.</a:t>
            </a:r>
            <a:br>
              <a:rPr lang="pt-BR"/>
            </a:br>
            <a:r>
              <a:rPr lang="pt-BR"/>
              <a:t>Se a gaveta só cabe </a:t>
            </a:r>
            <a:r>
              <a:rPr b="1" lang="pt-BR"/>
              <a:t>uma coisa</a:t>
            </a:r>
            <a:r>
              <a:rPr lang="pt-BR"/>
              <a:t>, é um </a:t>
            </a:r>
            <a:r>
              <a:rPr b="1" lang="pt-BR"/>
              <a:t>atributo simples</a:t>
            </a:r>
            <a:r>
              <a:rPr lang="pt-BR"/>
              <a:t>.</a:t>
            </a:r>
            <a:br>
              <a:rPr lang="pt-BR"/>
            </a:br>
            <a:r>
              <a:rPr lang="pt-BR"/>
              <a:t>Se a gaveta pode guardar </a:t>
            </a:r>
            <a:r>
              <a:rPr b="1" lang="pt-BR"/>
              <a:t>várias coisas</a:t>
            </a:r>
            <a:r>
              <a:rPr lang="pt-BR"/>
              <a:t> (como telefones, idiomas, autores), é um </a:t>
            </a:r>
            <a:r>
              <a:rPr b="1" lang="pt-BR"/>
              <a:t>atributo multivalorado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Dica para os Alunos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algo </a:t>
            </a:r>
            <a:r>
              <a:rPr b="1" lang="pt-BR"/>
              <a:t>precisa de um cadastro próprio</a:t>
            </a:r>
            <a:r>
              <a:rPr lang="pt-BR"/>
              <a:t>, é uma </a:t>
            </a:r>
            <a:r>
              <a:rPr b="1" lang="pt-BR"/>
              <a:t>entidade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é </a:t>
            </a:r>
            <a:r>
              <a:rPr b="1" lang="pt-BR"/>
              <a:t>uma informação sobre algo</a:t>
            </a:r>
            <a:r>
              <a:rPr lang="pt-BR"/>
              <a:t>, é um </a:t>
            </a:r>
            <a:r>
              <a:rPr b="1" lang="pt-BR"/>
              <a:t>atributo</a:t>
            </a:r>
            <a:r>
              <a:rPr lang="pt-BR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precisa </a:t>
            </a:r>
            <a:r>
              <a:rPr b="1" lang="pt-BR"/>
              <a:t>controlar os possíveis valores de um atributo</a:t>
            </a:r>
            <a:r>
              <a:rPr lang="pt-BR"/>
              <a:t>, pense no </a:t>
            </a:r>
            <a:r>
              <a:rPr b="1" lang="pt-BR"/>
              <a:t>domínio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Modelagem</a:t>
            </a:r>
            <a:r>
              <a:rPr lang="pt-BR"/>
              <a:t> é o processo de </a:t>
            </a:r>
            <a:r>
              <a:rPr b="1" lang="pt-BR"/>
              <a:t>planejar e organizar as informações</a:t>
            </a:r>
            <a:r>
              <a:rPr lang="pt-BR"/>
              <a:t> que um sistema vai armazenar.</a:t>
            </a:r>
            <a:br>
              <a:rPr lang="pt-BR"/>
            </a:br>
            <a:r>
              <a:rPr lang="pt-BR"/>
              <a:t>É como </a:t>
            </a:r>
            <a:r>
              <a:rPr b="1" lang="pt-BR"/>
              <a:t>criar um rascunho</a:t>
            </a:r>
            <a:r>
              <a:rPr lang="pt-BR"/>
              <a:t> de como os dados vão funcionar antes de começar a montar o banco de dados de verdade.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💡 Exemplo: Antes de construir um banco para uma academia, você pensa </a:t>
            </a:r>
            <a:r>
              <a:rPr b="1" lang="pt-BR"/>
              <a:t>quem será cadastrado</a:t>
            </a:r>
            <a:r>
              <a:rPr lang="pt-BR"/>
              <a:t> (alunos, professores), </a:t>
            </a:r>
            <a:r>
              <a:rPr b="1" lang="pt-BR"/>
              <a:t>quais informações serão guardadas</a:t>
            </a:r>
            <a:r>
              <a:rPr lang="pt-BR"/>
              <a:t> (nome, idade, plano), e </a:t>
            </a:r>
            <a:r>
              <a:rPr b="1" lang="pt-BR"/>
              <a:t>como essas informações se organizam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Modelagem</a:t>
            </a:r>
            <a:r>
              <a:rPr lang="pt-BR"/>
              <a:t> é o processo de </a:t>
            </a:r>
            <a:r>
              <a:rPr b="1" lang="pt-BR"/>
              <a:t>planejar e organizar as informações</a:t>
            </a:r>
            <a:r>
              <a:rPr lang="pt-BR"/>
              <a:t> que um sistema vai armazenar.</a:t>
            </a:r>
            <a:br>
              <a:rPr lang="pt-BR"/>
            </a:br>
            <a:r>
              <a:rPr lang="pt-BR"/>
              <a:t>É como </a:t>
            </a:r>
            <a:r>
              <a:rPr b="1" lang="pt-BR"/>
              <a:t>criar um rascunho</a:t>
            </a:r>
            <a:r>
              <a:rPr lang="pt-BR"/>
              <a:t> de como os dados vão funcionar antes de começar a montar o banco de dados de verdade.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💡 Exemplo: Antes de construir um banco para uma academia, você pensa </a:t>
            </a:r>
            <a:r>
              <a:rPr b="1" lang="pt-BR"/>
              <a:t>quem será cadastrado</a:t>
            </a:r>
            <a:r>
              <a:rPr lang="pt-BR"/>
              <a:t> (alunos, professores), </a:t>
            </a:r>
            <a:r>
              <a:rPr b="1" lang="pt-BR"/>
              <a:t>quais informações serão guardadas</a:t>
            </a:r>
            <a:r>
              <a:rPr lang="pt-BR"/>
              <a:t> (nome, idade, plano), e </a:t>
            </a:r>
            <a:r>
              <a:rPr b="1" lang="pt-BR"/>
              <a:t>como essas informações se organizam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TREINO</a:t>
            </a:r>
            <a:endParaRPr/>
          </a:p>
        </p:txBody>
      </p:sp>
      <p:sp>
        <p:nvSpPr>
          <p:cNvPr id="126" name="Google Shape;12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25460" y="300830"/>
            <a:ext cx="6144711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ontrole remoto preto sobre fundo branco&#10;&#10;O conteúdo gerado por IA pode estar incorreto." id="89" name="Google Shape;89;p1"/>
          <p:cNvPicPr preferRelativeResize="0"/>
          <p:nvPr/>
        </p:nvPicPr>
        <p:blipFill rotWithShape="1">
          <a:blip r:embed="rId3">
            <a:alphaModFix/>
          </a:blip>
          <a:srcRect b="-17921" l="22382" r="15130" t="0"/>
          <a:stretch/>
        </p:blipFill>
        <p:spPr>
          <a:xfrm>
            <a:off x="8027668" y="271019"/>
            <a:ext cx="4164332" cy="5880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246361" y="120038"/>
            <a:ext cx="11533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CONCEITUAL COM FOCO MER ENTIDADES</a:t>
            </a:r>
            <a:endParaRPr/>
          </a:p>
        </p:txBody>
      </p:sp>
      <p:sp>
        <p:nvSpPr>
          <p:cNvPr id="140" name="Google Shape;140;p10"/>
          <p:cNvSpPr txBox="1"/>
          <p:nvPr/>
        </p:nvSpPr>
        <p:spPr>
          <a:xfrm>
            <a:off x="246361" y="1760787"/>
            <a:ext cx="11699278" cy="2499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modelagem conceitual </a:t>
            </a:r>
            <a:r>
              <a:rPr lang="pt-BR" sz="3600">
                <a:solidFill>
                  <a:srgbClr val="F2A982"/>
                </a:solidFill>
                <a:latin typeface="Calibri"/>
                <a:ea typeface="Calibri"/>
                <a:cs typeface="Calibri"/>
                <a:sym typeface="Calibri"/>
              </a:rPr>
              <a:t>é a primeira etapa do projeto de um banco de dados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onde buscamos representar a realidade de uma forma organizada, por meio de </a:t>
            </a:r>
            <a:r>
              <a:rPr lang="pt-BR" sz="3600">
                <a:solidFill>
                  <a:srgbClr val="F2A982"/>
                </a:solidFill>
                <a:latin typeface="Calibri"/>
                <a:ea typeface="Calibri"/>
                <a:cs typeface="Calibri"/>
                <a:sym typeface="Calibri"/>
              </a:rPr>
              <a:t>entidades e atributos</a:t>
            </a: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/>
        </p:nvSpPr>
        <p:spPr>
          <a:xfrm>
            <a:off x="203831" y="0"/>
            <a:ext cx="5091183" cy="920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FOCO NAS ENTIDADES</a:t>
            </a:r>
            <a:endParaRPr/>
          </a:p>
        </p:txBody>
      </p:sp>
      <p:sp>
        <p:nvSpPr>
          <p:cNvPr id="147" name="Google Shape;147;p11"/>
          <p:cNvSpPr txBox="1"/>
          <p:nvPr/>
        </p:nvSpPr>
        <p:spPr>
          <a:xfrm>
            <a:off x="203831" y="1573619"/>
            <a:ext cx="11534513" cy="317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Uma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entidade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representa um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objeto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pessoa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lugar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coisa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conceito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precisa ser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cadastrado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b="1" lang="pt-BR" sz="3500">
                <a:solidFill>
                  <a:srgbClr val="A3C5ED"/>
                </a:solidFill>
                <a:latin typeface="Calibri"/>
                <a:ea typeface="Calibri"/>
                <a:cs typeface="Calibri"/>
                <a:sym typeface="Calibri"/>
              </a:rPr>
              <a:t>armazenado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no sistema.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/>
        </p:nvSpPr>
        <p:spPr>
          <a:xfrm>
            <a:off x="203831" y="0"/>
            <a:ext cx="5091183" cy="920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/>
          </a:p>
        </p:txBody>
      </p:sp>
      <p:graphicFrame>
        <p:nvGraphicFramePr>
          <p:cNvPr id="154" name="Google Shape;154;p12"/>
          <p:cNvGraphicFramePr/>
          <p:nvPr/>
        </p:nvGraphicFramePr>
        <p:xfrm>
          <a:off x="838200" y="9202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{3FE1DF85-8B01-4C4B-8CDA-E098AF0BC2B6}</a:tableStyleId>
              </a:tblPr>
              <a:tblGrid>
                <a:gridCol w="5257800"/>
                <a:gridCol w="5257800"/>
              </a:tblGrid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solidFill>
                            <a:srgbClr val="A3C5E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SITUAÇÃO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solidFill>
                            <a:srgbClr val="A3C5ED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ENTIDADE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Sistema de alunos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Loja online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Produto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Clínica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Paciente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Academia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Plano de treino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5" name="Google Shape;155;p12"/>
          <p:cNvSpPr txBox="1"/>
          <p:nvPr/>
        </p:nvSpPr>
        <p:spPr>
          <a:xfrm>
            <a:off x="203831" y="5299728"/>
            <a:ext cx="11789695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Dica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Se você precisa “criar um cadastro” de algo, provavelmente isso é uma entidade.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/>
          <p:nvPr/>
        </p:nvSpPr>
        <p:spPr>
          <a:xfrm>
            <a:off x="203831" y="0"/>
            <a:ext cx="11088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ENTIDADE, ATRIBUTOS E DOMÍNIOS</a:t>
            </a:r>
            <a:endParaRPr/>
          </a:p>
        </p:txBody>
      </p:sp>
      <p:sp>
        <p:nvSpPr>
          <p:cNvPr id="162" name="Google Shape;162;p13"/>
          <p:cNvSpPr txBox="1"/>
          <p:nvPr/>
        </p:nvSpPr>
        <p:spPr>
          <a:xfrm>
            <a:off x="203831" y="1808780"/>
            <a:ext cx="10535053" cy="324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AutoNum type="arabicPeriod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Entidades</a:t>
            </a:r>
            <a:endParaRPr/>
          </a:p>
          <a:p>
            <a:pPr indent="-508000" lvl="0" marL="165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 Forte (ou regular):</a:t>
            </a:r>
            <a:endParaRPr/>
          </a:p>
          <a:p>
            <a:pPr indent="0" lvl="0" marL="165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Tem existência independente. Pode ser identificada sozinha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/>
          <p:nvPr/>
        </p:nvSpPr>
        <p:spPr>
          <a:xfrm>
            <a:off x="203831" y="0"/>
            <a:ext cx="11087946" cy="920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ENTIDADE, ATRIBUTOS E DOMÍNIOS</a:t>
            </a:r>
            <a:endParaRPr/>
          </a:p>
        </p:txBody>
      </p:sp>
      <p:sp>
        <p:nvSpPr>
          <p:cNvPr id="169" name="Google Shape;169;p14"/>
          <p:cNvSpPr txBox="1"/>
          <p:nvPr/>
        </p:nvSpPr>
        <p:spPr>
          <a:xfrm>
            <a:off x="203831" y="1404824"/>
            <a:ext cx="10067220" cy="4048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AutoNum type="arabicPeriod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Entidades</a:t>
            </a:r>
            <a:endParaRPr/>
          </a:p>
          <a:p>
            <a:pPr indent="-508000" lvl="0" marL="165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 Fraca (ou dependente)</a:t>
            </a:r>
            <a:endParaRPr/>
          </a:p>
          <a:p>
            <a:pPr indent="0" lvl="0" marL="16510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 de outra entidade para existir.</a:t>
            </a:r>
            <a:endParaRPr/>
          </a:p>
          <a:p>
            <a:pPr indent="0" lvl="0" marL="1735138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 histórico escolar (aluno), Endereço de entrega (cliente), Manutenção (carro)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/>
          <p:nvPr/>
        </p:nvSpPr>
        <p:spPr>
          <a:xfrm>
            <a:off x="393405" y="293247"/>
            <a:ext cx="30090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Atributos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393404" y="1185534"/>
            <a:ext cx="2413590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/>
          </a:p>
        </p:txBody>
      </p:sp>
      <p:graphicFrame>
        <p:nvGraphicFramePr>
          <p:cNvPr id="177" name="Google Shape;177;p15"/>
          <p:cNvGraphicFramePr/>
          <p:nvPr/>
        </p:nvGraphicFramePr>
        <p:xfrm>
          <a:off x="393404" y="220651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{3FE1DF85-8B01-4C4B-8CDA-E098AF0BC2B6}</a:tableStyleId>
              </a:tblPr>
              <a:tblGrid>
                <a:gridCol w="2987750"/>
                <a:gridCol w="8420975"/>
              </a:tblGrid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5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ENTIDADE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35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ATRIBUTOS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Aluno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Nome, Data de Nascimento, CPF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Produto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Nome, Preço, Categoria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Funcionário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Matrícula, Cargo, Salário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/>
        </p:nvSpPr>
        <p:spPr>
          <a:xfrm>
            <a:off x="393404" y="293247"/>
            <a:ext cx="570259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Tipos de Atributos</a:t>
            </a:r>
            <a:endParaRPr/>
          </a:p>
        </p:txBody>
      </p:sp>
      <p:graphicFrame>
        <p:nvGraphicFramePr>
          <p:cNvPr id="184" name="Google Shape;184;p16"/>
          <p:cNvGraphicFramePr/>
          <p:nvPr/>
        </p:nvGraphicFramePr>
        <p:xfrm>
          <a:off x="393404" y="14941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{3FE1DF85-8B01-4C4B-8CDA-E098AF0BC2B6}</a:tableStyleId>
              </a:tblPr>
              <a:tblGrid>
                <a:gridCol w="2838900"/>
                <a:gridCol w="4359350"/>
                <a:gridCol w="4423150"/>
              </a:tblGrid>
              <a:tr h="444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DESCRIÇÃO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solidFill>
                            <a:srgbClr val="FFC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EXEMPLO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Não pode ser dividido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CPF, Nome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Composto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Pode ser dividido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Nome Completo → Nome e Sobrenome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Derivado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Pode ser calculado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Idade (a partir da data de nascimento)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4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Multivalorado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Pode ter vários valores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35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Telefones, e-mails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/>
        </p:nvSpPr>
        <p:spPr>
          <a:xfrm>
            <a:off x="393405" y="293247"/>
            <a:ext cx="30090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3. Domínio</a:t>
            </a:r>
            <a:endParaRPr/>
          </a:p>
        </p:txBody>
      </p:sp>
      <p:sp>
        <p:nvSpPr>
          <p:cNvPr id="191" name="Google Shape;191;p17"/>
          <p:cNvSpPr txBox="1"/>
          <p:nvPr/>
        </p:nvSpPr>
        <p:spPr>
          <a:xfrm>
            <a:off x="393405" y="1808780"/>
            <a:ext cx="11281144" cy="3240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domínio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um atributo 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é o conjunto de valores válidos 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 ele pode assumir. Ou seja, o domínio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define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tipo de dado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pode ser armazenado e, às vezes, até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limita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os </a:t>
            </a:r>
            <a:r>
              <a:rPr b="1" lang="pt-BR" sz="3500" u="sng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valores permitidos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/>
          <p:nvPr/>
        </p:nvSpPr>
        <p:spPr>
          <a:xfrm>
            <a:off x="262079" y="420475"/>
            <a:ext cx="1168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ATIVIDADE MÃO NA MASSA NO CARDERNO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246361" y="1943433"/>
            <a:ext cx="11699278" cy="2971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Objetivo: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Diferenciar o que será cadastrado (entidades) e quais informações serão guardadas (atributos), a partir da interpretação de situações da vida real.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 txBox="1"/>
          <p:nvPr/>
        </p:nvSpPr>
        <p:spPr>
          <a:xfrm>
            <a:off x="262063" y="420484"/>
            <a:ext cx="11055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CONCEITUAL</a:t>
            </a:r>
            <a:r>
              <a:rPr lang="pt-BR" sz="3600">
                <a:solidFill>
                  <a:schemeClr val="lt1"/>
                </a:solidFill>
              </a:rPr>
              <a:t>- 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 SIMPLIFICADO</a:t>
            </a:r>
            <a:endParaRPr/>
          </a:p>
        </p:txBody>
      </p:sp>
      <p:pic>
        <p:nvPicPr>
          <p:cNvPr id="204" name="Google Shape;204;p19"/>
          <p:cNvPicPr preferRelativeResize="0"/>
          <p:nvPr/>
        </p:nvPicPr>
        <p:blipFill rotWithShape="1">
          <a:blip r:embed="rId3">
            <a:alphaModFix/>
          </a:blip>
          <a:srcRect b="29248" l="32706" r="53599" t="44831"/>
          <a:stretch/>
        </p:blipFill>
        <p:spPr>
          <a:xfrm>
            <a:off x="262063" y="1899318"/>
            <a:ext cx="3462728" cy="409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DA AULA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374737" y="1624322"/>
            <a:ext cx="11194025" cy="4166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Entender como usar um exemplo real para iniciar a criação de um banco de dados.</a:t>
            </a:r>
            <a:endParaRPr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Diferenciar o que deve ser cadastrado (entidades) e quais informações sobre isso serão guardadas (atributos).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/>
        </p:nvSpPr>
        <p:spPr>
          <a:xfrm>
            <a:off x="262076" y="420475"/>
            <a:ext cx="1208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MODELAGEM CONCEITUAL -</a:t>
            </a:r>
            <a:r>
              <a:rPr lang="pt-BR" sz="3600">
                <a:solidFill>
                  <a:schemeClr val="lt1"/>
                </a:solidFill>
              </a:rPr>
              <a:t> 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MER CLÁSSICO</a:t>
            </a:r>
            <a:endParaRPr/>
          </a:p>
        </p:txBody>
      </p:sp>
      <p:pic>
        <p:nvPicPr>
          <p:cNvPr descr="Diagrama&#10;&#10;O conteúdo gerado por IA pode estar incorreto." id="211" name="Google Shape;21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665" y="2330554"/>
            <a:ext cx="3635948" cy="363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/>
        </p:nvSpPr>
        <p:spPr>
          <a:xfrm>
            <a:off x="568244" y="2844224"/>
            <a:ext cx="110555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Ferramenta Draw.io</a:t>
            </a:r>
            <a:endParaRPr/>
          </a:p>
        </p:txBody>
      </p:sp>
      <p:sp>
        <p:nvSpPr>
          <p:cNvPr id="218" name="Google Shape;218;p21"/>
          <p:cNvSpPr txBox="1"/>
          <p:nvPr/>
        </p:nvSpPr>
        <p:spPr>
          <a:xfrm>
            <a:off x="262080" y="420475"/>
            <a:ext cx="787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ATIVIDADE MÃO NA MASSA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/>
          <p:nvPr/>
        </p:nvSpPr>
        <p:spPr>
          <a:xfrm>
            <a:off x="913018" y="2305615"/>
            <a:ext cx="10365963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TRABALHO EM GRUPO  ESTUDOS DE CASOS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/>
        </p:nvSpPr>
        <p:spPr>
          <a:xfrm>
            <a:off x="262063" y="420484"/>
            <a:ext cx="570625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ESTUDOS DE CASOS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246361" y="1345288"/>
            <a:ext cx="11699278" cy="4167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AutoNum type="arabicPeriod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de carona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AutoNum type="arabicPeriod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Plataforma de torneio de eSport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AutoNum type="arabicPeriod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de agendamento de barbearia e salão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AutoNum type="arabicPeriod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de delivery de comida</a:t>
            </a:r>
            <a:endParaRPr/>
          </a:p>
          <a:p>
            <a:pPr indent="-742950" lvl="0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Play"/>
              <a:buAutoNum type="arabicPeriod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 de controle de hábitos/saúde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374737" y="146908"/>
            <a:ext cx="5027685" cy="7831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DA AULA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374737" y="1624322"/>
            <a:ext cx="11194025" cy="4166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Aprender a representar as partes principais de um sistema usando entidades.</a:t>
            </a:r>
            <a:endParaRPr/>
          </a:p>
          <a:p>
            <a:pPr indent="-571500" lvl="0" marL="5715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Conhecer os tipos de entidades e atributos, e entender os valores possíveis (domínios) para cada dado.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/>
        </p:nvSpPr>
        <p:spPr>
          <a:xfrm>
            <a:off x="766354" y="2659558"/>
            <a:ext cx="10659291" cy="1538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ESTUDO DE CASO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341811" y="378212"/>
            <a:ext cx="11508377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Definição de Estudo de Caso (em Banco de Dados):</a:t>
            </a:r>
            <a:endParaRPr/>
          </a:p>
        </p:txBody>
      </p:sp>
      <p:sp>
        <p:nvSpPr>
          <p:cNvPr id="112" name="Google Shape;112;p5"/>
          <p:cNvSpPr txBox="1"/>
          <p:nvPr/>
        </p:nvSpPr>
        <p:spPr>
          <a:xfrm>
            <a:off x="341811" y="2045544"/>
            <a:ext cx="11508376" cy="2766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 </a:t>
            </a:r>
            <a:r>
              <a:rPr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análise de uma situação real ou simulada com o objetivo de aplicar conceitos de Banco de Dados para resolver um problema ou organizar informações.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341811" y="1843950"/>
            <a:ext cx="11508377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Calibri"/>
              <a:buNone/>
            </a:pPr>
            <a:r>
              <a:rPr b="1" lang="pt-BR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Estudo de Caso Academia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341811" y="1843950"/>
            <a:ext cx="1150837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Calibri"/>
              <a:buNone/>
            </a:pPr>
            <a:r>
              <a:rPr b="1" lang="pt-BR" sz="10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RESOLUÇÃO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262063" y="420484"/>
            <a:ext cx="11667874" cy="6017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Entidades e Atributos — Estudo de Caso: Academia Vida Ativa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pt-BR" sz="3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sz="3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Data de nascimento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Telefone 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Endereço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Número de matrícula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pt-BR" sz="35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PLANO</a:t>
            </a:r>
            <a:endParaRPr sz="35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Nome do plano (ex: Básico, Premium)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Valor mensal</a:t>
            </a:r>
            <a:endParaRPr/>
          </a:p>
          <a:p>
            <a:pPr indent="-222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82CAEB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 Duração (meses)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262063" y="420484"/>
            <a:ext cx="11501569" cy="6170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No contexto de </a:t>
            </a:r>
            <a:r>
              <a:rPr b="1"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banco de dados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funciona assim: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Entidade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é o </a:t>
            </a:r>
            <a:r>
              <a:rPr b="1"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objeto principal que será cadastrado no sistema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Ex: um aluno, um plano, um produto, um livro, etc.</a:t>
            </a:r>
            <a:endParaRPr/>
          </a:p>
          <a:p>
            <a:pPr indent="-3429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71500" lvl="0" marL="5715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b="1"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Atributo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→ são as </a:t>
            </a:r>
            <a:r>
              <a:rPr b="1"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informações que descrevem essa entidade</a:t>
            </a: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Ex: o nome do aluno, a data de nascimento, o valor do plano, etc.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2025-05-31T21:47:35Z</dcterms:created>
  <dc:creator>MICHELLE SABBATINI MALTA DA SILVA</dc:creator>
</cp:coreProperties>
</file>