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6858000" cy="9144000"/>
  <p:embeddedFontLst>
    <p:embeddedFont>
      <p:font typeface="Play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3840">
          <p15:clr>
            <a:srgbClr val="000000"/>
          </p15:clr>
        </p15:guide>
      </p15:sldGuideLst>
    </p:ext>
    <p:ext uri="GoogleSlidesCustomDataVersion2">
      <go:slidesCustomData xmlns:go="http://customooxmlschemas.google.com/" r:id="rId24" roundtripDataSignature="AMtx7misxfXJDNP/G9LMz5XNzWog8scIX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font" Target="fonts/Play-regular.fntdata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24" Type="http://customschemas.google.com/relationships/presentationmetadata" Target="metadata"/><Relationship Id="rId12" Type="http://schemas.openxmlformats.org/officeDocument/2006/relationships/slide" Target="slides/slide7.xml"/><Relationship Id="rId23" Type="http://schemas.openxmlformats.org/officeDocument/2006/relationships/font" Target="fonts/Play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5" name="Google Shape;215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2" name="Google Shape;222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9" name="Google Shape;22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7" name="Google Shape;237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3" name="Google Shape;93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5" name="Google Shape;11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7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8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28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 type="title">
  <p:cSld name="TITLE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9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9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2" name="Google Shape;2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 type="secHead">
  <p:cSld name="SECTION_HEADER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1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Play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1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9E9E9"/>
              </a:buClr>
              <a:buSzPts val="2400"/>
              <a:buNone/>
              <a:defRPr sz="2400">
                <a:solidFill>
                  <a:srgbClr val="E9E9E9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2000"/>
              <a:buNone/>
              <a:defRPr sz="2000">
                <a:solidFill>
                  <a:srgbClr val="E9E9E9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800"/>
              <a:buNone/>
              <a:defRPr sz="1800">
                <a:solidFill>
                  <a:srgbClr val="E9E9E9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E9E9E9"/>
              </a:buClr>
              <a:buSzPts val="1600"/>
              <a:buNone/>
              <a:defRPr sz="1600">
                <a:solidFill>
                  <a:srgbClr val="E9E9E9"/>
                </a:solidFill>
              </a:defRPr>
            </a:lvl9pPr>
          </a:lstStyle>
          <a:p/>
        </p:txBody>
      </p:sp>
      <p:sp>
        <p:nvSpPr>
          <p:cNvPr id="34" name="Google Shape;3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2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2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3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3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3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3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3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5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25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Play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6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6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Play"/>
              <a:buNone/>
              <a:defRPr b="0" i="0" sz="4400" u="none" cap="none" strike="noStrike">
                <a:solidFill>
                  <a:schemeClr val="lt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2" name="Google Shape;12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3" name="Google Shape;13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E9E9E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8265554" y="0"/>
            <a:ext cx="3844672" cy="6858000"/>
          </a:xfrm>
          <a:custGeom>
            <a:rect b="b" l="l" r="r" t="t"/>
            <a:pathLst>
              <a:path extrusionOk="0" h="10287000" w="9736843">
                <a:moveTo>
                  <a:pt x="0" y="0"/>
                </a:moveTo>
                <a:lnTo>
                  <a:pt x="9736843" y="0"/>
                </a:lnTo>
                <a:lnTo>
                  <a:pt x="973684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-128526" r="-88571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"/>
          <p:cNvSpPr txBox="1"/>
          <p:nvPr/>
        </p:nvSpPr>
        <p:spPr>
          <a:xfrm>
            <a:off x="239487" y="2292574"/>
            <a:ext cx="7666728" cy="157549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6332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Relacionamentos, Cardinalidades e Atributos Especiais</a:t>
            </a:r>
            <a:endParaRPr sz="40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0" name="Google Shape;90;p1"/>
          <p:cNvSpPr txBox="1"/>
          <p:nvPr/>
        </p:nvSpPr>
        <p:spPr>
          <a:xfrm>
            <a:off x="239486" y="383904"/>
            <a:ext cx="7912055" cy="7848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AULA 5 – Banco de Dados</a:t>
            </a:r>
            <a:endParaRPr sz="4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10"/>
          <p:cNvGrpSpPr/>
          <p:nvPr/>
        </p:nvGrpSpPr>
        <p:grpSpPr>
          <a:xfrm>
            <a:off x="239492" y="2047406"/>
            <a:ext cx="2141034" cy="2999678"/>
            <a:chOff x="256478" y="947854"/>
            <a:chExt cx="2141034" cy="2999678"/>
          </a:xfrm>
        </p:grpSpPr>
        <p:sp>
          <p:nvSpPr>
            <p:cNvPr id="154" name="Google Shape;154;p10"/>
            <p:cNvSpPr/>
            <p:nvPr/>
          </p:nvSpPr>
          <p:spPr>
            <a:xfrm>
              <a:off x="256478" y="947854"/>
              <a:ext cx="2141034" cy="2999678"/>
            </a:xfrm>
            <a:prstGeom prst="rect">
              <a:avLst/>
            </a:prstGeom>
            <a:noFill/>
            <a:ln cap="flat" cmpd="sng" w="19050">
              <a:solidFill>
                <a:srgbClr val="E59DDC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5" name="Google Shape;155;p10"/>
            <p:cNvCxnSpPr/>
            <p:nvPr/>
          </p:nvCxnSpPr>
          <p:spPr>
            <a:xfrm>
              <a:off x="256478" y="1505415"/>
              <a:ext cx="2141034" cy="0"/>
            </a:xfrm>
            <a:prstGeom prst="straightConnector1">
              <a:avLst/>
            </a:prstGeom>
            <a:noFill/>
            <a:ln cap="flat" cmpd="sng" w="19050">
              <a:solidFill>
                <a:srgbClr val="E59DDC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56" name="Google Shape;156;p10"/>
          <p:cNvSpPr/>
          <p:nvPr/>
        </p:nvSpPr>
        <p:spPr>
          <a:xfrm>
            <a:off x="664391" y="2057885"/>
            <a:ext cx="1290738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D86CCC"/>
                </a:solidFill>
                <a:latin typeface="Calibri"/>
                <a:ea typeface="Calibri"/>
                <a:cs typeface="Calibri"/>
                <a:sym typeface="Calibri"/>
              </a:rPr>
              <a:t>Aluno</a:t>
            </a:r>
            <a:endParaRPr b="1" sz="3500">
              <a:solidFill>
                <a:srgbClr val="D86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57" name="Google Shape;157;p10"/>
          <p:cNvGrpSpPr/>
          <p:nvPr/>
        </p:nvGrpSpPr>
        <p:grpSpPr>
          <a:xfrm>
            <a:off x="9271987" y="2047406"/>
            <a:ext cx="2566243" cy="2999678"/>
            <a:chOff x="256478" y="947854"/>
            <a:chExt cx="2141034" cy="2999678"/>
          </a:xfrm>
        </p:grpSpPr>
        <p:sp>
          <p:nvSpPr>
            <p:cNvPr id="158" name="Google Shape;158;p10"/>
            <p:cNvSpPr/>
            <p:nvPr/>
          </p:nvSpPr>
          <p:spPr>
            <a:xfrm>
              <a:off x="256478" y="947854"/>
              <a:ext cx="2141034" cy="2999678"/>
            </a:xfrm>
            <a:prstGeom prst="rect">
              <a:avLst/>
            </a:prstGeom>
            <a:noFill/>
            <a:ln cap="flat" cmpd="sng" w="19050">
              <a:solidFill>
                <a:srgbClr val="E59DDC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9" name="Google Shape;159;p10"/>
            <p:cNvCxnSpPr/>
            <p:nvPr/>
          </p:nvCxnSpPr>
          <p:spPr>
            <a:xfrm>
              <a:off x="256478" y="1505415"/>
              <a:ext cx="2141034" cy="0"/>
            </a:xfrm>
            <a:prstGeom prst="straightConnector1">
              <a:avLst/>
            </a:prstGeom>
            <a:noFill/>
            <a:ln cap="flat" cmpd="sng" w="19050">
              <a:solidFill>
                <a:srgbClr val="E59DDC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60" name="Google Shape;160;p10"/>
          <p:cNvSpPr/>
          <p:nvPr/>
        </p:nvSpPr>
        <p:spPr>
          <a:xfrm>
            <a:off x="9603724" y="2057875"/>
            <a:ext cx="21411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D86CCC"/>
                </a:solidFill>
                <a:latin typeface="Calibri"/>
                <a:ea typeface="Calibri"/>
                <a:cs typeface="Calibri"/>
                <a:sym typeface="Calibri"/>
              </a:rPr>
              <a:t>Disciplina</a:t>
            </a:r>
            <a:endParaRPr b="1" sz="3500">
              <a:solidFill>
                <a:srgbClr val="D86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10"/>
          <p:cNvSpPr/>
          <p:nvPr/>
        </p:nvSpPr>
        <p:spPr>
          <a:xfrm>
            <a:off x="239502" y="2885825"/>
            <a:ext cx="21411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Id_aluno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sz="3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10"/>
          <p:cNvSpPr/>
          <p:nvPr/>
        </p:nvSpPr>
        <p:spPr>
          <a:xfrm>
            <a:off x="9375149" y="2886225"/>
            <a:ext cx="27282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Id_disciplina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sz="3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10"/>
          <p:cNvSpPr/>
          <p:nvPr/>
        </p:nvSpPr>
        <p:spPr>
          <a:xfrm>
            <a:off x="1644546" y="693193"/>
            <a:ext cx="8497711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82CAEB"/>
                </a:solidFill>
                <a:latin typeface="Calibri"/>
                <a:ea typeface="Calibri"/>
                <a:cs typeface="Calibri"/>
                <a:sym typeface="Calibri"/>
              </a:rPr>
              <a:t>Qual seria o relacionamento  destas tabelas?</a:t>
            </a:r>
            <a:endParaRPr b="1" sz="3500">
              <a:solidFill>
                <a:srgbClr val="82CA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4" name="Google Shape;164;p10"/>
          <p:cNvSpPr/>
          <p:nvPr/>
        </p:nvSpPr>
        <p:spPr>
          <a:xfrm>
            <a:off x="3937980" y="2636128"/>
            <a:ext cx="1011815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>
                <a:solidFill>
                  <a:srgbClr val="82CAEB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sz="10000">
              <a:solidFill>
                <a:srgbClr val="82CA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10"/>
          <p:cNvSpPr/>
          <p:nvPr/>
        </p:nvSpPr>
        <p:spPr>
          <a:xfrm>
            <a:off x="5199908" y="2636128"/>
            <a:ext cx="527709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>
                <a:solidFill>
                  <a:srgbClr val="82CAEB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 sz="10000">
              <a:solidFill>
                <a:srgbClr val="82CAE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10"/>
          <p:cNvSpPr/>
          <p:nvPr/>
        </p:nvSpPr>
        <p:spPr>
          <a:xfrm>
            <a:off x="6067549" y="2644636"/>
            <a:ext cx="1281120" cy="163121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0">
                <a:solidFill>
                  <a:srgbClr val="82CAEB"/>
                </a:solidFill>
                <a:latin typeface="Calibri"/>
                <a:ea typeface="Calibri"/>
                <a:cs typeface="Calibri"/>
                <a:sym typeface="Calibri"/>
              </a:rPr>
              <a:t>M</a:t>
            </a:r>
            <a:endParaRPr sz="10000">
              <a:solidFill>
                <a:srgbClr val="82CAEB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1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2" name="Google Shape;172;p11"/>
          <p:cNvGrpSpPr/>
          <p:nvPr/>
        </p:nvGrpSpPr>
        <p:grpSpPr>
          <a:xfrm>
            <a:off x="234275" y="1213326"/>
            <a:ext cx="2141034" cy="2999678"/>
            <a:chOff x="256478" y="947854"/>
            <a:chExt cx="2141034" cy="2999678"/>
          </a:xfrm>
        </p:grpSpPr>
        <p:sp>
          <p:nvSpPr>
            <p:cNvPr id="173" name="Google Shape;173;p11"/>
            <p:cNvSpPr/>
            <p:nvPr/>
          </p:nvSpPr>
          <p:spPr>
            <a:xfrm>
              <a:off x="256478" y="947854"/>
              <a:ext cx="2141034" cy="2999678"/>
            </a:xfrm>
            <a:prstGeom prst="rect">
              <a:avLst/>
            </a:prstGeom>
            <a:noFill/>
            <a:ln cap="flat" cmpd="sng" w="19050">
              <a:solidFill>
                <a:srgbClr val="E59DDC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" name="Google Shape;174;p11"/>
            <p:cNvCxnSpPr/>
            <p:nvPr/>
          </p:nvCxnSpPr>
          <p:spPr>
            <a:xfrm>
              <a:off x="256478" y="1505415"/>
              <a:ext cx="2141034" cy="0"/>
            </a:xfrm>
            <a:prstGeom prst="straightConnector1">
              <a:avLst/>
            </a:prstGeom>
            <a:noFill/>
            <a:ln cap="flat" cmpd="sng" w="19050">
              <a:solidFill>
                <a:srgbClr val="E59DDC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75" name="Google Shape;175;p11"/>
          <p:cNvSpPr/>
          <p:nvPr/>
        </p:nvSpPr>
        <p:spPr>
          <a:xfrm>
            <a:off x="659174" y="1223805"/>
            <a:ext cx="1290738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D86CCC"/>
                </a:solidFill>
                <a:latin typeface="Calibri"/>
                <a:ea typeface="Calibri"/>
                <a:cs typeface="Calibri"/>
                <a:sym typeface="Calibri"/>
              </a:rPr>
              <a:t>Aluno</a:t>
            </a:r>
            <a:endParaRPr b="1" sz="3500">
              <a:solidFill>
                <a:srgbClr val="D86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11"/>
          <p:cNvSpPr/>
          <p:nvPr/>
        </p:nvSpPr>
        <p:spPr>
          <a:xfrm>
            <a:off x="4827862" y="1223805"/>
            <a:ext cx="266932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AlunoDisciplina</a:t>
            </a:r>
            <a:endParaRPr b="1"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77" name="Google Shape;177;p11"/>
          <p:cNvGrpSpPr/>
          <p:nvPr/>
        </p:nvGrpSpPr>
        <p:grpSpPr>
          <a:xfrm>
            <a:off x="9266770" y="1213326"/>
            <a:ext cx="2566243" cy="2999678"/>
            <a:chOff x="256478" y="947854"/>
            <a:chExt cx="2141034" cy="2999678"/>
          </a:xfrm>
        </p:grpSpPr>
        <p:sp>
          <p:nvSpPr>
            <p:cNvPr id="178" name="Google Shape;178;p11"/>
            <p:cNvSpPr/>
            <p:nvPr/>
          </p:nvSpPr>
          <p:spPr>
            <a:xfrm>
              <a:off x="256478" y="947854"/>
              <a:ext cx="2141034" cy="2999678"/>
            </a:xfrm>
            <a:prstGeom prst="rect">
              <a:avLst/>
            </a:prstGeom>
            <a:noFill/>
            <a:ln cap="flat" cmpd="sng" w="19050">
              <a:solidFill>
                <a:srgbClr val="E59DDC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9" name="Google Shape;179;p11"/>
            <p:cNvCxnSpPr/>
            <p:nvPr/>
          </p:nvCxnSpPr>
          <p:spPr>
            <a:xfrm>
              <a:off x="256478" y="1505415"/>
              <a:ext cx="2141034" cy="0"/>
            </a:xfrm>
            <a:prstGeom prst="straightConnector1">
              <a:avLst/>
            </a:prstGeom>
            <a:noFill/>
            <a:ln cap="flat" cmpd="sng" w="19050">
              <a:solidFill>
                <a:srgbClr val="E59DDC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0" name="Google Shape;180;p11"/>
          <p:cNvSpPr/>
          <p:nvPr/>
        </p:nvSpPr>
        <p:spPr>
          <a:xfrm>
            <a:off x="9607175" y="1223800"/>
            <a:ext cx="20193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D86CCC"/>
                </a:solidFill>
                <a:latin typeface="Calibri"/>
                <a:ea typeface="Calibri"/>
                <a:cs typeface="Calibri"/>
                <a:sym typeface="Calibri"/>
              </a:rPr>
              <a:t>Disciplina</a:t>
            </a:r>
            <a:endParaRPr b="1" sz="3500">
              <a:solidFill>
                <a:srgbClr val="D86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11"/>
          <p:cNvSpPr/>
          <p:nvPr/>
        </p:nvSpPr>
        <p:spPr>
          <a:xfrm>
            <a:off x="234275" y="2051750"/>
            <a:ext cx="21411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Id_aluno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sz="3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82" name="Google Shape;182;p11"/>
          <p:cNvGrpSpPr/>
          <p:nvPr/>
        </p:nvGrpSpPr>
        <p:grpSpPr>
          <a:xfrm>
            <a:off x="4735649" y="1213326"/>
            <a:ext cx="2836127" cy="2999678"/>
            <a:chOff x="256478" y="947854"/>
            <a:chExt cx="2141034" cy="2999678"/>
          </a:xfrm>
        </p:grpSpPr>
        <p:sp>
          <p:nvSpPr>
            <p:cNvPr id="183" name="Google Shape;183;p11"/>
            <p:cNvSpPr/>
            <p:nvPr/>
          </p:nvSpPr>
          <p:spPr>
            <a:xfrm>
              <a:off x="256478" y="947854"/>
              <a:ext cx="2141034" cy="2999678"/>
            </a:xfrm>
            <a:prstGeom prst="rect">
              <a:avLst/>
            </a:prstGeom>
            <a:noFill/>
            <a:ln cap="flat" cmpd="sng" w="57150">
              <a:solidFill>
                <a:srgbClr val="FFC000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11"/>
            <p:cNvCxnSpPr/>
            <p:nvPr/>
          </p:nvCxnSpPr>
          <p:spPr>
            <a:xfrm>
              <a:off x="256478" y="1505415"/>
              <a:ext cx="2141034" cy="0"/>
            </a:xfrm>
            <a:prstGeom prst="straightConnector1">
              <a:avLst/>
            </a:prstGeom>
            <a:noFill/>
            <a:ln cap="flat" cmpd="sng" w="57150">
              <a:solidFill>
                <a:srgbClr val="FFC000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85" name="Google Shape;185;p11"/>
          <p:cNvSpPr/>
          <p:nvPr/>
        </p:nvSpPr>
        <p:spPr>
          <a:xfrm>
            <a:off x="4810242" y="2051751"/>
            <a:ext cx="2686940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Id_aluno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Id_disciplina</a:t>
            </a:r>
            <a:endParaRPr sz="3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11"/>
          <p:cNvSpPr/>
          <p:nvPr/>
        </p:nvSpPr>
        <p:spPr>
          <a:xfrm>
            <a:off x="9369951" y="2052150"/>
            <a:ext cx="27465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Id_disciplina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sz="3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7" name="Google Shape;187;p11"/>
          <p:cNvCxnSpPr/>
          <p:nvPr/>
        </p:nvCxnSpPr>
        <p:spPr>
          <a:xfrm flipH="1">
            <a:off x="2474336" y="2573775"/>
            <a:ext cx="2142368" cy="1"/>
          </a:xfrm>
          <a:prstGeom prst="straightConnector1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188" name="Google Shape;188;p11"/>
          <p:cNvCxnSpPr/>
          <p:nvPr/>
        </p:nvCxnSpPr>
        <p:spPr>
          <a:xfrm flipH="1" rot="10800000">
            <a:off x="7683290" y="2573913"/>
            <a:ext cx="1494300" cy="813900"/>
          </a:xfrm>
          <a:prstGeom prst="bentConnector3">
            <a:avLst>
              <a:gd fmla="val 49999" name="adj1"/>
            </a:avLst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189" name="Google Shape;189;p11"/>
          <p:cNvSpPr/>
          <p:nvPr/>
        </p:nvSpPr>
        <p:spPr>
          <a:xfrm>
            <a:off x="4677724" y="425041"/>
            <a:ext cx="296959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Tabela de Ligação</a:t>
            </a:r>
            <a:endParaRPr b="1" sz="30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p12"/>
          <p:cNvGrpSpPr/>
          <p:nvPr/>
        </p:nvGrpSpPr>
        <p:grpSpPr>
          <a:xfrm>
            <a:off x="234264" y="1213326"/>
            <a:ext cx="2084939" cy="2999678"/>
            <a:chOff x="256478" y="947854"/>
            <a:chExt cx="2141034" cy="2999678"/>
          </a:xfrm>
        </p:grpSpPr>
        <p:sp>
          <p:nvSpPr>
            <p:cNvPr id="196" name="Google Shape;196;p12"/>
            <p:cNvSpPr/>
            <p:nvPr/>
          </p:nvSpPr>
          <p:spPr>
            <a:xfrm>
              <a:off x="256478" y="947854"/>
              <a:ext cx="2141034" cy="2999678"/>
            </a:xfrm>
            <a:prstGeom prst="rect">
              <a:avLst/>
            </a:prstGeom>
            <a:noFill/>
            <a:ln cap="flat" cmpd="sng" w="19050">
              <a:solidFill>
                <a:srgbClr val="E59DDC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97" name="Google Shape;197;p12"/>
            <p:cNvCxnSpPr/>
            <p:nvPr/>
          </p:nvCxnSpPr>
          <p:spPr>
            <a:xfrm>
              <a:off x="256478" y="1505415"/>
              <a:ext cx="2141034" cy="0"/>
            </a:xfrm>
            <a:prstGeom prst="straightConnector1">
              <a:avLst/>
            </a:prstGeom>
            <a:noFill/>
            <a:ln cap="flat" cmpd="sng" w="19050">
              <a:solidFill>
                <a:srgbClr val="E59DDC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198" name="Google Shape;198;p12"/>
          <p:cNvSpPr/>
          <p:nvPr/>
        </p:nvSpPr>
        <p:spPr>
          <a:xfrm>
            <a:off x="659174" y="1223805"/>
            <a:ext cx="1290738" cy="630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D86CCC"/>
                </a:solidFill>
                <a:latin typeface="Calibri"/>
                <a:ea typeface="Calibri"/>
                <a:cs typeface="Calibri"/>
                <a:sym typeface="Calibri"/>
              </a:rPr>
              <a:t>Aluno</a:t>
            </a:r>
            <a:endParaRPr b="1" sz="3500">
              <a:solidFill>
                <a:srgbClr val="D86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12"/>
          <p:cNvSpPr/>
          <p:nvPr/>
        </p:nvSpPr>
        <p:spPr>
          <a:xfrm>
            <a:off x="4827862" y="1223805"/>
            <a:ext cx="2669320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AlunoDisciplina</a:t>
            </a:r>
            <a:endParaRPr b="1" sz="30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00" name="Google Shape;200;p12"/>
          <p:cNvGrpSpPr/>
          <p:nvPr/>
        </p:nvGrpSpPr>
        <p:grpSpPr>
          <a:xfrm>
            <a:off x="9266763" y="1213326"/>
            <a:ext cx="2566189" cy="2999678"/>
            <a:chOff x="256478" y="947854"/>
            <a:chExt cx="2141034" cy="2999678"/>
          </a:xfrm>
        </p:grpSpPr>
        <p:sp>
          <p:nvSpPr>
            <p:cNvPr id="201" name="Google Shape;201;p12"/>
            <p:cNvSpPr/>
            <p:nvPr/>
          </p:nvSpPr>
          <p:spPr>
            <a:xfrm>
              <a:off x="256478" y="947854"/>
              <a:ext cx="2141034" cy="2999678"/>
            </a:xfrm>
            <a:prstGeom prst="rect">
              <a:avLst/>
            </a:prstGeom>
            <a:noFill/>
            <a:ln cap="flat" cmpd="sng" w="19050">
              <a:solidFill>
                <a:srgbClr val="E59DDC"/>
              </a:solidFill>
              <a:prstDash val="dash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D86CCC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202" name="Google Shape;202;p12"/>
            <p:cNvCxnSpPr/>
            <p:nvPr/>
          </p:nvCxnSpPr>
          <p:spPr>
            <a:xfrm>
              <a:off x="256478" y="1505415"/>
              <a:ext cx="2141034" cy="0"/>
            </a:xfrm>
            <a:prstGeom prst="straightConnector1">
              <a:avLst/>
            </a:prstGeom>
            <a:noFill/>
            <a:ln cap="flat" cmpd="sng" w="19050">
              <a:solidFill>
                <a:srgbClr val="E59DDC"/>
              </a:solidFill>
              <a:prstDash val="dash"/>
              <a:miter lim="800000"/>
              <a:headEnd len="sm" w="sm" type="none"/>
              <a:tailEnd len="sm" w="sm" type="none"/>
            </a:ln>
          </p:spPr>
        </p:cxnSp>
      </p:grpSp>
      <p:sp>
        <p:nvSpPr>
          <p:cNvPr id="203" name="Google Shape;203;p12"/>
          <p:cNvSpPr/>
          <p:nvPr/>
        </p:nvSpPr>
        <p:spPr>
          <a:xfrm>
            <a:off x="9607174" y="1223800"/>
            <a:ext cx="2225700" cy="63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D86CCC"/>
                </a:solidFill>
                <a:latin typeface="Calibri"/>
                <a:ea typeface="Calibri"/>
                <a:cs typeface="Calibri"/>
                <a:sym typeface="Calibri"/>
              </a:rPr>
              <a:t>Disciplina</a:t>
            </a:r>
            <a:endParaRPr b="1" sz="3500">
              <a:solidFill>
                <a:srgbClr val="D86CCC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4" name="Google Shape;204;p12"/>
          <p:cNvSpPr/>
          <p:nvPr/>
        </p:nvSpPr>
        <p:spPr>
          <a:xfrm>
            <a:off x="234275" y="2051750"/>
            <a:ext cx="21423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id_aluno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sz="3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p12"/>
          <p:cNvSpPr/>
          <p:nvPr/>
        </p:nvSpPr>
        <p:spPr>
          <a:xfrm>
            <a:off x="4827849" y="1213325"/>
            <a:ext cx="2836200" cy="5410500"/>
          </a:xfrm>
          <a:prstGeom prst="rect">
            <a:avLst/>
          </a:prstGeom>
          <a:noFill/>
          <a:ln cap="flat" cmpd="sng" w="57150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6" name="Google Shape;206;p12"/>
          <p:cNvCxnSpPr/>
          <p:nvPr/>
        </p:nvCxnSpPr>
        <p:spPr>
          <a:xfrm>
            <a:off x="4735649" y="1777803"/>
            <a:ext cx="2836127" cy="0"/>
          </a:xfrm>
          <a:prstGeom prst="straightConnector1">
            <a:avLst/>
          </a:prstGeom>
          <a:noFill/>
          <a:ln cap="flat" cmpd="sng" w="57150">
            <a:solidFill>
              <a:srgbClr val="FFC000"/>
            </a:solidFill>
            <a:prstDash val="dash"/>
            <a:miter lim="800000"/>
            <a:headEnd len="sm" w="sm" type="none"/>
            <a:tailEnd len="sm" w="sm" type="none"/>
          </a:ln>
        </p:spPr>
      </p:cxnSp>
      <p:sp>
        <p:nvSpPr>
          <p:cNvPr id="207" name="Google Shape;207;p12"/>
          <p:cNvSpPr/>
          <p:nvPr/>
        </p:nvSpPr>
        <p:spPr>
          <a:xfrm>
            <a:off x="4827849" y="1987275"/>
            <a:ext cx="2566200" cy="44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id_aluno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id_disciplina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B3E5A0"/>
                </a:solidFill>
                <a:latin typeface="Calibri"/>
                <a:ea typeface="Calibri"/>
                <a:cs typeface="Calibri"/>
                <a:sym typeface="Calibri"/>
              </a:rPr>
              <a:t>nota1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B3E5A0"/>
                </a:solidFill>
                <a:latin typeface="Calibri"/>
                <a:ea typeface="Calibri"/>
                <a:cs typeface="Calibri"/>
                <a:sym typeface="Calibri"/>
              </a:rPr>
              <a:t>nota2</a:t>
            </a:r>
            <a:endParaRPr sz="3500">
              <a:solidFill>
                <a:srgbClr val="B3E5A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B3E5A0"/>
                </a:solidFill>
                <a:latin typeface="Calibri"/>
                <a:ea typeface="Calibri"/>
                <a:cs typeface="Calibri"/>
                <a:sym typeface="Calibri"/>
              </a:rPr>
              <a:t>nota3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B3E5A0"/>
                </a:solidFill>
                <a:latin typeface="Calibri"/>
                <a:ea typeface="Calibri"/>
                <a:cs typeface="Calibri"/>
                <a:sym typeface="Calibri"/>
              </a:rPr>
              <a:t>média_final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B3E5A0"/>
                </a:solidFill>
                <a:latin typeface="Calibri"/>
                <a:ea typeface="Calibri"/>
                <a:cs typeface="Calibri"/>
                <a:sym typeface="Calibri"/>
              </a:rPr>
              <a:t>situação</a:t>
            </a:r>
            <a:endParaRPr sz="3500">
              <a:solidFill>
                <a:srgbClr val="B3E5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2"/>
          <p:cNvSpPr/>
          <p:nvPr/>
        </p:nvSpPr>
        <p:spPr>
          <a:xfrm>
            <a:off x="9369951" y="2052150"/>
            <a:ext cx="2669400" cy="1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id_disciplina</a:t>
            </a:r>
            <a:endParaRPr sz="35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nome</a:t>
            </a:r>
            <a:endParaRPr sz="35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09" name="Google Shape;209;p12"/>
          <p:cNvCxnSpPr/>
          <p:nvPr/>
        </p:nvCxnSpPr>
        <p:spPr>
          <a:xfrm flipH="1">
            <a:off x="2474336" y="2573775"/>
            <a:ext cx="2142368" cy="1"/>
          </a:xfrm>
          <a:prstGeom prst="straightConnector1">
            <a:avLst/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210" name="Google Shape;210;p12"/>
          <p:cNvCxnSpPr/>
          <p:nvPr/>
        </p:nvCxnSpPr>
        <p:spPr>
          <a:xfrm flipH="1" rot="10800000">
            <a:off x="7683290" y="2573913"/>
            <a:ext cx="1494300" cy="813900"/>
          </a:xfrm>
          <a:prstGeom prst="bentConnector3">
            <a:avLst>
              <a:gd fmla="val 49999" name="adj1"/>
            </a:avLst>
          </a:prstGeom>
          <a:noFill/>
          <a:ln cap="flat" cmpd="sng" w="57150">
            <a:solidFill>
              <a:srgbClr val="FFC000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211" name="Google Shape;211;p12"/>
          <p:cNvSpPr/>
          <p:nvPr/>
        </p:nvSpPr>
        <p:spPr>
          <a:xfrm>
            <a:off x="4677724" y="425041"/>
            <a:ext cx="2969595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000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Tabela de Ligação</a:t>
            </a:r>
            <a:endParaRPr b="1" sz="3000">
              <a:solidFill>
                <a:srgbClr val="FFC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12"/>
          <p:cNvSpPr/>
          <p:nvPr/>
        </p:nvSpPr>
        <p:spPr>
          <a:xfrm>
            <a:off x="234274" y="4426096"/>
            <a:ext cx="3976779" cy="224676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rgbClr val="B3E5A0"/>
                </a:solidFill>
                <a:latin typeface="Calibri"/>
                <a:ea typeface="Calibri"/>
                <a:cs typeface="Calibri"/>
                <a:sym typeface="Calibri"/>
              </a:rPr>
              <a:t>Esses atributos pertencem à relação do aluno  com a disciplina específica.</a:t>
            </a:r>
            <a:endParaRPr sz="3500">
              <a:solidFill>
                <a:srgbClr val="B3E5A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3"/>
          <p:cNvSpPr/>
          <p:nvPr/>
        </p:nvSpPr>
        <p:spPr>
          <a:xfrm>
            <a:off x="200720" y="266959"/>
            <a:ext cx="5775940" cy="853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66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Atributos Especiais</a:t>
            </a:r>
            <a:endParaRPr/>
          </a:p>
        </p:txBody>
      </p:sp>
      <p:sp>
        <p:nvSpPr>
          <p:cNvPr id="219" name="Google Shape;219;p13"/>
          <p:cNvSpPr/>
          <p:nvPr/>
        </p:nvSpPr>
        <p:spPr>
          <a:xfrm>
            <a:off x="200720" y="1242460"/>
            <a:ext cx="10671717" cy="41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93DCF8"/>
                </a:solidFill>
                <a:latin typeface="Calibri"/>
                <a:ea typeface="Calibri"/>
                <a:cs typeface="Calibri"/>
                <a:sym typeface="Calibri"/>
              </a:rPr>
              <a:t>Atributos Compostos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93DCF8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  <a:r>
              <a:rPr lang="pt-BR" sz="3500">
                <a:solidFill>
                  <a:srgbClr val="93DCF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pt-BR" sz="3500">
                <a:solidFill>
                  <a:srgbClr val="93DC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 que podem ser divididos em subcomponentes.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b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 </a:t>
            </a:r>
            <a:r>
              <a:rPr b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Endereço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pode conter: Rua, Número, Bairro, CEP.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4"/>
          <p:cNvSpPr/>
          <p:nvPr/>
        </p:nvSpPr>
        <p:spPr>
          <a:xfrm>
            <a:off x="200720" y="266959"/>
            <a:ext cx="5775940" cy="853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66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Atributos Especiais</a:t>
            </a:r>
            <a:endParaRPr/>
          </a:p>
        </p:txBody>
      </p:sp>
      <p:sp>
        <p:nvSpPr>
          <p:cNvPr id="226" name="Google Shape;226;p14"/>
          <p:cNvSpPr/>
          <p:nvPr/>
        </p:nvSpPr>
        <p:spPr>
          <a:xfrm>
            <a:off x="200720" y="1288693"/>
            <a:ext cx="11173524" cy="49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93DCF8"/>
                </a:solidFill>
                <a:latin typeface="Calibri"/>
                <a:ea typeface="Calibri"/>
                <a:cs typeface="Calibri"/>
                <a:sym typeface="Calibri"/>
              </a:rPr>
              <a:t>Atributos Multivalorados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93DCF8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  <a:r>
              <a:rPr lang="pt-BR" sz="3500">
                <a:solidFill>
                  <a:srgbClr val="93DCF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pt-BR" sz="3500">
                <a:solidFill>
                  <a:srgbClr val="93DC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 que podem ter mais de um valor para a mesma entidade.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b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Telefone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uma pessoa pode ter mais de um número.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5"/>
          <p:cNvSpPr/>
          <p:nvPr/>
        </p:nvSpPr>
        <p:spPr>
          <a:xfrm>
            <a:off x="200720" y="266959"/>
            <a:ext cx="5775940" cy="853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66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Atributos Especiais</a:t>
            </a:r>
            <a:endParaRPr/>
          </a:p>
        </p:txBody>
      </p:sp>
      <p:sp>
        <p:nvSpPr>
          <p:cNvPr id="233" name="Google Shape;233;p15"/>
          <p:cNvSpPr/>
          <p:nvPr/>
        </p:nvSpPr>
        <p:spPr>
          <a:xfrm>
            <a:off x="200720" y="1288693"/>
            <a:ext cx="11173524" cy="49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93DCF8"/>
                </a:solidFill>
                <a:latin typeface="Calibri"/>
                <a:ea typeface="Calibri"/>
                <a:cs typeface="Calibri"/>
                <a:sym typeface="Calibri"/>
              </a:rPr>
              <a:t>Atributos Deriváveis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93DCF8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  <a:r>
              <a:rPr lang="pt-BR" sz="3500">
                <a:solidFill>
                  <a:srgbClr val="93DCF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pt-BR" sz="3500">
                <a:solidFill>
                  <a:srgbClr val="93DC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 que podem ser calculados a partir de outros dados.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b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Idade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é derivada da </a:t>
            </a:r>
            <a:r>
              <a:rPr b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de Nascimento.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6"/>
          <p:cNvSpPr/>
          <p:nvPr/>
        </p:nvSpPr>
        <p:spPr>
          <a:xfrm>
            <a:off x="200720" y="266959"/>
            <a:ext cx="5775940" cy="8536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66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Atributos Especiais</a:t>
            </a:r>
            <a:endParaRPr/>
          </a:p>
        </p:txBody>
      </p:sp>
      <p:sp>
        <p:nvSpPr>
          <p:cNvPr id="240" name="Google Shape;240;p16"/>
          <p:cNvSpPr/>
          <p:nvPr/>
        </p:nvSpPr>
        <p:spPr>
          <a:xfrm>
            <a:off x="200720" y="1288693"/>
            <a:ext cx="11173524" cy="49398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93DCF8"/>
                </a:solidFill>
                <a:latin typeface="Calibri"/>
                <a:ea typeface="Calibri"/>
                <a:cs typeface="Calibri"/>
                <a:sym typeface="Calibri"/>
              </a:rPr>
              <a:t>Atributos Deriváveis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93DCF8"/>
                </a:solidFill>
                <a:latin typeface="Calibri"/>
                <a:ea typeface="Calibri"/>
                <a:cs typeface="Calibri"/>
                <a:sym typeface="Calibri"/>
              </a:rPr>
              <a:t>Definição</a:t>
            </a:r>
            <a:r>
              <a:rPr lang="pt-BR" sz="3500">
                <a:solidFill>
                  <a:srgbClr val="93DCF8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br>
              <a:rPr lang="pt-BR" sz="3500">
                <a:solidFill>
                  <a:srgbClr val="93DCF8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Atributos que podem ser calculados a partir de outros dados.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b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Idade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 é derivada da </a:t>
            </a:r>
            <a:r>
              <a:rPr b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Data de Nascimento.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"/>
          <p:cNvSpPr txBox="1"/>
          <p:nvPr/>
        </p:nvSpPr>
        <p:spPr>
          <a:xfrm>
            <a:off x="305118" y="196834"/>
            <a:ext cx="7233106" cy="833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6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 DA AULA</a:t>
            </a:r>
            <a:endParaRPr/>
          </a:p>
        </p:txBody>
      </p:sp>
      <p:sp>
        <p:nvSpPr>
          <p:cNvPr id="97" name="Google Shape;97;p2"/>
          <p:cNvSpPr txBox="1"/>
          <p:nvPr/>
        </p:nvSpPr>
        <p:spPr>
          <a:xfrm>
            <a:off x="96735" y="1437941"/>
            <a:ext cx="9507301" cy="306449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71500" lvl="0" marL="5715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Compreender os tipos de relacionamentos em modelo entidade-relacionamento (ER);</a:t>
            </a:r>
            <a:endParaRPr/>
          </a:p>
          <a:p>
            <a:pPr indent="-571500" lvl="0" marL="5715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Interpretar cardinalidade entre as entidades;</a:t>
            </a:r>
            <a:endParaRPr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 que é um banco de dados? - eMaster Cloud e Security" id="98" name="Google Shape;98;p2"/>
          <p:cNvPicPr preferRelativeResize="0"/>
          <p:nvPr/>
        </p:nvPicPr>
        <p:blipFill rotWithShape="1">
          <a:blip r:embed="rId3">
            <a:alphaModFix/>
          </a:blip>
          <a:srcRect b="0" l="36053" r="39563" t="0"/>
          <a:stretch/>
        </p:blipFill>
        <p:spPr>
          <a:xfrm>
            <a:off x="9682094" y="0"/>
            <a:ext cx="250990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"/>
          <p:cNvSpPr txBox="1"/>
          <p:nvPr/>
        </p:nvSpPr>
        <p:spPr>
          <a:xfrm>
            <a:off x="305118" y="196834"/>
            <a:ext cx="7233106" cy="833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6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OBJETIVOS DA AULA</a:t>
            </a:r>
            <a:endParaRPr/>
          </a:p>
        </p:txBody>
      </p:sp>
      <p:sp>
        <p:nvSpPr>
          <p:cNvPr id="104" name="Google Shape;104;p3"/>
          <p:cNvSpPr txBox="1"/>
          <p:nvPr/>
        </p:nvSpPr>
        <p:spPr>
          <a:xfrm>
            <a:off x="174793" y="1437941"/>
            <a:ext cx="8902300" cy="414171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71500" lvl="0" marL="5715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Reconhecer e aplicar atributos compostos, multivalorados e deriváveis;</a:t>
            </a:r>
            <a:endParaRPr/>
          </a:p>
          <a:p>
            <a:pPr indent="-571500" lvl="0" marL="5715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Construir um DER completo com os elementos estudados.</a:t>
            </a:r>
            <a:endParaRPr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O que é um banco de dados? - eMaster Cloud e Security" id="105" name="Google Shape;105;p3"/>
          <p:cNvPicPr preferRelativeResize="0"/>
          <p:nvPr/>
        </p:nvPicPr>
        <p:blipFill rotWithShape="1">
          <a:blip r:embed="rId3">
            <a:alphaModFix/>
          </a:blip>
          <a:srcRect b="0" l="36053" r="39563" t="0"/>
          <a:stretch/>
        </p:blipFill>
        <p:spPr>
          <a:xfrm>
            <a:off x="9682094" y="0"/>
            <a:ext cx="2509906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305118" y="196834"/>
            <a:ext cx="9376976" cy="8335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6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O que é um Relacionamento?</a:t>
            </a:r>
            <a:endParaRPr sz="466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1" name="Google Shape;111;p4"/>
          <p:cNvSpPr txBox="1"/>
          <p:nvPr/>
        </p:nvSpPr>
        <p:spPr>
          <a:xfrm>
            <a:off x="174792" y="1437941"/>
            <a:ext cx="11935431" cy="232390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pt-BR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Um relacionamento é uma associação entre duas ou mais entidades que estabelece uma ligação lógica entre elas no modelo de dados.</a:t>
            </a:r>
            <a:endParaRPr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2" name="Google Shape;112;p4"/>
          <p:cNvSpPr/>
          <p:nvPr/>
        </p:nvSpPr>
        <p:spPr>
          <a:xfrm>
            <a:off x="305118" y="4751530"/>
            <a:ext cx="8548950" cy="17081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b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500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Aluno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— </a:t>
            </a:r>
            <a:r>
              <a:rPr i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cursa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— </a:t>
            </a:r>
            <a:r>
              <a:rPr b="1" lang="pt-BR" sz="3500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Curso</a:t>
            </a:r>
            <a:b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500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Funcionário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— </a:t>
            </a:r>
            <a:r>
              <a:rPr i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trabalha em 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— </a:t>
            </a:r>
            <a:r>
              <a:rPr b="1" lang="pt-BR" sz="3500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Departamento</a:t>
            </a:r>
            <a:endParaRPr sz="3500">
              <a:solidFill>
                <a:srgbClr val="5ECB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/>
          <p:nvPr/>
        </p:nvSpPr>
        <p:spPr>
          <a:xfrm>
            <a:off x="305118" y="196834"/>
            <a:ext cx="9376976" cy="761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666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Tipos de Relacionamentos</a:t>
            </a:r>
            <a:endParaRPr sz="4666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5"/>
          <p:cNvSpPr txBox="1"/>
          <p:nvPr/>
        </p:nvSpPr>
        <p:spPr>
          <a:xfrm>
            <a:off x="174792" y="1437941"/>
            <a:ext cx="11935431" cy="2423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BF4"/>
              </a:buClr>
              <a:buSzPts val="3500"/>
              <a:buFont typeface="Play"/>
              <a:buAutoNum type="arabicPeriod"/>
            </a:pPr>
            <a:r>
              <a:rPr lang="pt-BR" sz="3500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Binário</a:t>
            </a:r>
            <a:r>
              <a:rPr lang="pt-BR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Entre duas entidades (mais comum);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BF4"/>
              </a:buClr>
              <a:buSzPts val="3500"/>
              <a:buFont typeface="Play"/>
              <a:buAutoNum type="arabicPeriod"/>
            </a:pPr>
            <a:r>
              <a:rPr lang="pt-BR" sz="3500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Ternário</a:t>
            </a:r>
            <a:r>
              <a:rPr lang="pt-BR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Entre três entidades;</a:t>
            </a:r>
            <a:endParaRPr/>
          </a:p>
          <a:p>
            <a:pPr indent="-514350" lvl="0" marL="51435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BF4"/>
              </a:buClr>
              <a:buSzPts val="3500"/>
              <a:buFont typeface="Play"/>
              <a:buAutoNum type="arabicPeriod"/>
            </a:pPr>
            <a:r>
              <a:rPr lang="pt-BR" sz="3500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N-ário</a:t>
            </a:r>
            <a:r>
              <a:rPr lang="pt-BR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: Entre “n” entidades.</a:t>
            </a:r>
            <a:endParaRPr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5"/>
          <p:cNvSpPr/>
          <p:nvPr/>
        </p:nvSpPr>
        <p:spPr>
          <a:xfrm>
            <a:off x="305118" y="4751530"/>
            <a:ext cx="8548950" cy="116955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Exemplo:</a:t>
            </a:r>
            <a:b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1" lang="pt-BR" sz="3500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Professor</a:t>
            </a: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— ministra — </a:t>
            </a:r>
            <a:r>
              <a:rPr b="1" lang="pt-BR" sz="3500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Disciplina</a:t>
            </a:r>
            <a:endParaRPr sz="3500">
              <a:solidFill>
                <a:srgbClr val="5ECB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6"/>
          <p:cNvSpPr txBox="1"/>
          <p:nvPr/>
        </p:nvSpPr>
        <p:spPr>
          <a:xfrm>
            <a:off x="174792" y="319497"/>
            <a:ext cx="4016025" cy="761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66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Cardinalidade</a:t>
            </a:r>
            <a:endParaRPr b="1" sz="4666">
              <a:solidFill>
                <a:srgbClr val="5ECB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6"/>
          <p:cNvSpPr txBox="1"/>
          <p:nvPr/>
        </p:nvSpPr>
        <p:spPr>
          <a:xfrm>
            <a:off x="174792" y="1437941"/>
            <a:ext cx="11935431" cy="1515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None/>
            </a:pPr>
            <a:r>
              <a:rPr lang="pt-BR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É a forma de como uma tabela se liga a outra em um banco de dados.</a:t>
            </a:r>
            <a:endParaRPr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6"/>
          <p:cNvSpPr txBox="1"/>
          <p:nvPr/>
        </p:nvSpPr>
        <p:spPr>
          <a:xfrm>
            <a:off x="174792" y="3854039"/>
            <a:ext cx="8292702" cy="2423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: 1 (um para um);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 : N (um para muitos);</a:t>
            </a:r>
            <a:endParaRPr/>
          </a:p>
          <a:p>
            <a:pPr indent="-571500" lvl="0" marL="5715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500"/>
              <a:buFont typeface="Arial"/>
              <a:buChar char="•"/>
            </a:pPr>
            <a:r>
              <a:rPr lang="pt-BR" sz="35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N : M (muitos para muitos);</a:t>
            </a:r>
            <a:endParaRPr sz="3500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6"/>
          <p:cNvSpPr/>
          <p:nvPr/>
        </p:nvSpPr>
        <p:spPr>
          <a:xfrm>
            <a:off x="174792" y="3025836"/>
            <a:ext cx="3835730" cy="81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3500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Tipos mais comuns</a:t>
            </a:r>
            <a:r>
              <a:rPr b="1"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: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7"/>
          <p:cNvSpPr txBox="1"/>
          <p:nvPr/>
        </p:nvSpPr>
        <p:spPr>
          <a:xfrm>
            <a:off x="305118" y="196834"/>
            <a:ext cx="9376976" cy="761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66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Exemplo visual de Cardinalidade</a:t>
            </a:r>
            <a:endParaRPr b="1" sz="4666">
              <a:solidFill>
                <a:srgbClr val="5ECB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p7"/>
          <p:cNvSpPr txBox="1"/>
          <p:nvPr/>
        </p:nvSpPr>
        <p:spPr>
          <a:xfrm>
            <a:off x="174791" y="1077385"/>
            <a:ext cx="11723559" cy="530914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pt-BR" sz="3000">
                <a:solidFill>
                  <a:srgbClr val="8CD872"/>
                </a:solidFill>
                <a:latin typeface="Calibri"/>
                <a:ea typeface="Calibri"/>
                <a:cs typeface="Calibri"/>
                <a:sym typeface="Calibri"/>
              </a:rPr>
              <a:t>1:1 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8CD872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8CD872"/>
                </a:solidFill>
                <a:latin typeface="Calibri"/>
                <a:ea typeface="Calibri"/>
                <a:cs typeface="Calibri"/>
                <a:sym typeface="Calibri"/>
              </a:rPr>
              <a:t>	Pessoa – possui – endereço</a:t>
            </a:r>
            <a:endParaRPr sz="3000">
              <a:solidFill>
                <a:srgbClr val="8CD87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	Cada pessoa possui apenas um CPF, e vice-versa.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pt-BR" sz="3000">
                <a:solidFill>
                  <a:srgbClr val="F2A982"/>
                </a:solidFill>
                <a:latin typeface="Calibri"/>
                <a:ea typeface="Calibri"/>
                <a:cs typeface="Calibri"/>
                <a:sym typeface="Calibri"/>
              </a:rPr>
              <a:t>1:N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A982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F2A982"/>
                </a:solidFill>
                <a:latin typeface="Calibri"/>
                <a:ea typeface="Calibri"/>
                <a:cs typeface="Calibri"/>
                <a:sym typeface="Calibri"/>
              </a:rPr>
              <a:t>	Cliente – faz – pedidos.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A982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F2A982"/>
                </a:solidFill>
                <a:latin typeface="Calibri"/>
                <a:ea typeface="Calibri"/>
                <a:cs typeface="Calibri"/>
                <a:sym typeface="Calibri"/>
              </a:rPr>
              <a:t>	Um cliente faz vários pedidos.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pt-BR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N:M*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Aluno – cursa – disciplinas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3000"/>
              <a:buFont typeface="Arial"/>
              <a:buNone/>
            </a:pPr>
            <a:r>
              <a:rPr lang="pt-BR" sz="300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	Um aluno cursa várias disciplinas e uma disciplina pode ter vários 	alunos. </a:t>
            </a:r>
            <a:endParaRPr sz="300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8"/>
          <p:cNvSpPr txBox="1"/>
          <p:nvPr/>
        </p:nvSpPr>
        <p:spPr>
          <a:xfrm>
            <a:off x="305118" y="196834"/>
            <a:ext cx="9376976" cy="76136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4001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4666">
                <a:solidFill>
                  <a:srgbClr val="5ECBF4"/>
                </a:solidFill>
                <a:latin typeface="Calibri"/>
                <a:ea typeface="Calibri"/>
                <a:cs typeface="Calibri"/>
                <a:sym typeface="Calibri"/>
              </a:rPr>
              <a:t>Relacionamento N:M</a:t>
            </a:r>
            <a:endParaRPr b="1" sz="4666">
              <a:solidFill>
                <a:srgbClr val="5ECBF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1" name="Google Shape;141;p8"/>
          <p:cNvSpPr/>
          <p:nvPr/>
        </p:nvSpPr>
        <p:spPr>
          <a:xfrm>
            <a:off x="200720" y="1775094"/>
            <a:ext cx="11374245" cy="25160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500"/>
              <a:buFont typeface="Calibri"/>
              <a:buNone/>
            </a:pPr>
            <a:r>
              <a:rPr b="0" i="0" lang="pt-BR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Quando encontramos um relacionamento </a:t>
            </a:r>
            <a:r>
              <a:rPr b="1" i="0" lang="pt-BR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N:M</a:t>
            </a:r>
            <a:r>
              <a:rPr b="0" i="0" lang="pt-BR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(muitos para muitos), é preciso criar uma </a:t>
            </a:r>
            <a:r>
              <a:rPr b="1" i="0" lang="pt-BR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tabela (entidade) de ligação</a:t>
            </a:r>
            <a:r>
              <a:rPr b="0" i="0" lang="pt-BR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b="1" i="0" lang="pt-BR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0" lang="pt-BR" sz="35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Entre as duas tabelas principais.</a:t>
            </a:r>
            <a:endParaRPr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9"/>
          <p:cNvSpPr/>
          <p:nvPr/>
        </p:nvSpPr>
        <p:spPr>
          <a:xfrm>
            <a:off x="189568" y="1955777"/>
            <a:ext cx="11831446" cy="251607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35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 tabela de ligação organiza essas conexões, mostrando exatamente quem está ligado a quem, deixando tudo claro e fácil de gerenciar.</a:t>
            </a:r>
            <a:endParaRPr/>
          </a:p>
        </p:txBody>
      </p:sp>
    </p:spTree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538D9D"/>
      </a:hlink>
      <a:folHlink>
        <a:srgbClr val="A5738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2025-05-31T18:16:18Z</dcterms:created>
  <dc:creator>MICHELLE SABBATINI MALTA DA SILVA</dc:creator>
</cp:coreProperties>
</file>