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 (MS)" panose="020F0502020204030204" pitchFamily="3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 autoAdjust="0"/>
    <p:restoredTop sz="94648" autoAdjust="0"/>
  </p:normalViewPr>
  <p:slideViewPr>
    <p:cSldViewPr>
      <p:cViewPr varScale="1">
        <p:scale>
          <a:sx n="27" d="100"/>
          <a:sy n="27" d="100"/>
        </p:scale>
        <p:origin x="232" y="1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C0AD3-84FB-CF45-AE07-083A29609BB4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675CD-3082-304E-AE19-6FA65FD4F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968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675CD-3082-304E-AE19-6FA65FD4F1C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53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51157" y="0"/>
            <a:ext cx="9736843" cy="10287000"/>
          </a:xfrm>
          <a:custGeom>
            <a:avLst/>
            <a:gdLst/>
            <a:ahLst/>
            <a:cxnLst/>
            <a:rect l="l" t="t" r="r" b="b"/>
            <a:pathLst>
              <a:path w="9736843" h="10287000">
                <a:moveTo>
                  <a:pt x="0" y="0"/>
                </a:moveTo>
                <a:lnTo>
                  <a:pt x="9736843" y="0"/>
                </a:lnTo>
                <a:lnTo>
                  <a:pt x="973684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6130" r="-11692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457200" y="2781300"/>
            <a:ext cx="7522457" cy="3813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Conceitos</a:t>
            </a:r>
            <a:r>
              <a:rPr lang="en-US" sz="69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6999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Básicos</a:t>
            </a:r>
            <a:r>
              <a:rPr lang="en-US" sz="69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de Redes, </a:t>
            </a:r>
            <a:r>
              <a:rPr lang="en-US" sz="6999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Finalidades</a:t>
            </a:r>
            <a:r>
              <a:rPr lang="en-US" sz="69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e </a:t>
            </a:r>
            <a:r>
              <a:rPr lang="en-US" sz="6999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Benefícios</a:t>
            </a:r>
            <a:endParaRPr lang="en-US" sz="6999" dirty="0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02B886-5D56-9554-602A-79CC4F160402}"/>
              </a:ext>
            </a:extLst>
          </p:cNvPr>
          <p:cNvSpPr txBox="1"/>
          <p:nvPr/>
        </p:nvSpPr>
        <p:spPr>
          <a:xfrm>
            <a:off x="932853" y="419100"/>
            <a:ext cx="65699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AULA 1 - REDES</a:t>
            </a:r>
            <a:endParaRPr lang="pt-BR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7635" y="4337049"/>
            <a:ext cx="10412730" cy="1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ATIVIDADE PRÁTICA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2588638" y="0"/>
            <a:ext cx="5699362" cy="10287000"/>
          </a:xfrm>
          <a:custGeom>
            <a:avLst/>
            <a:gdLst/>
            <a:ahLst/>
            <a:cxnLst/>
            <a:rect l="l" t="t" r="r" b="b"/>
            <a:pathLst>
              <a:path w="5699362" h="10287000">
                <a:moveTo>
                  <a:pt x="5699362" y="0"/>
                </a:moveTo>
                <a:lnTo>
                  <a:pt x="0" y="0"/>
                </a:lnTo>
                <a:lnTo>
                  <a:pt x="0" y="10287000"/>
                </a:lnTo>
                <a:lnTo>
                  <a:pt x="5699362" y="10287000"/>
                </a:lnTo>
                <a:lnTo>
                  <a:pt x="5699362" y="0"/>
                </a:lnTo>
                <a:close/>
              </a:path>
            </a:pathLst>
          </a:custGeom>
          <a:blipFill>
            <a:blip r:embed="rId2"/>
            <a:stretch>
              <a:fillRect l="-120945" t="-1696" r="-43968" b="-251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457677" y="-155418"/>
            <a:ext cx="7541527" cy="1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OBJETIVOS DA AULA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3489" y="1979532"/>
            <a:ext cx="12128434" cy="6374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73796" lvl="1" indent="-636898" algn="just">
              <a:lnSpc>
                <a:spcPts val="8259"/>
              </a:lnSpc>
              <a:buFont typeface="Arial"/>
              <a:buChar char="•"/>
            </a:pPr>
            <a:r>
              <a:rPr lang="en-US" sz="58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Compreender o que são redes de computadores e por que elas são importantes.</a:t>
            </a:r>
          </a:p>
          <a:p>
            <a:pPr algn="just">
              <a:lnSpc>
                <a:spcPts val="8259"/>
              </a:lnSpc>
            </a:pPr>
            <a:endParaRPr lang="en-US" sz="5899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1273796" lvl="1" indent="-636898" algn="just">
              <a:lnSpc>
                <a:spcPts val="8259"/>
              </a:lnSpc>
              <a:buFont typeface="Arial"/>
              <a:buChar char="•"/>
            </a:pPr>
            <a:r>
              <a:rPr lang="en-US" sz="58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Identificar os principais tipos de redes existentes.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2588638" y="0"/>
            <a:ext cx="5699362" cy="10287000"/>
          </a:xfrm>
          <a:custGeom>
            <a:avLst/>
            <a:gdLst/>
            <a:ahLst/>
            <a:cxnLst/>
            <a:rect l="l" t="t" r="r" b="b"/>
            <a:pathLst>
              <a:path w="5699362" h="10287000">
                <a:moveTo>
                  <a:pt x="5699362" y="0"/>
                </a:moveTo>
                <a:lnTo>
                  <a:pt x="0" y="0"/>
                </a:lnTo>
                <a:lnTo>
                  <a:pt x="0" y="10287000"/>
                </a:lnTo>
                <a:lnTo>
                  <a:pt x="5699362" y="10287000"/>
                </a:lnTo>
                <a:lnTo>
                  <a:pt x="5699362" y="0"/>
                </a:lnTo>
                <a:close/>
              </a:path>
            </a:pathLst>
          </a:custGeom>
          <a:blipFill>
            <a:blip r:embed="rId2"/>
            <a:stretch>
              <a:fillRect l="-120945" t="-1696" r="-43968" b="-251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457677" y="-155418"/>
            <a:ext cx="7541527" cy="1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OBJETIVOS DA AULA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3489" y="1835783"/>
            <a:ext cx="12128434" cy="742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73796" lvl="1" indent="-636898" algn="l">
              <a:lnSpc>
                <a:spcPts val="8259"/>
              </a:lnSpc>
              <a:buFont typeface="Arial"/>
              <a:buChar char="•"/>
            </a:pPr>
            <a:r>
              <a:rPr lang="en-US" sz="58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Avaliar redes com base em critérios como custo, desempenho e segurança.</a:t>
            </a:r>
          </a:p>
          <a:p>
            <a:pPr algn="l">
              <a:lnSpc>
                <a:spcPts val="8259"/>
              </a:lnSpc>
            </a:pPr>
            <a:endParaRPr lang="en-US" sz="5899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marL="1273796" lvl="1" indent="-636898" algn="l">
              <a:lnSpc>
                <a:spcPts val="8259"/>
              </a:lnSpc>
              <a:buFont typeface="Arial"/>
              <a:buChar char="•"/>
            </a:pPr>
            <a:r>
              <a:rPr lang="en-US" sz="58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Relacionar os conceitos aprendidos com redes do cotidiano (escola, casa, etc.).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24160" y="441038"/>
            <a:ext cx="10039679" cy="1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Redes de Computadores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3717924"/>
            <a:ext cx="18288000" cy="2574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É</a:t>
            </a:r>
            <a:r>
              <a:rPr lang="en-US" sz="69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um conjunto de </a:t>
            </a:r>
            <a:r>
              <a:rPr lang="en-US" sz="6999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dispositivos</a:t>
            </a:r>
            <a:r>
              <a:rPr lang="en-US" sz="69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6999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conectados</a:t>
            </a:r>
            <a:r>
              <a:rPr lang="en-US" sz="69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para </a:t>
            </a:r>
            <a:r>
              <a:rPr lang="en-US" sz="6999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compartilhar</a:t>
            </a:r>
            <a:r>
              <a:rPr lang="en-US" sz="69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6999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recursos</a:t>
            </a:r>
            <a:r>
              <a:rPr lang="en-US" sz="69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e </a:t>
            </a:r>
            <a:r>
              <a:rPr lang="en-US" sz="6999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informações</a:t>
            </a:r>
            <a:r>
              <a:rPr lang="en-US" sz="6999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578389"/>
            <a:ext cx="3376777" cy="3398015"/>
          </a:xfrm>
          <a:custGeom>
            <a:avLst/>
            <a:gdLst/>
            <a:ahLst/>
            <a:cxnLst/>
            <a:rect l="l" t="t" r="r" b="b"/>
            <a:pathLst>
              <a:path w="3376777" h="3398015">
                <a:moveTo>
                  <a:pt x="0" y="0"/>
                </a:moveTo>
                <a:lnTo>
                  <a:pt x="3376777" y="0"/>
                </a:lnTo>
                <a:lnTo>
                  <a:pt x="3376777" y="3398015"/>
                </a:lnTo>
                <a:lnTo>
                  <a:pt x="0" y="3398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6956644" y="7630103"/>
            <a:ext cx="2456139" cy="2259648"/>
          </a:xfrm>
          <a:custGeom>
            <a:avLst/>
            <a:gdLst/>
            <a:ahLst/>
            <a:cxnLst/>
            <a:rect l="l" t="t" r="r" b="b"/>
            <a:pathLst>
              <a:path w="2456139" h="2259648">
                <a:moveTo>
                  <a:pt x="0" y="0"/>
                </a:moveTo>
                <a:lnTo>
                  <a:pt x="2456139" y="0"/>
                </a:lnTo>
                <a:lnTo>
                  <a:pt x="2456139" y="2259648"/>
                </a:lnTo>
                <a:lnTo>
                  <a:pt x="0" y="22596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1648977" y="2825089"/>
            <a:ext cx="4747744" cy="3151315"/>
          </a:xfrm>
          <a:custGeom>
            <a:avLst/>
            <a:gdLst/>
            <a:ahLst/>
            <a:cxnLst/>
            <a:rect l="l" t="t" r="r" b="b"/>
            <a:pathLst>
              <a:path w="4747744" h="3151315">
                <a:moveTo>
                  <a:pt x="0" y="0"/>
                </a:moveTo>
                <a:lnTo>
                  <a:pt x="4747744" y="0"/>
                </a:lnTo>
                <a:lnTo>
                  <a:pt x="4747744" y="3151315"/>
                </a:lnTo>
                <a:lnTo>
                  <a:pt x="0" y="31513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7040424" y="3300732"/>
            <a:ext cx="2675672" cy="2675672"/>
          </a:xfrm>
          <a:custGeom>
            <a:avLst/>
            <a:gdLst/>
            <a:ahLst/>
            <a:cxnLst/>
            <a:rect l="l" t="t" r="r" b="b"/>
            <a:pathLst>
              <a:path w="2675672" h="2675672">
                <a:moveTo>
                  <a:pt x="0" y="0"/>
                </a:moveTo>
                <a:lnTo>
                  <a:pt x="2675672" y="0"/>
                </a:lnTo>
                <a:lnTo>
                  <a:pt x="2675672" y="2675672"/>
                </a:lnTo>
                <a:lnTo>
                  <a:pt x="0" y="26756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3296205" y="7630103"/>
            <a:ext cx="2259648" cy="2259648"/>
          </a:xfrm>
          <a:custGeom>
            <a:avLst/>
            <a:gdLst/>
            <a:ahLst/>
            <a:cxnLst/>
            <a:rect l="l" t="t" r="r" b="b"/>
            <a:pathLst>
              <a:path w="2259648" h="2259648">
                <a:moveTo>
                  <a:pt x="0" y="0"/>
                </a:moveTo>
                <a:lnTo>
                  <a:pt x="2259648" y="0"/>
                </a:lnTo>
                <a:lnTo>
                  <a:pt x="2259648" y="2259648"/>
                </a:lnTo>
                <a:lnTo>
                  <a:pt x="0" y="22596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1287869" y="7638729"/>
            <a:ext cx="2858440" cy="2251022"/>
          </a:xfrm>
          <a:custGeom>
            <a:avLst/>
            <a:gdLst/>
            <a:ahLst/>
            <a:cxnLst/>
            <a:rect l="l" t="t" r="r" b="b"/>
            <a:pathLst>
              <a:path w="2858440" h="2251022">
                <a:moveTo>
                  <a:pt x="0" y="0"/>
                </a:moveTo>
                <a:lnTo>
                  <a:pt x="2858440" y="0"/>
                </a:lnTo>
                <a:lnTo>
                  <a:pt x="2858440" y="2251022"/>
                </a:lnTo>
                <a:lnTo>
                  <a:pt x="0" y="22510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378959" y="222249"/>
            <a:ext cx="4676259" cy="1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Exemplos: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24160" y="441038"/>
            <a:ext cx="10039679" cy="1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Benefícios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20065" y="2560604"/>
            <a:ext cx="17647869" cy="4708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05141" lvl="1" indent="-502571" algn="l">
              <a:lnSpc>
                <a:spcPts val="9311"/>
              </a:lnSpc>
              <a:buFont typeface="Arial"/>
              <a:buChar char="•"/>
            </a:pP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Redução de custos (</a:t>
            </a:r>
            <a:r>
              <a:rPr lang="en-US" sz="4655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por</a:t>
            </a: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655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exemplo</a:t>
            </a: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, com </a:t>
            </a:r>
            <a:r>
              <a:rPr lang="en-US" sz="4655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impressoras</a:t>
            </a: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655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compartilhadas</a:t>
            </a: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)</a:t>
            </a:r>
          </a:p>
          <a:p>
            <a:pPr marL="1005141" lvl="1" indent="-502571" algn="l">
              <a:lnSpc>
                <a:spcPts val="9311"/>
              </a:lnSpc>
              <a:buFont typeface="Arial"/>
              <a:buChar char="•"/>
            </a:pPr>
            <a:r>
              <a:rPr lang="en-US" sz="4655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Aumento</a:t>
            </a: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da </a:t>
            </a:r>
            <a:r>
              <a:rPr lang="en-US" sz="4655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produtividade</a:t>
            </a: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(</a:t>
            </a:r>
            <a:r>
              <a:rPr lang="en-US" sz="4655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acesso</a:t>
            </a: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655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rápido</a:t>
            </a: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à </a:t>
            </a:r>
            <a:r>
              <a:rPr lang="en-US" sz="4655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informações</a:t>
            </a: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)</a:t>
            </a:r>
          </a:p>
          <a:p>
            <a:pPr marL="1005141" lvl="1" indent="-502571" algn="l">
              <a:lnSpc>
                <a:spcPts val="9311"/>
              </a:lnSpc>
              <a:buFont typeface="Arial"/>
              <a:buChar char="•"/>
            </a:pP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Maior </a:t>
            </a:r>
            <a:r>
              <a:rPr lang="en-US" sz="4655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segurança</a:t>
            </a: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da </a:t>
            </a:r>
            <a:r>
              <a:rPr lang="en-US" sz="4655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informação</a:t>
            </a: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(com backups </a:t>
            </a:r>
            <a:r>
              <a:rPr lang="en-US" sz="4655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centralizados</a:t>
            </a: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)</a:t>
            </a:r>
          </a:p>
          <a:p>
            <a:pPr marL="1005141" lvl="1" indent="-502571" algn="l">
              <a:lnSpc>
                <a:spcPts val="9311"/>
              </a:lnSpc>
              <a:buFont typeface="Arial"/>
              <a:buChar char="•"/>
            </a:pPr>
            <a:r>
              <a:rPr lang="en-US" sz="4655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Colaboração</a:t>
            </a: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655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eficiente</a:t>
            </a: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(</a:t>
            </a:r>
            <a:r>
              <a:rPr lang="en-US" sz="4655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trabalho</a:t>
            </a: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4655" dirty="0" err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em</a:t>
            </a:r>
            <a:r>
              <a:rPr lang="en-US" sz="4655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 equipe online)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51956" y="1585933"/>
          <a:ext cx="17384088" cy="8701066"/>
        </p:xfrm>
        <a:graphic>
          <a:graphicData uri="http://schemas.openxmlformats.org/drawingml/2006/table">
            <a:tbl>
              <a:tblPr/>
              <a:tblGrid>
                <a:gridCol w="5794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4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8215">
                <a:tc>
                  <a:txBody>
                    <a:bodyPr/>
                    <a:lstStyle/>
                    <a:p>
                      <a:pPr algn="ctr">
                        <a:lnSpc>
                          <a:spcPts val="6439"/>
                        </a:lnSpc>
                        <a:defRPr/>
                      </a:pPr>
                      <a:r>
                        <a:rPr lang="en-US" sz="4599">
                          <a:solidFill>
                            <a:srgbClr val="FFFFFF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TIPOS DE REDE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39"/>
                        </a:lnSpc>
                        <a:defRPr/>
                      </a:pPr>
                      <a:r>
                        <a:rPr lang="en-US" sz="4599">
                          <a:solidFill>
                            <a:srgbClr val="FFFFFF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ABRANGÊNCIA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39"/>
                        </a:lnSpc>
                        <a:defRPr/>
                      </a:pPr>
                      <a:r>
                        <a:rPr lang="en-US" sz="4599">
                          <a:solidFill>
                            <a:srgbClr val="FFFFFF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EXEMPLO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0186">
                <a:tc>
                  <a:txBody>
                    <a:bodyPr/>
                    <a:lstStyle/>
                    <a:p>
                      <a:pPr algn="ctr">
                        <a:lnSpc>
                          <a:spcPts val="6439"/>
                        </a:lnSpc>
                        <a:defRPr/>
                      </a:pPr>
                      <a:r>
                        <a:rPr lang="en-US" sz="4599">
                          <a:solidFill>
                            <a:srgbClr val="FFFFFF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LAN (Local Area Network)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39"/>
                        </a:lnSpc>
                        <a:defRPr/>
                      </a:pPr>
                      <a:r>
                        <a:rPr lang="en-US" sz="4599">
                          <a:solidFill>
                            <a:srgbClr val="FFFFFF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Pequena área, como uma casa ou escola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39"/>
                        </a:lnSpc>
                        <a:defRPr/>
                      </a:pPr>
                      <a:r>
                        <a:rPr lang="en-US" sz="4599">
                          <a:solidFill>
                            <a:srgbClr val="FFFFFF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Laboratório de informática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0186">
                <a:tc>
                  <a:txBody>
                    <a:bodyPr/>
                    <a:lstStyle/>
                    <a:p>
                      <a:pPr algn="ctr">
                        <a:lnSpc>
                          <a:spcPts val="6439"/>
                        </a:lnSpc>
                        <a:defRPr/>
                      </a:pPr>
                      <a:r>
                        <a:rPr lang="en-US" sz="4599">
                          <a:solidFill>
                            <a:srgbClr val="FFFFFF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MAN (Metropolitan Area Network)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39"/>
                        </a:lnSpc>
                        <a:defRPr/>
                      </a:pPr>
                      <a:r>
                        <a:rPr lang="en-US" sz="4599">
                          <a:solidFill>
                            <a:srgbClr val="FFFFFF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Cidade ou campus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39"/>
                        </a:lnSpc>
                        <a:defRPr/>
                      </a:pPr>
                      <a:r>
                        <a:rPr lang="en-US" sz="4599">
                          <a:solidFill>
                            <a:srgbClr val="FFFFFF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Rede entre escolas de uma mesma cidade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2479">
                <a:tc>
                  <a:txBody>
                    <a:bodyPr/>
                    <a:lstStyle/>
                    <a:p>
                      <a:pPr algn="ctr">
                        <a:lnSpc>
                          <a:spcPts val="6439"/>
                        </a:lnSpc>
                        <a:defRPr/>
                      </a:pPr>
                      <a:r>
                        <a:rPr lang="en-US" sz="4599">
                          <a:solidFill>
                            <a:srgbClr val="FFFFFF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WAN (Wide Area Network)</a:t>
                      </a:r>
                      <a:endParaRPr lang="en-US" sz="1100"/>
                    </a:p>
                  </a:txBody>
                  <a:tcPr marL="190500" marR="190500" marT="190500" marB="1905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39"/>
                        </a:lnSpc>
                        <a:defRPr/>
                      </a:pPr>
                      <a:r>
                        <a:rPr lang="en-US" sz="4599">
                          <a:solidFill>
                            <a:srgbClr val="FFFFFF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Abrange regiões, países, ou o mundo todo</a:t>
                      </a:r>
                      <a:endParaRPr lang="en-US" sz="1100"/>
                    </a:p>
                  </a:txBody>
                  <a:tcPr marL="190500" marR="190500" marT="190500" marB="1905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439"/>
                        </a:lnSpc>
                        <a:defRPr/>
                      </a:pPr>
                      <a:r>
                        <a:rPr lang="en-US" sz="4599">
                          <a:solidFill>
                            <a:srgbClr val="FFFFFF"/>
                          </a:solidFill>
                          <a:latin typeface="Calibri (MS)"/>
                          <a:ea typeface="Calibri (MS)"/>
                          <a:cs typeface="Calibri (MS)"/>
                          <a:sym typeface="Calibri (MS)"/>
                        </a:rPr>
                        <a:t>A internet é a maior WAN</a:t>
                      </a:r>
                      <a:endParaRPr lang="en-US" sz="1100"/>
                    </a:p>
                  </a:txBody>
                  <a:tcPr marL="190500" marR="190500" marT="190500" marB="190500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124160" y="-73848"/>
            <a:ext cx="10039679" cy="1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TIPOS DE REDES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1862" y="1648458"/>
            <a:ext cx="17544275" cy="7609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1. Custo: Quanto será investido em equipamentos, cabos, manutenção?</a:t>
            </a:r>
          </a:p>
          <a:p>
            <a:pPr algn="l">
              <a:lnSpc>
                <a:spcPts val="2800"/>
              </a:lnSpc>
            </a:pPr>
            <a:endParaRPr lang="en-US" sz="6399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2. Desempenho: A rede é rápida? Aguenta muitos usuários ao mesmo tempo?</a:t>
            </a:r>
          </a:p>
          <a:p>
            <a:pPr algn="l">
              <a:lnSpc>
                <a:spcPts val="2800"/>
              </a:lnSpc>
            </a:pPr>
            <a:endParaRPr lang="en-US" sz="6399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3. Segurança: Os dados estão protegidos contra acessos indevidos ou falhas?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83441" y="-10880"/>
            <a:ext cx="13521118" cy="1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CRITÉRIOS DE AVALIAÇÃO DE REDES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1862" y="2353308"/>
            <a:ext cx="17544275" cy="6904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1. Custo: Switches, cabos, pontos de acesso.</a:t>
            </a:r>
          </a:p>
          <a:p>
            <a:pPr algn="l">
              <a:lnSpc>
                <a:spcPts val="8959"/>
              </a:lnSpc>
            </a:pPr>
            <a:endParaRPr lang="en-US" sz="6399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2. Desempenho: Quantos alunos usam a internet simultaneamente?</a:t>
            </a:r>
          </a:p>
          <a:p>
            <a:pPr algn="l">
              <a:lnSpc>
                <a:spcPts val="8959"/>
              </a:lnSpc>
            </a:pPr>
            <a:endParaRPr lang="en-US" sz="6399">
              <a:solidFill>
                <a:srgbClr val="FFFFFF"/>
              </a:solidFill>
              <a:latin typeface="Calibri (MS)"/>
              <a:ea typeface="Calibri (MS)"/>
              <a:cs typeface="Calibri (MS)"/>
              <a:sym typeface="Calibri (MS)"/>
            </a:endParaRPr>
          </a:p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3. Segurança: Tem firewall? Controle de acesso?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1862" y="46329"/>
            <a:ext cx="10412730" cy="1336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EXEMPLO: REDE DA ESCOLA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276</Words>
  <Application>Microsoft Macintosh PowerPoint</Application>
  <PresentationFormat>Personalizar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(MS)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SEMANA 1 REDES</dc:title>
  <cp:lastModifiedBy>MICHELLE SABBATINI MALTA DA SILVA</cp:lastModifiedBy>
  <cp:revision>4</cp:revision>
  <dcterms:created xsi:type="dcterms:W3CDTF">2006-08-16T00:00:00Z</dcterms:created>
  <dcterms:modified xsi:type="dcterms:W3CDTF">2025-04-25T03:27:40Z</dcterms:modified>
  <dc:identifier>DAGleoEYmZ4</dc:identifier>
</cp:coreProperties>
</file>