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9" r:id="rId15"/>
    <p:sldId id="270" r:id="rId16"/>
    <p:sldId id="272" r:id="rId17"/>
    <p:sldId id="268" r:id="rId18"/>
    <p:sldId id="274" r:id="rId19"/>
    <p:sldId id="271" r:id="rId20"/>
    <p:sldId id="275" r:id="rId21"/>
    <p:sldId id="276" r:id="rId22"/>
    <p:sldId id="277" r:id="rId23"/>
    <p:sldId id="278" r:id="rId24"/>
    <p:sldId id="282" r:id="rId25"/>
    <p:sldId id="283" r:id="rId26"/>
    <p:sldId id="279" r:id="rId27"/>
    <p:sldId id="280" r:id="rId28"/>
    <p:sldId id="281" r:id="rId29"/>
    <p:sldId id="284" r:id="rId30"/>
    <p:sldId id="287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9" r:id="rId43"/>
    <p:sldId id="300" r:id="rId44"/>
    <p:sldId id="298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5A6"/>
    <a:srgbClr val="C0E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3"/>
    <p:restoredTop sz="86557"/>
  </p:normalViewPr>
  <p:slideViewPr>
    <p:cSldViewPr snapToGrid="0">
      <p:cViewPr varScale="1">
        <p:scale>
          <a:sx n="91" d="100"/>
          <a:sy n="91" d="100"/>
        </p:scale>
        <p:origin x="9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E0-3929-9940-8995-ECA3A98B57F6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8AA66-E109-7842-8F47-F6635CA7B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88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990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01A2-3EFA-C88A-ADBF-90BFEF276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6F3C151-1177-060C-E395-D91A05B6E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94D7E13-DAD8-9396-BEC6-D799E5DEA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A66A04-884D-C86E-32B7-10B1AA25C8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150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8E11E-EFBD-BB43-6368-3C76AB04A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E66B80C-5B13-DB74-5C52-13BA059337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C11A0C5-14F3-82C2-447A-4BDC93B39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A0F838-D42C-BE6D-483A-CA3C51BC4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693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6B38B-03F8-332B-14A9-764A73ACF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2384076-D1A0-46A7-E8CA-B0FA1817F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1692C33-063B-BD48-68B2-07F8070D4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F410CF-4BC9-CEC5-A940-4F7ACC326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749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41DA5-B5DB-9FE6-5225-6FF21D193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F01365-D419-7DFC-C762-24308D37FF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9ADFF0F-223B-6E89-DC0B-E0738629A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61D8AD-6024-558B-5371-8281C9672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491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C8368-7F4A-7B74-30E7-8501D3B1F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BB2C364-52FE-F756-F459-A2FBF7C789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8B87380-0D48-681E-B1E8-42F128F80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930137-EBF5-F0E9-B161-6D3EE23DF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939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C7CAB-1A11-82A8-D78A-A6CECBE9D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25FF0FD-A4E1-F92C-BE76-512CB2978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DE34790-A2C3-3279-0610-DC77A41C5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CDA0C3-0BA0-E21F-526C-513F2546B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175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7A9B9-FB26-3576-F68E-E89A58B27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B6BA98F-B466-B532-7F3A-2F2E8EF229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855B464-306D-CA2E-CCBE-CB0F05379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9D1DFF-EB88-6F24-7D5A-A4E2FD1F1D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695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C3F54-02C7-9B98-C9D4-895DF4CA4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215415-4ECF-2EA3-9D10-C9FC9E324A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948796F-BDBC-0867-B625-E241DB1CC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90C07E-E5E1-57BF-DBB4-AE8EBB2023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427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30A5C-22DE-6D7E-A7A8-2B6B4D7A7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4E3E7EB-CC30-2CEA-8649-2959A27F4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CABBD1C-89B2-EFA9-6E24-AAA79C8ED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38CBC6-0843-F9B7-1D97-27061BBA1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06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2698E-C2A7-9191-2B1F-DAB545E18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BCECDCD-0B48-CB9D-34EB-DD621F5CD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62D5666-7BB6-76E9-9567-0F559DEDA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83951E-602E-993C-548C-82C72E96C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30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Backbones</a:t>
            </a:r>
            <a:r>
              <a:rPr lang="pt-BR" dirty="0"/>
              <a:t> (ou "espinha dorsal" da rede)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314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B4AB5-40F9-B99A-6DA8-B96304636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8C87E60-A8B1-CB0E-78EA-04436E696D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9C14DB6-D7F5-C3AA-5DA1-1C4F4D96C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3035F8-7419-EFF1-0938-72812F882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989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DD0AD-C655-DFA2-F667-BCA6590DE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6D30C5C-3715-A705-2A60-5169EC9D2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4B5B27B-251B-0EFB-8BDF-626A2BEDE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0D3699-13CD-0B3F-603F-37E83C28D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494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F5ADD-02A1-8B1B-0282-0A6E1D0D0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6A20492-F034-0DF0-F3D4-AE70B84621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8D792C-710A-5C4C-6A87-415CBC106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6F2843-F068-5EDC-CDE1-B85FF42D2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47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633EF-A1DF-66EE-6E1E-6C41BA277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79D4EBC-EF38-25EF-282D-D380E32802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8D59CD6-954E-240E-A193-191B8D6C1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 TABELA COMPARATIVA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7ABA33-EC8A-5C37-085C-A5AA0995A0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90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4DAD8-270B-8EC2-E1C4-4D8A88AE8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ECA1589-C7A9-EAE0-251F-638A3BD1F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5F02526-EA6B-6707-CC11-1878A6324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B3A8A1-339C-9600-1D15-A4CD3EA8E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56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A52AB-440B-32B3-7CDB-B7E6CDAE1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980A660-2F0C-E2A6-5F71-69836A3DD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5606189-BFA7-D071-B4B8-93165278B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FB4320-448C-1E0C-18AC-A759960AD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71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4CA1D-62B2-8302-4C62-A70C7CDDE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6ED9B13-9F70-8915-0DE9-33DCDC89D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31A5BC1-6A39-31BD-9E0A-A453B2F92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99EB36-7854-B62D-33F2-0DD8F22EC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01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7E2F1-D139-ECDF-6249-8DFC2D33A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5F10B2-5643-2B9D-1646-09D57EEA3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52CF743-9806-C1B2-5F43-D68BCC2E7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197090-2BB5-C42B-9354-D4FFE3E02E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326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443C0-E4A3-92BF-3B8F-AC766C3B8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FD542D0-B0FB-D2F2-6911-93D800D5C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AB3DD39-8584-0C77-9ED3-F0A9F9C32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Obs</a:t>
            </a:r>
            <a:r>
              <a:rPr lang="pt-BR" dirty="0"/>
              <a:t>: Propor pesquisa sobre a diferença entre os cabos cat5 até o cat7.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7124B2-82B2-6AE1-589F-CB65E8892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8AA66-E109-7842-8F47-F6635CA7BA8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58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B166-F2B4-8043-9A7C-2A2F402A2221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319-1192-A140-A996-F5B84E222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93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B166-F2B4-8043-9A7C-2A2F402A2221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319-1192-A140-A996-F5B84E222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24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B166-F2B4-8043-9A7C-2A2F402A2221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319-1192-A140-A996-F5B84E222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7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B166-F2B4-8043-9A7C-2A2F402A2221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319-1192-A140-A996-F5B84E222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98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B166-F2B4-8043-9A7C-2A2F402A2221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319-1192-A140-A996-F5B84E222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B166-F2B4-8043-9A7C-2A2F402A2221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319-1192-A140-A996-F5B84E222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40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B166-F2B4-8043-9A7C-2A2F402A2221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319-1192-A140-A996-F5B84E222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8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B166-F2B4-8043-9A7C-2A2F402A2221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319-1192-A140-A996-F5B84E222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27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B166-F2B4-8043-9A7C-2A2F402A2221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319-1192-A140-A996-F5B84E222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69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B166-F2B4-8043-9A7C-2A2F402A2221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319-1192-A140-A996-F5B84E222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63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B166-F2B4-8043-9A7C-2A2F402A2221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319-1192-A140-A996-F5B84E222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5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C43B166-F2B4-8043-9A7C-2A2F402A2221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4960319-1192-A140-A996-F5B84E2224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500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scielo.org/blog/2019/04/30/potenciais-vantagens-e-desvantagens-na-publicacao-de-parecere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scielo.org/blog/2019/04/30/potenciais-vantagens-e-desvantagens-na-publicacao-de-parecere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cielo.org/blog/2019/04/30/potenciais-vantagens-e-desvantagens-na-publicacao-de-parecer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cielo.org/blog/2019/04/30/potenciais-vantagens-e-desvantagens-na-publicacao-de-parecer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cielo.org/blog/2019/04/30/potenciais-vantagens-e-desvantagens-na-publicacao-de-parecer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cielo.org/blog/2019/04/30/potenciais-vantagens-e-desvantagens-na-publicacao-de-parecer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cielo.org/blog/2019/04/30/potenciais-vantagens-e-desvantagens-na-publicacao-de-parecer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hyperlink" Target="https://blog.scielo.org/blog/2019/04/30/potenciais-vantagens-e-desvantagens-na-publicacao-de-pareceres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cielo.org/blog/2019/04/30/potenciais-vantagens-e-desvantagens-na-publicacao-de-parecer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00666FC8-6E90-5FA5-AA80-51D696F2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421" y="0"/>
            <a:ext cx="436257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A378A-1AF0-A00C-B0B0-C9561D8B6024}"/>
              </a:ext>
            </a:extLst>
          </p:cNvPr>
          <p:cNvSpPr txBox="1"/>
          <p:nvPr/>
        </p:nvSpPr>
        <p:spPr>
          <a:xfrm>
            <a:off x="138522" y="1674394"/>
            <a:ext cx="7522457" cy="4949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000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Topologia</a:t>
            </a:r>
            <a:r>
              <a:rPr lang="en-US" sz="6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de rede, </a:t>
            </a:r>
            <a:r>
              <a:rPr lang="en-US" sz="6000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Meios</a:t>
            </a:r>
            <a:r>
              <a:rPr lang="en-US" sz="6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Físicos</a:t>
            </a:r>
            <a:r>
              <a:rPr lang="en-US" sz="6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, </a:t>
            </a:r>
            <a:r>
              <a:rPr lang="en-US" sz="6000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Dispositivos</a:t>
            </a:r>
            <a:r>
              <a:rPr lang="en-US" sz="6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de Rede e </a:t>
            </a:r>
            <a:r>
              <a:rPr lang="en-US" sz="6000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Demonstração</a:t>
            </a:r>
            <a:endParaRPr lang="en-US" sz="6000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93DAA2-061E-2B95-8D7D-5D242B5C5CB3}"/>
              </a:ext>
            </a:extLst>
          </p:cNvPr>
          <p:cNvSpPr txBox="1"/>
          <p:nvPr/>
        </p:nvSpPr>
        <p:spPr>
          <a:xfrm>
            <a:off x="397042" y="233853"/>
            <a:ext cx="65699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AULA 2 - REDES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70615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77873-95DC-036C-F8D6-A387642A2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 Topology – Austin Clare M. Vailoces">
            <a:extLst>
              <a:ext uri="{FF2B5EF4-FFF2-40B4-BE49-F238E27FC236}">
                <a16:creationId xmlns:a16="http://schemas.microsoft.com/office/drawing/2014/main" id="{25B09B16-A0B6-6850-64C1-9A44BA9EA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0" y="5573778"/>
            <a:ext cx="1837850" cy="117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9F139B2-FC2D-6F88-3DAC-EF733EE5B476}"/>
              </a:ext>
            </a:extLst>
          </p:cNvPr>
          <p:cNvSpPr txBox="1"/>
          <p:nvPr/>
        </p:nvSpPr>
        <p:spPr>
          <a:xfrm>
            <a:off x="174171" y="346431"/>
            <a:ext cx="113864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⚠️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3. E se dois PCs enviarem mensagens ao mesmo tempo?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CBD371B-A378-71C9-BCB0-4E6339734455}"/>
              </a:ext>
            </a:extLst>
          </p:cNvPr>
          <p:cNvSpPr txBox="1"/>
          <p:nvPr/>
        </p:nvSpPr>
        <p:spPr>
          <a:xfrm>
            <a:off x="174170" y="1883537"/>
            <a:ext cx="11386457" cy="369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Aí temos uma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colisão de dados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Quando isso acontece: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Os sinais se misturam no cabo.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A mensagem fica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incompreensível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para todos.</a:t>
            </a:r>
          </a:p>
        </p:txBody>
      </p:sp>
    </p:spTree>
    <p:extLst>
      <p:ext uri="{BB962C8B-B14F-4D97-AF65-F5344CB8AC3E}">
        <p14:creationId xmlns:p14="http://schemas.microsoft.com/office/powerpoint/2010/main" val="42007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CE916-4BBA-F5D7-DDCB-28EDE6266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 Topology – Austin Clare M. Vailoces">
            <a:extLst>
              <a:ext uri="{FF2B5EF4-FFF2-40B4-BE49-F238E27FC236}">
                <a16:creationId xmlns:a16="http://schemas.microsoft.com/office/drawing/2014/main" id="{292A69C8-3F59-2564-E5CD-5BF4661F7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0" y="5573778"/>
            <a:ext cx="1837850" cy="117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E805FBC-40E2-F659-34DA-64FD6CED761D}"/>
              </a:ext>
            </a:extLst>
          </p:cNvPr>
          <p:cNvSpPr txBox="1"/>
          <p:nvPr/>
        </p:nvSpPr>
        <p:spPr>
          <a:xfrm>
            <a:off x="174171" y="346431"/>
            <a:ext cx="113864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⚠️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3. E se dois PCs enviarem mensagens ao mesmo tempo?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AC31AF-9237-8D45-781B-3F4F645C70A6}"/>
              </a:ext>
            </a:extLst>
          </p:cNvPr>
          <p:cNvSpPr txBox="1"/>
          <p:nvPr/>
        </p:nvSpPr>
        <p:spPr>
          <a:xfrm>
            <a:off x="174171" y="1669870"/>
            <a:ext cx="11386457" cy="4613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Os computadores percebem a colisão e cada um espera um tempo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aleatório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para tentar enviar de novo.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Esse método é chamado de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CSMA/CD (Carrier Sense </a:t>
            </a:r>
            <a:r>
              <a:rPr lang="pt-BR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Multiple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 Access </a:t>
            </a:r>
            <a:r>
              <a:rPr lang="pt-BR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Collision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Detection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18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66CA4-9704-9463-186E-A16D678B9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 Topology – Austin Clare M. Vailoces">
            <a:extLst>
              <a:ext uri="{FF2B5EF4-FFF2-40B4-BE49-F238E27FC236}">
                <a16:creationId xmlns:a16="http://schemas.microsoft.com/office/drawing/2014/main" id="{57DDD9DC-ED5F-D094-AD69-B1626F75D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0" y="5573778"/>
            <a:ext cx="1837850" cy="117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3875B37B-D5C9-3414-52F8-9C15A8F8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50833"/>
          <a:stretch/>
        </p:blipFill>
        <p:spPr>
          <a:xfrm>
            <a:off x="172359" y="204763"/>
            <a:ext cx="1612898" cy="196828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8339670-7B9D-75F6-819A-A22F3B247171}"/>
              </a:ext>
            </a:extLst>
          </p:cNvPr>
          <p:cNvSpPr txBox="1"/>
          <p:nvPr/>
        </p:nvSpPr>
        <p:spPr>
          <a:xfrm>
            <a:off x="172359" y="2426879"/>
            <a:ext cx="10698841" cy="2766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C0E7C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Simples de instalar e configurar.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C0E7C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Requer menos cabos, o que reduz custos.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C0E7C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 para redes pequenas ou temporárias.</a:t>
            </a:r>
          </a:p>
        </p:txBody>
      </p:sp>
    </p:spTree>
    <p:extLst>
      <p:ext uri="{BB962C8B-B14F-4D97-AF65-F5344CB8AC3E}">
        <p14:creationId xmlns:p14="http://schemas.microsoft.com/office/powerpoint/2010/main" val="64661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4CEF7-EBE7-5DAF-0157-4BEB5B534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 Topology – Austin Clare M. Vailoces">
            <a:extLst>
              <a:ext uri="{FF2B5EF4-FFF2-40B4-BE49-F238E27FC236}">
                <a16:creationId xmlns:a16="http://schemas.microsoft.com/office/drawing/2014/main" id="{7DB7047B-D472-8EA4-B011-18BDDB7C3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0" y="5573778"/>
            <a:ext cx="1837850" cy="117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6949C2-354A-A4C2-F04E-453E7C369C7B}"/>
              </a:ext>
            </a:extLst>
          </p:cNvPr>
          <p:cNvSpPr txBox="1"/>
          <p:nvPr/>
        </p:nvSpPr>
        <p:spPr>
          <a:xfrm>
            <a:off x="174171" y="2132849"/>
            <a:ext cx="11299371" cy="46135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C0E7C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>
                <a:solidFill>
                  <a:srgbClr val="ECA5A6"/>
                </a:solidFill>
              </a:rPr>
              <a:t>Baixa tolerância a falhas: se o cabo principal falhar, a rede para.</a:t>
            </a:r>
          </a:p>
          <a:p>
            <a:r>
              <a:rPr lang="pt-BR" dirty="0">
                <a:solidFill>
                  <a:srgbClr val="ECA5A6"/>
                </a:solidFill>
              </a:rPr>
              <a:t>Difícil de detectar problemas.</a:t>
            </a:r>
          </a:p>
          <a:p>
            <a:r>
              <a:rPr lang="pt-BR" dirty="0">
                <a:solidFill>
                  <a:srgbClr val="ECA5A6"/>
                </a:solidFill>
              </a:rPr>
              <a:t>Colisões de dados são comuns em redes com muito tráfego.</a:t>
            </a:r>
          </a:p>
        </p:txBody>
      </p:sp>
      <p:pic>
        <p:nvPicPr>
          <p:cNvPr id="3" name="Imagem 2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66EAB5E2-CD4E-D7FB-0E33-EC4ABC2B8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0052" r="836"/>
          <a:stretch/>
        </p:blipFill>
        <p:spPr>
          <a:xfrm>
            <a:off x="174171" y="191514"/>
            <a:ext cx="1611085" cy="196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91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E9C13-8003-3E32-A709-EDC7B6F28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 Topology – Austin Clare M. Vailoces">
            <a:extLst>
              <a:ext uri="{FF2B5EF4-FFF2-40B4-BE49-F238E27FC236}">
                <a16:creationId xmlns:a16="http://schemas.microsoft.com/office/drawing/2014/main" id="{2229DF7B-9D39-58D6-3800-59051E955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0" y="5573778"/>
            <a:ext cx="1837850" cy="117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2DECC1F-AD7C-3F96-9F8C-F96064DA6487}"/>
              </a:ext>
            </a:extLst>
          </p:cNvPr>
          <p:cNvSpPr txBox="1"/>
          <p:nvPr/>
        </p:nvSpPr>
        <p:spPr>
          <a:xfrm>
            <a:off x="203200" y="258901"/>
            <a:ext cx="11350172" cy="5536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📌 Exemplo prático:</a:t>
            </a:r>
          </a:p>
          <a:p>
            <a:pPr>
              <a:lnSpc>
                <a:spcPct val="150000"/>
              </a:lnSpc>
              <a:buNone/>
            </a:pPr>
            <a:endParaRPr lang="pt-BR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Utilizada em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redes locais antigas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, como as que usavam o padrão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Ethernet 10BASE-2 (coaxial)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Ainda é usada em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sistemas de controle industrial simples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ou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laboratórios de teste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515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442F5-E023-A26E-171E-866AB314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AA45D-8882-2C5A-1393-589BF4B0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266"/>
            <a:ext cx="10515600" cy="1275871"/>
          </a:xfrm>
        </p:spPr>
        <p:txBody>
          <a:bodyPr>
            <a:noAutofit/>
          </a:bodyPr>
          <a:lstStyle/>
          <a:p>
            <a:pPr algn="ctr"/>
            <a:r>
              <a:rPr lang="pt-BR" sz="7000" dirty="0">
                <a:latin typeface="Calibri" panose="020F0502020204030204" pitchFamily="34" charset="0"/>
                <a:cs typeface="Calibri" panose="020F0502020204030204" pitchFamily="34" charset="0"/>
              </a:rPr>
              <a:t>Topologia em Anel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6F6A2AA-BA39-93BA-DE70-A71F10E0E756}"/>
              </a:ext>
            </a:extLst>
          </p:cNvPr>
          <p:cNvGrpSpPr/>
          <p:nvPr/>
        </p:nvGrpSpPr>
        <p:grpSpPr>
          <a:xfrm>
            <a:off x="3935184" y="1754415"/>
            <a:ext cx="4321631" cy="4610100"/>
            <a:chOff x="3933369" y="1590650"/>
            <a:chExt cx="4321631" cy="4610100"/>
          </a:xfrm>
        </p:grpSpPr>
        <p:sp>
          <p:nvSpPr>
            <p:cNvPr id="7" name="Retângulo Arredondado 6">
              <a:extLst>
                <a:ext uri="{FF2B5EF4-FFF2-40B4-BE49-F238E27FC236}">
                  <a16:creationId xmlns:a16="http://schemas.microsoft.com/office/drawing/2014/main" id="{CA7A524A-CE4F-B2E8-52F4-6171AA869790}"/>
                </a:ext>
              </a:extLst>
            </p:cNvPr>
            <p:cNvSpPr/>
            <p:nvPr/>
          </p:nvSpPr>
          <p:spPr>
            <a:xfrm>
              <a:off x="7358750" y="4381926"/>
              <a:ext cx="827313" cy="82005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Arredondado 5">
              <a:extLst>
                <a:ext uri="{FF2B5EF4-FFF2-40B4-BE49-F238E27FC236}">
                  <a16:creationId xmlns:a16="http://schemas.microsoft.com/office/drawing/2014/main" id="{DB58191B-EA31-2AA8-4B05-31E649C1B669}"/>
                </a:ext>
              </a:extLst>
            </p:cNvPr>
            <p:cNvSpPr/>
            <p:nvPr/>
          </p:nvSpPr>
          <p:spPr>
            <a:xfrm>
              <a:off x="5667829" y="5337150"/>
              <a:ext cx="827313" cy="82005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Arredondado 7">
              <a:extLst>
                <a:ext uri="{FF2B5EF4-FFF2-40B4-BE49-F238E27FC236}">
                  <a16:creationId xmlns:a16="http://schemas.microsoft.com/office/drawing/2014/main" id="{65901EC8-AA4B-A86A-DCCB-093D10E790A3}"/>
                </a:ext>
              </a:extLst>
            </p:cNvPr>
            <p:cNvSpPr/>
            <p:nvPr/>
          </p:nvSpPr>
          <p:spPr>
            <a:xfrm>
              <a:off x="3933369" y="4423222"/>
              <a:ext cx="827313" cy="82005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Arredondado 8">
              <a:extLst>
                <a:ext uri="{FF2B5EF4-FFF2-40B4-BE49-F238E27FC236}">
                  <a16:creationId xmlns:a16="http://schemas.microsoft.com/office/drawing/2014/main" id="{DFC9E07D-FDEE-08ED-3E5E-F2207B9EA258}"/>
                </a:ext>
              </a:extLst>
            </p:cNvPr>
            <p:cNvSpPr/>
            <p:nvPr/>
          </p:nvSpPr>
          <p:spPr>
            <a:xfrm>
              <a:off x="3946073" y="2450619"/>
              <a:ext cx="827313" cy="82005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Arredondado 9">
              <a:extLst>
                <a:ext uri="{FF2B5EF4-FFF2-40B4-BE49-F238E27FC236}">
                  <a16:creationId xmlns:a16="http://schemas.microsoft.com/office/drawing/2014/main" id="{C07AF624-D461-9607-7AFA-BE4B1F123C62}"/>
                </a:ext>
              </a:extLst>
            </p:cNvPr>
            <p:cNvSpPr/>
            <p:nvPr/>
          </p:nvSpPr>
          <p:spPr>
            <a:xfrm>
              <a:off x="5667829" y="1605165"/>
              <a:ext cx="827313" cy="82005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Arredondado 4">
              <a:extLst>
                <a:ext uri="{FF2B5EF4-FFF2-40B4-BE49-F238E27FC236}">
                  <a16:creationId xmlns:a16="http://schemas.microsoft.com/office/drawing/2014/main" id="{B2166F8F-5086-0A4B-BA16-D9916344FFAB}"/>
                </a:ext>
              </a:extLst>
            </p:cNvPr>
            <p:cNvSpPr/>
            <p:nvPr/>
          </p:nvSpPr>
          <p:spPr>
            <a:xfrm>
              <a:off x="7378699" y="2476018"/>
              <a:ext cx="827313" cy="82005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098" name="Picture 2" descr="Token Ring and Token Bus Working Animation - Inst Tools">
              <a:extLst>
                <a:ext uri="{FF2B5EF4-FFF2-40B4-BE49-F238E27FC236}">
                  <a16:creationId xmlns:a16="http://schemas.microsoft.com/office/drawing/2014/main" id="{6EA8EBD8-DD9F-6ABE-BE33-444A6130B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7000" y="1590650"/>
              <a:ext cx="4318000" cy="461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401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37B4F-7824-C2C8-40A7-90EF98905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63D141CC-B05B-B162-AE67-AA0B173A8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50833"/>
          <a:stretch/>
        </p:blipFill>
        <p:spPr>
          <a:xfrm>
            <a:off x="172359" y="204763"/>
            <a:ext cx="1612898" cy="196828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E08FF7E-B378-7579-2338-6EB8992D1A93}"/>
              </a:ext>
            </a:extLst>
          </p:cNvPr>
          <p:cNvSpPr txBox="1"/>
          <p:nvPr/>
        </p:nvSpPr>
        <p:spPr>
          <a:xfrm>
            <a:off x="172359" y="2039666"/>
            <a:ext cx="11462200" cy="4613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C0E7C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 o tráfego de forma ordenada: cada dado passa de um nó ao outro.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C0E7C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 colisões, pois cada dispositivo tem sua vez de transmitir.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C0E7C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Fácil de expandir, adicionando novos nós no anel.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D943DCD-F70D-29AE-CB46-BE8277F97400}"/>
              </a:ext>
            </a:extLst>
          </p:cNvPr>
          <p:cNvGrpSpPr/>
          <p:nvPr/>
        </p:nvGrpSpPr>
        <p:grpSpPr>
          <a:xfrm>
            <a:off x="10410369" y="379732"/>
            <a:ext cx="1609272" cy="1618344"/>
            <a:chOff x="3933369" y="1590650"/>
            <a:chExt cx="4321631" cy="4610100"/>
          </a:xfrm>
        </p:grpSpPr>
        <p:sp>
          <p:nvSpPr>
            <p:cNvPr id="4" name="Retângulo Arredondado 3">
              <a:extLst>
                <a:ext uri="{FF2B5EF4-FFF2-40B4-BE49-F238E27FC236}">
                  <a16:creationId xmlns:a16="http://schemas.microsoft.com/office/drawing/2014/main" id="{C7316C24-BF31-C2C8-EB48-84DCFC349EDA}"/>
                </a:ext>
              </a:extLst>
            </p:cNvPr>
            <p:cNvSpPr/>
            <p:nvPr/>
          </p:nvSpPr>
          <p:spPr>
            <a:xfrm>
              <a:off x="7358750" y="4381926"/>
              <a:ext cx="827313" cy="82005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Arredondado 4">
              <a:extLst>
                <a:ext uri="{FF2B5EF4-FFF2-40B4-BE49-F238E27FC236}">
                  <a16:creationId xmlns:a16="http://schemas.microsoft.com/office/drawing/2014/main" id="{D1B378DE-1BFB-A35B-53BC-C9F9E63C66E1}"/>
                </a:ext>
              </a:extLst>
            </p:cNvPr>
            <p:cNvSpPr/>
            <p:nvPr/>
          </p:nvSpPr>
          <p:spPr>
            <a:xfrm>
              <a:off x="5667829" y="5337150"/>
              <a:ext cx="827313" cy="82005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Arredondado 5">
              <a:extLst>
                <a:ext uri="{FF2B5EF4-FFF2-40B4-BE49-F238E27FC236}">
                  <a16:creationId xmlns:a16="http://schemas.microsoft.com/office/drawing/2014/main" id="{9FA9770D-738D-99C6-B2F0-403B007B2686}"/>
                </a:ext>
              </a:extLst>
            </p:cNvPr>
            <p:cNvSpPr/>
            <p:nvPr/>
          </p:nvSpPr>
          <p:spPr>
            <a:xfrm>
              <a:off x="3933369" y="4423222"/>
              <a:ext cx="827313" cy="82005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Arredondado 7">
              <a:extLst>
                <a:ext uri="{FF2B5EF4-FFF2-40B4-BE49-F238E27FC236}">
                  <a16:creationId xmlns:a16="http://schemas.microsoft.com/office/drawing/2014/main" id="{3B4582C4-F0CA-6A87-1E27-9839D20DA887}"/>
                </a:ext>
              </a:extLst>
            </p:cNvPr>
            <p:cNvSpPr/>
            <p:nvPr/>
          </p:nvSpPr>
          <p:spPr>
            <a:xfrm>
              <a:off x="3946073" y="2450619"/>
              <a:ext cx="827313" cy="82005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Arredondado 8">
              <a:extLst>
                <a:ext uri="{FF2B5EF4-FFF2-40B4-BE49-F238E27FC236}">
                  <a16:creationId xmlns:a16="http://schemas.microsoft.com/office/drawing/2014/main" id="{D411B091-44FF-3FC6-253D-EBAAF7B27B5B}"/>
                </a:ext>
              </a:extLst>
            </p:cNvPr>
            <p:cNvSpPr/>
            <p:nvPr/>
          </p:nvSpPr>
          <p:spPr>
            <a:xfrm>
              <a:off x="5667829" y="1605165"/>
              <a:ext cx="827313" cy="82005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Arredondado 9">
              <a:extLst>
                <a:ext uri="{FF2B5EF4-FFF2-40B4-BE49-F238E27FC236}">
                  <a16:creationId xmlns:a16="http://schemas.microsoft.com/office/drawing/2014/main" id="{F8C24B50-1917-1657-8B39-839D4439D096}"/>
                </a:ext>
              </a:extLst>
            </p:cNvPr>
            <p:cNvSpPr/>
            <p:nvPr/>
          </p:nvSpPr>
          <p:spPr>
            <a:xfrm>
              <a:off x="7378699" y="2476018"/>
              <a:ext cx="827313" cy="82005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Picture 2" descr="Token Ring and Token Bus Working Animation - Inst Tools">
              <a:extLst>
                <a:ext uri="{FF2B5EF4-FFF2-40B4-BE49-F238E27FC236}">
                  <a16:creationId xmlns:a16="http://schemas.microsoft.com/office/drawing/2014/main" id="{76F62C78-96CB-4776-0BDB-38D0B82351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7000" y="1590650"/>
              <a:ext cx="4318000" cy="461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3438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03F20-1C3C-2549-47C8-AE65C8D2A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AD22464A-61AA-EA02-20CD-63D6173FC085}"/>
              </a:ext>
            </a:extLst>
          </p:cNvPr>
          <p:cNvSpPr txBox="1"/>
          <p:nvPr/>
        </p:nvSpPr>
        <p:spPr>
          <a:xfrm>
            <a:off x="174171" y="2132849"/>
            <a:ext cx="11843658" cy="46135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C0E7C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>
                <a:solidFill>
                  <a:srgbClr val="ECA5A6"/>
                </a:solidFill>
              </a:rPr>
              <a:t>Se um único nó ou cabo falhar, toda a rede pode parar (a menos que seja um anel duplo).</a:t>
            </a:r>
          </a:p>
          <a:p>
            <a:r>
              <a:rPr lang="pt-BR" dirty="0">
                <a:solidFill>
                  <a:srgbClr val="ECA5A6"/>
                </a:solidFill>
              </a:rPr>
              <a:t>Mais difícil de configurar e manter.</a:t>
            </a:r>
          </a:p>
          <a:p>
            <a:r>
              <a:rPr lang="pt-BR" dirty="0">
                <a:solidFill>
                  <a:srgbClr val="ECA5A6"/>
                </a:solidFill>
              </a:rPr>
              <a:t>Menos eficiente em redes com grande número de dispositivos.</a:t>
            </a:r>
          </a:p>
        </p:txBody>
      </p:sp>
      <p:pic>
        <p:nvPicPr>
          <p:cNvPr id="3" name="Imagem 2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6DE699E3-CC69-2B4C-85B1-0F9D9F7FB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0052" r="836"/>
          <a:stretch/>
        </p:blipFill>
        <p:spPr>
          <a:xfrm>
            <a:off x="174171" y="191514"/>
            <a:ext cx="1611085" cy="1968283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E78E496-2C02-A1BD-773D-605324057F1D}"/>
              </a:ext>
            </a:extLst>
          </p:cNvPr>
          <p:cNvGrpSpPr/>
          <p:nvPr/>
        </p:nvGrpSpPr>
        <p:grpSpPr>
          <a:xfrm>
            <a:off x="10410369" y="379732"/>
            <a:ext cx="1609272" cy="1618344"/>
            <a:chOff x="3933369" y="1590650"/>
            <a:chExt cx="4321631" cy="4610100"/>
          </a:xfrm>
        </p:grpSpPr>
        <p:sp>
          <p:nvSpPr>
            <p:cNvPr id="6" name="Retângulo Arredondado 5">
              <a:extLst>
                <a:ext uri="{FF2B5EF4-FFF2-40B4-BE49-F238E27FC236}">
                  <a16:creationId xmlns:a16="http://schemas.microsoft.com/office/drawing/2014/main" id="{7E619868-CE66-8405-1AB5-6A9CAF617799}"/>
                </a:ext>
              </a:extLst>
            </p:cNvPr>
            <p:cNvSpPr/>
            <p:nvPr/>
          </p:nvSpPr>
          <p:spPr>
            <a:xfrm>
              <a:off x="7358750" y="4381926"/>
              <a:ext cx="827313" cy="82005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Arredondado 7">
              <a:extLst>
                <a:ext uri="{FF2B5EF4-FFF2-40B4-BE49-F238E27FC236}">
                  <a16:creationId xmlns:a16="http://schemas.microsoft.com/office/drawing/2014/main" id="{B577BD24-5413-301B-CD46-F64BBFD13D7C}"/>
                </a:ext>
              </a:extLst>
            </p:cNvPr>
            <p:cNvSpPr/>
            <p:nvPr/>
          </p:nvSpPr>
          <p:spPr>
            <a:xfrm>
              <a:off x="5667829" y="5337150"/>
              <a:ext cx="827313" cy="82005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Arredondado 9">
              <a:extLst>
                <a:ext uri="{FF2B5EF4-FFF2-40B4-BE49-F238E27FC236}">
                  <a16:creationId xmlns:a16="http://schemas.microsoft.com/office/drawing/2014/main" id="{556A82F4-AA5B-8B11-151F-EFEFCE8C4F0A}"/>
                </a:ext>
              </a:extLst>
            </p:cNvPr>
            <p:cNvSpPr/>
            <p:nvPr/>
          </p:nvSpPr>
          <p:spPr>
            <a:xfrm>
              <a:off x="3933369" y="4423222"/>
              <a:ext cx="827313" cy="82005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9FAB285D-7BF2-1F36-0245-7F1D8C7595F1}"/>
                </a:ext>
              </a:extLst>
            </p:cNvPr>
            <p:cNvSpPr/>
            <p:nvPr/>
          </p:nvSpPr>
          <p:spPr>
            <a:xfrm>
              <a:off x="3946073" y="2450619"/>
              <a:ext cx="827313" cy="82005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Arredondado 11">
              <a:extLst>
                <a:ext uri="{FF2B5EF4-FFF2-40B4-BE49-F238E27FC236}">
                  <a16:creationId xmlns:a16="http://schemas.microsoft.com/office/drawing/2014/main" id="{35D5AB0B-CCFA-F1FE-D0CE-10BBF4E3E926}"/>
                </a:ext>
              </a:extLst>
            </p:cNvPr>
            <p:cNvSpPr/>
            <p:nvPr/>
          </p:nvSpPr>
          <p:spPr>
            <a:xfrm>
              <a:off x="5667829" y="1605165"/>
              <a:ext cx="827313" cy="82005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Arredondado 12">
              <a:extLst>
                <a:ext uri="{FF2B5EF4-FFF2-40B4-BE49-F238E27FC236}">
                  <a16:creationId xmlns:a16="http://schemas.microsoft.com/office/drawing/2014/main" id="{76B3E5DE-E58F-974B-2BF9-2FD2C75E7B98}"/>
                </a:ext>
              </a:extLst>
            </p:cNvPr>
            <p:cNvSpPr/>
            <p:nvPr/>
          </p:nvSpPr>
          <p:spPr>
            <a:xfrm>
              <a:off x="7378699" y="2476018"/>
              <a:ext cx="827313" cy="82005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Picture 2" descr="Token Ring and Token Bus Working Animation - Inst Tools">
              <a:extLst>
                <a:ext uri="{FF2B5EF4-FFF2-40B4-BE49-F238E27FC236}">
                  <a16:creationId xmlns:a16="http://schemas.microsoft.com/office/drawing/2014/main" id="{E5FE6638-5EC8-76B2-C636-187B1C154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7000" y="1590650"/>
              <a:ext cx="4318000" cy="461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3759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FFD06-4D9B-63F9-6AF6-DBC8ECD34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 Topology – Austin Clare M. Vailoces">
            <a:extLst>
              <a:ext uri="{FF2B5EF4-FFF2-40B4-BE49-F238E27FC236}">
                <a16:creationId xmlns:a16="http://schemas.microsoft.com/office/drawing/2014/main" id="{4063C25C-98A7-BEA5-5927-C440ED406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0" y="5573778"/>
            <a:ext cx="1837850" cy="117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7143F74-4675-DF4D-3025-943478B3ED90}"/>
              </a:ext>
            </a:extLst>
          </p:cNvPr>
          <p:cNvSpPr txBox="1"/>
          <p:nvPr/>
        </p:nvSpPr>
        <p:spPr>
          <a:xfrm>
            <a:off x="203200" y="258901"/>
            <a:ext cx="11350172" cy="4613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📌 Exemplo prático:</a:t>
            </a:r>
          </a:p>
          <a:p>
            <a:pPr>
              <a:lnSpc>
                <a:spcPct val="150000"/>
              </a:lnSpc>
              <a:buNone/>
            </a:pPr>
            <a:endParaRPr lang="pt-BR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Usada em redes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Token Ring (IBM)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nos anos 80 e 90.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Ainda aplicada em algumas redes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industriais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metro rings (redes de operadoras)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317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B3594-F6BD-3DF6-E4D8-54F5DED7D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B2F5E-DCA5-54AC-7C2E-3EA3196B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1543"/>
            <a:ext cx="10515600" cy="1275871"/>
          </a:xfrm>
        </p:spPr>
        <p:txBody>
          <a:bodyPr>
            <a:noAutofit/>
          </a:bodyPr>
          <a:lstStyle/>
          <a:p>
            <a:pPr algn="ctr"/>
            <a:r>
              <a:rPr lang="pt-BR" sz="7000" dirty="0">
                <a:latin typeface="Calibri" panose="020F0502020204030204" pitchFamily="34" charset="0"/>
                <a:cs typeface="Calibri" panose="020F0502020204030204" pitchFamily="34" charset="0"/>
              </a:rPr>
              <a:t>Topologia em Estrela</a:t>
            </a:r>
          </a:p>
        </p:txBody>
      </p:sp>
      <p:pic>
        <p:nvPicPr>
          <p:cNvPr id="8194" name="Picture 2" descr="Flaws in the 3 common Networking Topologies | by Ned ...">
            <a:extLst>
              <a:ext uri="{FF2B5EF4-FFF2-40B4-BE49-F238E27FC236}">
                <a16:creationId xmlns:a16="http://schemas.microsoft.com/office/drawing/2014/main" id="{B194CACA-5BB9-3477-0368-54B845A5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548" y="2310714"/>
            <a:ext cx="3532903" cy="335780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04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05118" y="-103612"/>
            <a:ext cx="5027685" cy="783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666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OBJETIVOS DA AULA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7200" y="1548288"/>
            <a:ext cx="10659979" cy="4191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4620" lvl="1" algn="just">
              <a:lnSpc>
                <a:spcPts val="5506"/>
              </a:lnSpc>
            </a:pPr>
            <a:r>
              <a:rPr lang="pt-BR" sz="4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Capacitar os alunos a identificar as principais topologias de rede, os meios físicos utilizados para transmissão de dados e os dispositivos que compõem uma rede, promovendo o entendimento prático por meio da demonstração de cabos, conectores e equipamentos de rede.</a:t>
            </a:r>
            <a:endParaRPr lang="en-US" sz="3933" dirty="0">
              <a:latin typeface="Calibri" panose="020F0502020204030204" pitchFamily="34" charset="0"/>
              <a:ea typeface="Calibri (MS)"/>
              <a:cs typeface="Calibri" panose="020F0502020204030204" pitchFamily="34" charset="0"/>
              <a:sym typeface="Calibri (MS)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A41E9-6B8A-EBAE-01D1-E27A83C86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AF1120F6-DF1E-6340-C8C2-0F6E6DED7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50833"/>
          <a:stretch/>
        </p:blipFill>
        <p:spPr>
          <a:xfrm>
            <a:off x="172359" y="204763"/>
            <a:ext cx="1612898" cy="196828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184185B-0728-4F79-61D3-74CA71C8D9E3}"/>
              </a:ext>
            </a:extLst>
          </p:cNvPr>
          <p:cNvSpPr txBox="1"/>
          <p:nvPr/>
        </p:nvSpPr>
        <p:spPr>
          <a:xfrm>
            <a:off x="172359" y="2462299"/>
            <a:ext cx="114622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C0E7C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Alta</a:t>
            </a:r>
            <a:r>
              <a:rPr lang="pt-BR" sz="4000" dirty="0"/>
              <a:t> </a:t>
            </a:r>
            <a:r>
              <a:rPr lang="pt-BR" sz="4000" dirty="0">
                <a:solidFill>
                  <a:srgbClr val="C0E7C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confiabilidade: se um cabo falhar, só o dispositivo conectado é afetado.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C0E7C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Fácil de gerenciar e localizar falhas.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C0E7C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Boa escalabilidade.</a:t>
            </a:r>
          </a:p>
        </p:txBody>
      </p:sp>
      <p:pic>
        <p:nvPicPr>
          <p:cNvPr id="12" name="Picture 2" descr="Flaws in the 3 common Networking Topologies | by Ned ...">
            <a:extLst>
              <a:ext uri="{FF2B5EF4-FFF2-40B4-BE49-F238E27FC236}">
                <a16:creationId xmlns:a16="http://schemas.microsoft.com/office/drawing/2014/main" id="{31A2FE5D-0AB2-46D3-988C-0EB698A94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193" y="204763"/>
            <a:ext cx="1766172" cy="163639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999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4BC13-935F-FB41-E6ED-B1936C64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844EB2B5-2869-075B-8728-E60E9BBF49F0}"/>
              </a:ext>
            </a:extLst>
          </p:cNvPr>
          <p:cNvSpPr txBox="1"/>
          <p:nvPr/>
        </p:nvSpPr>
        <p:spPr>
          <a:xfrm>
            <a:off x="174171" y="2132849"/>
            <a:ext cx="11843658" cy="36902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C0E7C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>
                <a:solidFill>
                  <a:srgbClr val="ECA5A6"/>
                </a:solidFill>
              </a:rPr>
              <a:t>Requer mais cabos (cada dispositivo vai até o switch/roteador).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ECA5A6"/>
                </a:solidFill>
              </a:rPr>
              <a:t>Se o dispositivo central (hub/switch) falhar, toda a rede para.</a:t>
            </a:r>
          </a:p>
        </p:txBody>
      </p:sp>
      <p:pic>
        <p:nvPicPr>
          <p:cNvPr id="3" name="Imagem 2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53D11A95-8538-579B-DA75-1A718A5B1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0052" r="836"/>
          <a:stretch/>
        </p:blipFill>
        <p:spPr>
          <a:xfrm>
            <a:off x="174171" y="191514"/>
            <a:ext cx="1611085" cy="1968283"/>
          </a:xfrm>
          <a:prstGeom prst="rect">
            <a:avLst/>
          </a:prstGeom>
        </p:spPr>
      </p:pic>
      <p:pic>
        <p:nvPicPr>
          <p:cNvPr id="2" name="Picture 2" descr="Flaws in the 3 common Networking Topologies | by Ned ...">
            <a:extLst>
              <a:ext uri="{FF2B5EF4-FFF2-40B4-BE49-F238E27FC236}">
                <a16:creationId xmlns:a16="http://schemas.microsoft.com/office/drawing/2014/main" id="{175E4DD1-29BE-1084-0D8F-A4E65EF63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193" y="204763"/>
            <a:ext cx="1766172" cy="163639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263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55AE2-F04B-1EA2-023A-841277398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24314BC-60EB-4AC4-E619-E0A40A7F633F}"/>
              </a:ext>
            </a:extLst>
          </p:cNvPr>
          <p:cNvSpPr txBox="1"/>
          <p:nvPr/>
        </p:nvSpPr>
        <p:spPr>
          <a:xfrm>
            <a:off x="203200" y="258901"/>
            <a:ext cx="11350172" cy="5844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📌 Exemplo prático:</a:t>
            </a:r>
          </a:p>
          <a:p>
            <a:pPr>
              <a:lnSpc>
                <a:spcPct val="150000"/>
              </a:lnSpc>
              <a:buNone/>
            </a:pPr>
            <a:endParaRPr lang="pt-BR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É a topologia mais comum atualmente em redes domésticas, escolares e empresariais.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Utiliza switches e roteadores para conectar os computadores.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Flaws in the 3 common Networking Topologies | by Ned ...">
            <a:extLst>
              <a:ext uri="{FF2B5EF4-FFF2-40B4-BE49-F238E27FC236}">
                <a16:creationId xmlns:a16="http://schemas.microsoft.com/office/drawing/2014/main" id="{2F4D1B80-9FFE-B3AB-9FDB-C07D0DA23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232" y="5106547"/>
            <a:ext cx="1766172" cy="163639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056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B7464-C42A-25F5-F198-7CCC265E3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CFB4C-9D48-7831-6652-DD1D1336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1543"/>
            <a:ext cx="10515600" cy="1275871"/>
          </a:xfrm>
        </p:spPr>
        <p:txBody>
          <a:bodyPr>
            <a:noAutofit/>
          </a:bodyPr>
          <a:lstStyle/>
          <a:p>
            <a:pPr algn="ctr"/>
            <a:r>
              <a:rPr lang="pt-BR" sz="7000" dirty="0">
                <a:latin typeface="Calibri" panose="020F0502020204030204" pitchFamily="34" charset="0"/>
                <a:cs typeface="Calibri" panose="020F0502020204030204" pitchFamily="34" charset="0"/>
              </a:rPr>
              <a:t>Topologia em Malha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2139872-9605-6C92-5B11-5F145092F5BE}"/>
              </a:ext>
            </a:extLst>
          </p:cNvPr>
          <p:cNvSpPr txBox="1"/>
          <p:nvPr/>
        </p:nvSpPr>
        <p:spPr>
          <a:xfrm>
            <a:off x="345989" y="2443201"/>
            <a:ext cx="1150414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Funciona como uma teia, onde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todos os dispositivos (computadores, switches, roteadores etc.) estão interligados entre si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. Isso quer dizer que cada dispositivo pode se comunicar diretamente com qualquer outro da rede.</a:t>
            </a:r>
          </a:p>
        </p:txBody>
      </p:sp>
    </p:spTree>
    <p:extLst>
      <p:ext uri="{BB962C8B-B14F-4D97-AF65-F5344CB8AC3E}">
        <p14:creationId xmlns:p14="http://schemas.microsoft.com/office/powerpoint/2010/main" val="302013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CA593-C16A-EA12-A12F-450147969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BA351-FF57-C549-DA77-0DFAB89E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1543"/>
            <a:ext cx="10515600" cy="1275871"/>
          </a:xfrm>
        </p:spPr>
        <p:txBody>
          <a:bodyPr>
            <a:noAutofit/>
          </a:bodyPr>
          <a:lstStyle/>
          <a:p>
            <a:pPr algn="ctr"/>
            <a:r>
              <a:rPr lang="pt-BR" sz="7000" dirty="0">
                <a:latin typeface="Calibri" panose="020F0502020204030204" pitchFamily="34" charset="0"/>
                <a:cs typeface="Calibri" panose="020F0502020204030204" pitchFamily="34" charset="0"/>
              </a:rPr>
              <a:t>Topologia em Malha</a:t>
            </a:r>
          </a:p>
        </p:txBody>
      </p:sp>
      <p:pic>
        <p:nvPicPr>
          <p:cNvPr id="1026" name="Picture 2" descr="Mesh Topology – Ej Laturnas">
            <a:extLst>
              <a:ext uri="{FF2B5EF4-FFF2-40B4-BE49-F238E27FC236}">
                <a16:creationId xmlns:a16="http://schemas.microsoft.com/office/drawing/2014/main" id="{A153F17A-C3EF-99B9-38FE-14CEB4E12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0"/>
          <a:stretch/>
        </p:blipFill>
        <p:spPr bwMode="auto">
          <a:xfrm>
            <a:off x="3556858" y="2244843"/>
            <a:ext cx="5078284" cy="358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119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F92C4-84EC-1F4A-2772-099197042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34B85-1FD8-B5CA-5AC6-AD494E61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1543"/>
            <a:ext cx="10515600" cy="1275871"/>
          </a:xfrm>
        </p:spPr>
        <p:txBody>
          <a:bodyPr>
            <a:noAutofit/>
          </a:bodyPr>
          <a:lstStyle/>
          <a:p>
            <a:pPr algn="ctr"/>
            <a:r>
              <a:rPr lang="pt-BR" sz="7000" dirty="0">
                <a:latin typeface="Calibri" panose="020F0502020204030204" pitchFamily="34" charset="0"/>
                <a:cs typeface="Calibri" panose="020F0502020204030204" pitchFamily="34" charset="0"/>
              </a:rPr>
              <a:t>Topologia em Malha</a:t>
            </a:r>
          </a:p>
        </p:txBody>
      </p:sp>
      <p:pic>
        <p:nvPicPr>
          <p:cNvPr id="1026" name="Picture 2" descr="Mesh Topology – Ej Laturnas">
            <a:extLst>
              <a:ext uri="{FF2B5EF4-FFF2-40B4-BE49-F238E27FC236}">
                <a16:creationId xmlns:a16="http://schemas.microsoft.com/office/drawing/2014/main" id="{F37224C5-835C-5766-A15E-A2640F970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0"/>
          <a:stretch/>
        </p:blipFill>
        <p:spPr bwMode="auto">
          <a:xfrm>
            <a:off x="10236109" y="5389913"/>
            <a:ext cx="1809498" cy="127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2374270-0F73-0BFE-3647-5578BA57BD54}"/>
              </a:ext>
            </a:extLst>
          </p:cNvPr>
          <p:cNvSpPr txBox="1"/>
          <p:nvPr/>
        </p:nvSpPr>
        <p:spPr>
          <a:xfrm>
            <a:off x="504566" y="2334566"/>
            <a:ext cx="1118286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Malha completa → todos os hosts conectados diretamente entre si.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Malha parcial → só alguns hosts com conexão direta; os outros se comunicam indiretamente.</a:t>
            </a:r>
          </a:p>
        </p:txBody>
      </p:sp>
    </p:spTree>
    <p:extLst>
      <p:ext uri="{BB962C8B-B14F-4D97-AF65-F5344CB8AC3E}">
        <p14:creationId xmlns:p14="http://schemas.microsoft.com/office/powerpoint/2010/main" val="2210923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7421A-2132-1930-E679-7B3B2383B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E037D53B-3AB0-A5FE-DE51-CE62B6145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50833"/>
          <a:stretch/>
        </p:blipFill>
        <p:spPr>
          <a:xfrm>
            <a:off x="172359" y="204763"/>
            <a:ext cx="1612898" cy="196828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1633F96-827E-9818-058B-632D6DF1E8E7}"/>
              </a:ext>
            </a:extLst>
          </p:cNvPr>
          <p:cNvSpPr txBox="1"/>
          <p:nvPr/>
        </p:nvSpPr>
        <p:spPr>
          <a:xfrm>
            <a:off x="176478" y="2173046"/>
            <a:ext cx="11462200" cy="4613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C0E7C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Alta redundância: se um caminho falhar, há outros disponíveis.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C0E7C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Excelente desempenho e confiabilidade.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C0E7C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Ideal para aplicações críticas (tempo real, alta disponibilidade).</a:t>
            </a:r>
          </a:p>
        </p:txBody>
      </p:sp>
      <p:pic>
        <p:nvPicPr>
          <p:cNvPr id="3" name="Picture 2" descr="Mesh Topology – Ej Laturnas">
            <a:extLst>
              <a:ext uri="{FF2B5EF4-FFF2-40B4-BE49-F238E27FC236}">
                <a16:creationId xmlns:a16="http://schemas.microsoft.com/office/drawing/2014/main" id="{F0E953BA-C054-BD12-0FE8-147D10231B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0"/>
          <a:stretch/>
        </p:blipFill>
        <p:spPr bwMode="auto">
          <a:xfrm>
            <a:off x="10058400" y="435187"/>
            <a:ext cx="1961241" cy="13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71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6A749-867A-B957-81AF-964FE21C7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10947254-8686-AF77-9742-57A4D66E3D32}"/>
              </a:ext>
            </a:extLst>
          </p:cNvPr>
          <p:cNvSpPr txBox="1"/>
          <p:nvPr/>
        </p:nvSpPr>
        <p:spPr>
          <a:xfrm>
            <a:off x="174171" y="2132849"/>
            <a:ext cx="11843658" cy="46135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C0E7C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ECA5A6"/>
                </a:solidFill>
              </a:rPr>
              <a:t>Muito cara e complexa de implementar (muitos cabos e portas).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ECA5A6"/>
                </a:solidFill>
              </a:rPr>
              <a:t>Difícil de configurar e manter.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ECA5A6"/>
                </a:solidFill>
              </a:rPr>
              <a:t>Pouco prática em redes grandes com muitos dispositivos.</a:t>
            </a:r>
          </a:p>
        </p:txBody>
      </p:sp>
      <p:pic>
        <p:nvPicPr>
          <p:cNvPr id="3" name="Imagem 2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50060E8D-A6B0-AA8B-9D23-3CE36FBD5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0052" r="836"/>
          <a:stretch/>
        </p:blipFill>
        <p:spPr>
          <a:xfrm>
            <a:off x="174171" y="191514"/>
            <a:ext cx="1611085" cy="1968283"/>
          </a:xfrm>
          <a:prstGeom prst="rect">
            <a:avLst/>
          </a:prstGeom>
        </p:spPr>
      </p:pic>
      <p:pic>
        <p:nvPicPr>
          <p:cNvPr id="4" name="Picture 2" descr="Mesh Topology – Ej Laturnas">
            <a:extLst>
              <a:ext uri="{FF2B5EF4-FFF2-40B4-BE49-F238E27FC236}">
                <a16:creationId xmlns:a16="http://schemas.microsoft.com/office/drawing/2014/main" id="{4EF561FC-B80A-B032-528C-BFED4343A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0"/>
          <a:stretch/>
        </p:blipFill>
        <p:spPr bwMode="auto">
          <a:xfrm>
            <a:off x="10056588" y="191514"/>
            <a:ext cx="1961241" cy="13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77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D8740-0671-F603-46F6-E779E4AE1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5A65EE5-F729-C680-D864-CE0B413F2EEB}"/>
              </a:ext>
            </a:extLst>
          </p:cNvPr>
          <p:cNvSpPr txBox="1"/>
          <p:nvPr/>
        </p:nvSpPr>
        <p:spPr>
          <a:xfrm>
            <a:off x="203200" y="258901"/>
            <a:ext cx="1135017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📌 Exemplo prático: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Utilizada em redes militares, sistemas de missão crítica, e redes Wi-Fi Mesh modernas (como roteadores domésticos com repetidores inteligentes).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Também em backbones de provedores de internet.</a:t>
            </a:r>
          </a:p>
        </p:txBody>
      </p:sp>
      <p:pic>
        <p:nvPicPr>
          <p:cNvPr id="3" name="Picture 2" descr="Mesh Topology – Ej Laturnas">
            <a:extLst>
              <a:ext uri="{FF2B5EF4-FFF2-40B4-BE49-F238E27FC236}">
                <a16:creationId xmlns:a16="http://schemas.microsoft.com/office/drawing/2014/main" id="{E7125837-B616-9626-7C81-27D83A595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0"/>
          <a:stretch/>
        </p:blipFill>
        <p:spPr bwMode="auto">
          <a:xfrm>
            <a:off x="10027560" y="5747139"/>
            <a:ext cx="1208288" cy="8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689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75BA6-4D02-71C1-A31E-2FF6CEC60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4863D-E68A-B140-D5F5-FDB82CE3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77" y="0"/>
            <a:ext cx="10849233" cy="1275871"/>
          </a:xfrm>
        </p:spPr>
        <p:txBody>
          <a:bodyPr>
            <a:noAutofit/>
          </a:bodyPr>
          <a:lstStyle/>
          <a:p>
            <a:pPr algn="ctr"/>
            <a:r>
              <a:rPr lang="pt-BR" sz="7000" dirty="0">
                <a:latin typeface="Calibri" panose="020F0502020204030204" pitchFamily="34" charset="0"/>
                <a:cs typeface="Calibri" panose="020F0502020204030204" pitchFamily="34" charset="0"/>
              </a:rPr>
              <a:t>Meios Físicos de Transmissão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1C6325-7A66-64D8-9353-863ED22720C7}"/>
              </a:ext>
            </a:extLst>
          </p:cNvPr>
          <p:cNvSpPr txBox="1"/>
          <p:nvPr/>
        </p:nvSpPr>
        <p:spPr>
          <a:xfrm>
            <a:off x="671376" y="2045544"/>
            <a:ext cx="10849233" cy="2766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	Os meios de transmissão são os caminhos por onde os dados viajam de um computador para outro em uma rede.</a:t>
            </a:r>
          </a:p>
        </p:txBody>
      </p:sp>
    </p:spTree>
    <p:extLst>
      <p:ext uri="{BB962C8B-B14F-4D97-AF65-F5344CB8AC3E}">
        <p14:creationId xmlns:p14="http://schemas.microsoft.com/office/powerpoint/2010/main" val="361786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702F5-9DC8-B329-E7B9-001BF094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7000" dirty="0">
                <a:latin typeface="Calibri" panose="020F0502020204030204" pitchFamily="34" charset="0"/>
                <a:cs typeface="Calibri" panose="020F0502020204030204" pitchFamily="34" charset="0"/>
              </a:rPr>
              <a:t>O que nós vimos na aula anterior?</a:t>
            </a:r>
          </a:p>
        </p:txBody>
      </p:sp>
    </p:spTree>
    <p:extLst>
      <p:ext uri="{BB962C8B-B14F-4D97-AF65-F5344CB8AC3E}">
        <p14:creationId xmlns:p14="http://schemas.microsoft.com/office/powerpoint/2010/main" val="468566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FF6EC-4CC8-1E58-07B8-FFEED88E5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C45920F-790C-A469-2E68-AF695C3BECAD}"/>
              </a:ext>
            </a:extLst>
          </p:cNvPr>
          <p:cNvSpPr txBox="1"/>
          <p:nvPr/>
        </p:nvSpPr>
        <p:spPr>
          <a:xfrm>
            <a:off x="504560" y="1075376"/>
            <a:ext cx="11182865" cy="5536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CABO</a:t>
            </a:r>
          </a:p>
          <a:p>
            <a:pPr marL="360363">
              <a:lnSpc>
                <a:spcPct val="150000"/>
              </a:lnSpc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	PAR TRANÇADO:</a:t>
            </a:r>
          </a:p>
          <a:p>
            <a:pPr marL="9826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Cat5, Cat5e, Cat6, Cat7*:</a:t>
            </a:r>
          </a:p>
          <a:p>
            <a:pPr marL="14684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UTP sem blindagem, mais barato.</a:t>
            </a:r>
          </a:p>
          <a:p>
            <a:pPr marL="14684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STP com blindagem, proteção contra interferências.</a:t>
            </a:r>
            <a:endParaRPr lang="pt-BR" sz="4000" dirty="0">
              <a:solidFill>
                <a:schemeClr val="accent4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A66D1D4-7571-B52F-1532-85721C6B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76" y="0"/>
            <a:ext cx="11587031" cy="1275871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TIPOS DE MEIOS FÍSICOS DE TRANSMISSÃO</a:t>
            </a:r>
          </a:p>
        </p:txBody>
      </p:sp>
    </p:spTree>
    <p:extLst>
      <p:ext uri="{BB962C8B-B14F-4D97-AF65-F5344CB8AC3E}">
        <p14:creationId xmlns:p14="http://schemas.microsoft.com/office/powerpoint/2010/main" val="2505000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001A0-5147-60D0-9132-0EFEE7F4A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427A2F4-EE12-C3F6-67DC-2573B106BB17}"/>
              </a:ext>
            </a:extLst>
          </p:cNvPr>
          <p:cNvSpPr txBox="1"/>
          <p:nvPr/>
        </p:nvSpPr>
        <p:spPr>
          <a:xfrm>
            <a:off x="504567" y="1433567"/>
            <a:ext cx="11182865" cy="369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>
              <a:lnSpc>
                <a:spcPct val="150000"/>
              </a:lnSpc>
            </a:pPr>
            <a:r>
              <a:rPr lang="pt-BR" sz="4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Muito usado em redes locais.</a:t>
            </a:r>
          </a:p>
          <a:p>
            <a:pPr marL="11113">
              <a:lnSpc>
                <a:spcPct val="150000"/>
              </a:lnSpc>
            </a:pPr>
            <a:r>
              <a:rPr lang="pt-BR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Velocidade:</a:t>
            </a:r>
            <a:r>
              <a:rPr lang="pt-B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até 10 Gbps (dependendo da categoria)</a:t>
            </a:r>
            <a:br>
              <a:rPr lang="pt-B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Distância:</a:t>
            </a:r>
            <a:r>
              <a:rPr lang="pt-B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até 100 metros</a:t>
            </a:r>
            <a:br>
              <a:rPr lang="pt-B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Custo:</a:t>
            </a:r>
            <a:r>
              <a:rPr lang="pt-B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baixo</a:t>
            </a:r>
          </a:p>
        </p:txBody>
      </p:sp>
    </p:spTree>
    <p:extLst>
      <p:ext uri="{BB962C8B-B14F-4D97-AF65-F5344CB8AC3E}">
        <p14:creationId xmlns:p14="http://schemas.microsoft.com/office/powerpoint/2010/main" val="2818715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64753-F32F-AC15-9DF6-70583C3AE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3440C87-A854-9E6D-DC09-BB1D97EC286F}"/>
              </a:ext>
            </a:extLst>
          </p:cNvPr>
          <p:cNvSpPr txBox="1"/>
          <p:nvPr/>
        </p:nvSpPr>
        <p:spPr>
          <a:xfrm>
            <a:off x="504560" y="1075376"/>
            <a:ext cx="1118286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CABO</a:t>
            </a:r>
          </a:p>
          <a:p>
            <a:pPr marL="360363">
              <a:lnSpc>
                <a:spcPct val="150000"/>
              </a:lnSpc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	FIBRA ÓTICA:</a:t>
            </a:r>
          </a:p>
          <a:p>
            <a:pPr marL="982663"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Transmite dados usando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luz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em vez de eletricidade.</a:t>
            </a:r>
          </a:p>
          <a:p>
            <a:pPr marL="982663"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Feita de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fios de vidro ou plástico extremamente finos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82663"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Alta velocidade e grandes distâncias sem perda de sinal.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506B197-4A99-5964-BC3B-44B83F5B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0"/>
            <a:ext cx="11320194" cy="1275871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TIPOS DE MEIOS FÍSICOS DE TRANSMISSÃO</a:t>
            </a:r>
          </a:p>
        </p:txBody>
      </p:sp>
    </p:spTree>
    <p:extLst>
      <p:ext uri="{BB962C8B-B14F-4D97-AF65-F5344CB8AC3E}">
        <p14:creationId xmlns:p14="http://schemas.microsoft.com/office/powerpoint/2010/main" val="178343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8F9E3-97EF-2964-4097-AA7FC89F7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65CDFB1-4FFF-7013-5E4D-44DD6DE0387A}"/>
              </a:ext>
            </a:extLst>
          </p:cNvPr>
          <p:cNvSpPr txBox="1"/>
          <p:nvPr/>
        </p:nvSpPr>
        <p:spPr>
          <a:xfrm>
            <a:off x="504567" y="1583879"/>
            <a:ext cx="11182865" cy="369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algn="just">
              <a:lnSpc>
                <a:spcPct val="150000"/>
              </a:lnSpc>
            </a:pPr>
            <a:r>
              <a:rPr lang="pt-BR" sz="4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Muito usados por: Provedores de internet ISP, Backbones rede de empresas, Data Centers, Hospitais, Instituições de pesquisa, TV a cabo e Telefonia moderna.</a:t>
            </a:r>
          </a:p>
        </p:txBody>
      </p:sp>
    </p:spTree>
    <p:extLst>
      <p:ext uri="{BB962C8B-B14F-4D97-AF65-F5344CB8AC3E}">
        <p14:creationId xmlns:p14="http://schemas.microsoft.com/office/powerpoint/2010/main" val="2442177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07E61-A158-F164-06B8-47E51BB11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769C331-E889-6FEF-B229-3CED41BFFE97}"/>
              </a:ext>
            </a:extLst>
          </p:cNvPr>
          <p:cNvSpPr txBox="1"/>
          <p:nvPr/>
        </p:nvSpPr>
        <p:spPr>
          <a:xfrm>
            <a:off x="504567" y="1122214"/>
            <a:ext cx="11182865" cy="4613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>
              <a:lnSpc>
                <a:spcPct val="150000"/>
              </a:lnSpc>
            </a:pPr>
            <a:r>
              <a:rPr lang="pt-B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Monomodo: para longas distâncias (internet de operadoras, backbone).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Multimodo: para curtas/médias distâncias (dentro de prédios).</a:t>
            </a:r>
          </a:p>
        </p:txBody>
      </p:sp>
    </p:spTree>
    <p:extLst>
      <p:ext uri="{BB962C8B-B14F-4D97-AF65-F5344CB8AC3E}">
        <p14:creationId xmlns:p14="http://schemas.microsoft.com/office/powerpoint/2010/main" val="1976851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D70EA-2F71-CF38-2E35-DE6B09102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4DAACB9-0341-3E45-58B4-1F22F1548B78}"/>
              </a:ext>
            </a:extLst>
          </p:cNvPr>
          <p:cNvSpPr txBox="1"/>
          <p:nvPr/>
        </p:nvSpPr>
        <p:spPr>
          <a:xfrm>
            <a:off x="504567" y="1622351"/>
            <a:ext cx="11182865" cy="361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Velocidade: acima de 100 Gbps</a:t>
            </a:r>
            <a:br>
              <a:rPr lang="pt-B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Distância: vários quilômetros (até centenas)</a:t>
            </a:r>
            <a:br>
              <a:rPr lang="pt-B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Custo: mais caro (mas preços têm caído)</a:t>
            </a:r>
          </a:p>
        </p:txBody>
      </p:sp>
    </p:spTree>
    <p:extLst>
      <p:ext uri="{BB962C8B-B14F-4D97-AF65-F5344CB8AC3E}">
        <p14:creationId xmlns:p14="http://schemas.microsoft.com/office/powerpoint/2010/main" val="3611137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F3958-3E4F-F81A-E22B-8C092BFE1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2F3793B-9611-CAC8-E082-9A1CB7429223}"/>
              </a:ext>
            </a:extLst>
          </p:cNvPr>
          <p:cNvSpPr txBox="1"/>
          <p:nvPr/>
        </p:nvSpPr>
        <p:spPr>
          <a:xfrm>
            <a:off x="504560" y="1075376"/>
            <a:ext cx="11182865" cy="5536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CABO</a:t>
            </a:r>
          </a:p>
          <a:p>
            <a:pPr marL="360363">
              <a:lnSpc>
                <a:spcPct val="150000"/>
              </a:lnSpc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	COAXIAL:</a:t>
            </a:r>
          </a:p>
          <a:p>
            <a:pPr marL="98266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Cabo com um único condutor central, rodeado por isolante, blindagem e capa externa.</a:t>
            </a:r>
          </a:p>
          <a:p>
            <a:pPr marL="98266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Muito usado no passado para redes locais e ainda usado para TV a cabo e internet.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46DF6B9-4BE5-74A9-0040-24AF8E0C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0"/>
            <a:ext cx="11320194" cy="1275871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TIPOS DE MEIOS FÍSICOS DE TRANSMISSÃO</a:t>
            </a:r>
          </a:p>
        </p:txBody>
      </p:sp>
    </p:spTree>
    <p:extLst>
      <p:ext uri="{BB962C8B-B14F-4D97-AF65-F5344CB8AC3E}">
        <p14:creationId xmlns:p14="http://schemas.microsoft.com/office/powerpoint/2010/main" val="1363590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C6869-CC53-5E5B-5D1A-358BE2B41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7B1EFAD-2346-4C7E-9F82-B7064D1F7E84}"/>
              </a:ext>
            </a:extLst>
          </p:cNvPr>
          <p:cNvSpPr txBox="1"/>
          <p:nvPr/>
        </p:nvSpPr>
        <p:spPr>
          <a:xfrm>
            <a:off x="504567" y="1583879"/>
            <a:ext cx="11182865" cy="369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Velocidade: até 10 Mbps (em redes antigas) / até 1 Gbps (para internet moderna)</a:t>
            </a:r>
            <a:br>
              <a:rPr lang="pt-B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Distância: centenas de metros sem amplificação</a:t>
            </a:r>
            <a:br>
              <a:rPr lang="pt-B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Custo: intermediário (entre par trançado e fibra)</a:t>
            </a:r>
          </a:p>
        </p:txBody>
      </p:sp>
    </p:spTree>
    <p:extLst>
      <p:ext uri="{BB962C8B-B14F-4D97-AF65-F5344CB8AC3E}">
        <p14:creationId xmlns:p14="http://schemas.microsoft.com/office/powerpoint/2010/main" val="1223631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D110E-381B-86EA-3C1F-D8D83F2CC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D894AF2-35AF-F5E0-3542-AE3E28FFAC8F}"/>
              </a:ext>
            </a:extLst>
          </p:cNvPr>
          <p:cNvSpPr txBox="1"/>
          <p:nvPr/>
        </p:nvSpPr>
        <p:spPr>
          <a:xfrm>
            <a:off x="504559" y="2968874"/>
            <a:ext cx="11182865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NICS, SWITCHES E ROTEADORES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66FA9CF-D0C5-4924-AED6-68CFFED4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0"/>
            <a:ext cx="11320194" cy="1275871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DISPOSITIVOS DE REDE</a:t>
            </a:r>
          </a:p>
        </p:txBody>
      </p:sp>
    </p:spTree>
    <p:extLst>
      <p:ext uri="{BB962C8B-B14F-4D97-AF65-F5344CB8AC3E}">
        <p14:creationId xmlns:p14="http://schemas.microsoft.com/office/powerpoint/2010/main" val="2629084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71A7D-04FE-2B0C-5779-8DFA829E9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2286F0B-5828-F7EA-9341-FF82A8A8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0"/>
            <a:ext cx="11320194" cy="1275871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NCI – PLACA DE REDE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06C78D-73A2-2291-22B7-631B19632E00}"/>
              </a:ext>
            </a:extLst>
          </p:cNvPr>
          <p:cNvSpPr txBox="1"/>
          <p:nvPr/>
        </p:nvSpPr>
        <p:spPr>
          <a:xfrm>
            <a:off x="435895" y="1275871"/>
            <a:ext cx="11320194" cy="4844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É um componente de hardware responsável por permitir a comunicação entre um dispositivo (como um computador ou servidor) e uma rede, seja ela local (LAN), sem fio (Wi-Fi) ou a Internet. </a:t>
            </a:r>
          </a:p>
        </p:txBody>
      </p:sp>
    </p:spTree>
    <p:extLst>
      <p:ext uri="{BB962C8B-B14F-4D97-AF65-F5344CB8AC3E}">
        <p14:creationId xmlns:p14="http://schemas.microsoft.com/office/powerpoint/2010/main" val="279297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0A465-02AE-76F0-5289-92F89C99E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1510D-2429-B70B-3E94-5E200018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0782"/>
            <a:ext cx="10515600" cy="2816435"/>
          </a:xfrm>
        </p:spPr>
        <p:txBody>
          <a:bodyPr>
            <a:noAutofit/>
          </a:bodyPr>
          <a:lstStyle/>
          <a:p>
            <a:pPr algn="ctr"/>
            <a:r>
              <a:rPr lang="pt-BR" sz="7000" dirty="0">
                <a:latin typeface="Calibri" panose="020F0502020204030204" pitchFamily="34" charset="0"/>
                <a:cs typeface="Calibri" panose="020F0502020204030204" pitchFamily="34" charset="0"/>
              </a:rPr>
              <a:t>Vocês já pensaram como os computadores estão fisicamente ligados?</a:t>
            </a:r>
          </a:p>
        </p:txBody>
      </p:sp>
    </p:spTree>
    <p:extLst>
      <p:ext uri="{BB962C8B-B14F-4D97-AF65-F5344CB8AC3E}">
        <p14:creationId xmlns:p14="http://schemas.microsoft.com/office/powerpoint/2010/main" val="3165656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B34D4-7EE9-037F-A4B4-4320C1E0B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747646B-EFB6-1129-CFFC-1FFB563B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0"/>
            <a:ext cx="11320194" cy="1275871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TIPOS DE NCI – PLACA DE REDE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913F5B-A1B0-0327-194C-D36E7C0AFDB7}"/>
              </a:ext>
            </a:extLst>
          </p:cNvPr>
          <p:cNvSpPr txBox="1"/>
          <p:nvPr/>
        </p:nvSpPr>
        <p:spPr>
          <a:xfrm>
            <a:off x="435895" y="2277916"/>
            <a:ext cx="11320194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6000" dirty="0">
                <a:latin typeface="Calibri" panose="020F0502020204030204" pitchFamily="34" charset="0"/>
                <a:cs typeface="Calibri" panose="020F0502020204030204" pitchFamily="34" charset="0"/>
              </a:rPr>
              <a:t>Ethernet, Wi-Fi e Fibra Ótica</a:t>
            </a:r>
          </a:p>
        </p:txBody>
      </p:sp>
    </p:spTree>
    <p:extLst>
      <p:ext uri="{BB962C8B-B14F-4D97-AF65-F5344CB8AC3E}">
        <p14:creationId xmlns:p14="http://schemas.microsoft.com/office/powerpoint/2010/main" val="544824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E877A-3A4F-4D55-7270-1BCD30B1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85CE438-1760-3DAE-301B-CDE5BF20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263046"/>
            <a:ext cx="11320194" cy="1275871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2F8ABB-C7C5-52E1-E171-8EADC25D354A}"/>
              </a:ext>
            </a:extLst>
          </p:cNvPr>
          <p:cNvSpPr txBox="1"/>
          <p:nvPr/>
        </p:nvSpPr>
        <p:spPr>
          <a:xfrm>
            <a:off x="435895" y="2045544"/>
            <a:ext cx="11320194" cy="2766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	É um dispositivo de rede usado para conectar vários computadores e dispositivos em uma rede local (LAN).</a:t>
            </a:r>
          </a:p>
        </p:txBody>
      </p:sp>
    </p:spTree>
    <p:extLst>
      <p:ext uri="{BB962C8B-B14F-4D97-AF65-F5344CB8AC3E}">
        <p14:creationId xmlns:p14="http://schemas.microsoft.com/office/powerpoint/2010/main" val="2925058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300B8-B39B-14E3-36F2-C08E81A79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2209732-0C05-870C-AFBA-D0C63198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263046"/>
            <a:ext cx="11320194" cy="1275871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82DF82-D704-BF2D-48D5-EFA36CFF9FE7}"/>
              </a:ext>
            </a:extLst>
          </p:cNvPr>
          <p:cNvSpPr txBox="1"/>
          <p:nvPr/>
        </p:nvSpPr>
        <p:spPr>
          <a:xfrm>
            <a:off x="435895" y="1732394"/>
            <a:ext cx="11320194" cy="369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💡 Comparação:</a:t>
            </a:r>
          </a:p>
          <a:p>
            <a:pPr>
              <a:lnSpc>
                <a:spcPct val="150000"/>
              </a:lnSpc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Switch é como um “balcão de atendimento”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: ele ouve quem está falando e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leva a mensagem direto ao destino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, sem atrapalhar os outros.</a:t>
            </a:r>
          </a:p>
        </p:txBody>
      </p:sp>
    </p:spTree>
    <p:extLst>
      <p:ext uri="{BB962C8B-B14F-4D97-AF65-F5344CB8AC3E}">
        <p14:creationId xmlns:p14="http://schemas.microsoft.com/office/powerpoint/2010/main" val="1333353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07544-2DAF-99FA-635B-CBEC98428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E851720-A598-DBEA-1195-CB60B44F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263046"/>
            <a:ext cx="11320194" cy="1275871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CAB49F-43A7-FE27-4936-BFE9F705C99E}"/>
              </a:ext>
            </a:extLst>
          </p:cNvPr>
          <p:cNvSpPr txBox="1"/>
          <p:nvPr/>
        </p:nvSpPr>
        <p:spPr>
          <a:xfrm>
            <a:off x="435895" y="1732394"/>
            <a:ext cx="11320194" cy="369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🛠️ Como funciona?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Analisa os endereços MAC dos dispositivos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Cria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comunicação direta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entre quem envia e quem recebe</a:t>
            </a:r>
          </a:p>
        </p:txBody>
      </p:sp>
    </p:spTree>
    <p:extLst>
      <p:ext uri="{BB962C8B-B14F-4D97-AF65-F5344CB8AC3E}">
        <p14:creationId xmlns:p14="http://schemas.microsoft.com/office/powerpoint/2010/main" val="121196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2CC35-0013-0DF3-2FAE-796900A9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363ED57-F15A-77CF-D0A4-1ED26172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263046"/>
            <a:ext cx="11320194" cy="1275871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ROTEADORES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02B97-3132-416C-0604-9D0FAB8B2D13}"/>
              </a:ext>
            </a:extLst>
          </p:cNvPr>
          <p:cNvSpPr txBox="1"/>
          <p:nvPr/>
        </p:nvSpPr>
        <p:spPr>
          <a:xfrm>
            <a:off x="435895" y="2045544"/>
            <a:ext cx="11320194" cy="2766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	É um dispositivo de rede responsável por direcionar o tráfego de dados entre diferentes redes, como a rede local (LAN) e a Internet. </a:t>
            </a:r>
          </a:p>
        </p:txBody>
      </p:sp>
    </p:spTree>
    <p:extLst>
      <p:ext uri="{BB962C8B-B14F-4D97-AF65-F5344CB8AC3E}">
        <p14:creationId xmlns:p14="http://schemas.microsoft.com/office/powerpoint/2010/main" val="965497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483C4-4BF1-BC08-6B58-49DCFA836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7702B73-13F1-46E4-869F-A9C2AD73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263046"/>
            <a:ext cx="11320194" cy="1275871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ROTEADORES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29722E-B02E-F612-21A0-CE8EFB4F8A17}"/>
              </a:ext>
            </a:extLst>
          </p:cNvPr>
          <p:cNvSpPr txBox="1"/>
          <p:nvPr/>
        </p:nvSpPr>
        <p:spPr>
          <a:xfrm>
            <a:off x="435895" y="2045544"/>
            <a:ext cx="11320194" cy="2766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💡 Comparação:</a:t>
            </a:r>
          </a:p>
          <a:p>
            <a:pPr>
              <a:lnSpc>
                <a:spcPct val="150000"/>
              </a:lnSpc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Roteador é o “porteiro” da rede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: ele decide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quem entra e quem sai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, e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para onde cada informação vai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429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1E28B-D1F2-A828-1DA7-9BAB8282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0103B2E-8176-782F-737C-09B8F764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263046"/>
            <a:ext cx="11320194" cy="1275871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ROTEADORES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FB51CC-781A-E9D3-168B-B39EE620CAE8}"/>
              </a:ext>
            </a:extLst>
          </p:cNvPr>
          <p:cNvSpPr txBox="1"/>
          <p:nvPr/>
        </p:nvSpPr>
        <p:spPr>
          <a:xfrm>
            <a:off x="435895" y="2045544"/>
            <a:ext cx="11320194" cy="369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🧠 O que ele faz: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Cria a rede Wi-Fi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Distribui o sinal de internet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Pode ter firewall, controle de tráfego etc.</a:t>
            </a:r>
          </a:p>
        </p:txBody>
      </p:sp>
    </p:spTree>
    <p:extLst>
      <p:ext uri="{BB962C8B-B14F-4D97-AF65-F5344CB8AC3E}">
        <p14:creationId xmlns:p14="http://schemas.microsoft.com/office/powerpoint/2010/main" val="3932411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F40BA-51C6-80F2-AFBE-9E4E5B8ED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34CD809-0C7F-F02E-E061-FB83C8DF91F4}"/>
              </a:ext>
            </a:extLst>
          </p:cNvPr>
          <p:cNvSpPr txBox="1"/>
          <p:nvPr/>
        </p:nvSpPr>
        <p:spPr>
          <a:xfrm>
            <a:off x="435903" y="642629"/>
            <a:ext cx="11320194" cy="4620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✅ Fechamento: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NIC → conecta o computador à rede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Switch → conecta vários dispositivos e organiza a comunicação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Roteador → conecta a rede local à internet</a:t>
            </a:r>
          </a:p>
        </p:txBody>
      </p:sp>
    </p:spTree>
    <p:extLst>
      <p:ext uri="{BB962C8B-B14F-4D97-AF65-F5344CB8AC3E}">
        <p14:creationId xmlns:p14="http://schemas.microsoft.com/office/powerpoint/2010/main" val="22355357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19AD4-D27C-41BE-934F-2EA34B280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DA849-34B5-C5F4-624C-68114AB2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03" y="2791064"/>
            <a:ext cx="11320194" cy="1275871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DEMONSTRAÇÃO – TIPOS DE CABOS E CONECTORES RJ45</a:t>
            </a:r>
          </a:p>
        </p:txBody>
      </p:sp>
    </p:spTree>
    <p:extLst>
      <p:ext uri="{BB962C8B-B14F-4D97-AF65-F5344CB8AC3E}">
        <p14:creationId xmlns:p14="http://schemas.microsoft.com/office/powerpoint/2010/main" val="284902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645F1-5F7A-1AF8-A210-587BAD57A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4331-8A91-903C-A533-1D79AF89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266"/>
            <a:ext cx="10515600" cy="1275871"/>
          </a:xfrm>
        </p:spPr>
        <p:txBody>
          <a:bodyPr>
            <a:noAutofit/>
          </a:bodyPr>
          <a:lstStyle/>
          <a:p>
            <a:pPr algn="ctr"/>
            <a:r>
              <a:rPr lang="pt-BR" sz="7000" dirty="0">
                <a:latin typeface="Calibri" panose="020F0502020204030204" pitchFamily="34" charset="0"/>
                <a:cs typeface="Calibri" panose="020F0502020204030204" pitchFamily="34" charset="0"/>
              </a:rPr>
              <a:t>Topologias de Rede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5E1F33-CF69-89F6-E444-7597965D7CE3}"/>
              </a:ext>
            </a:extLst>
          </p:cNvPr>
          <p:cNvSpPr txBox="1"/>
          <p:nvPr/>
        </p:nvSpPr>
        <p:spPr>
          <a:xfrm>
            <a:off x="585537" y="2459504"/>
            <a:ext cx="110209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pt-BR" sz="4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 a forma como os </a:t>
            </a:r>
            <a:r>
              <a:rPr lang="pt-BR" sz="40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computadores e dispositivos</a:t>
            </a:r>
            <a:r>
              <a:rPr lang="pt-BR" sz="4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estão </a:t>
            </a:r>
            <a:r>
              <a:rPr lang="pt-BR" sz="40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organizados e conectados</a:t>
            </a:r>
            <a:r>
              <a:rPr lang="pt-BR" sz="4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entre si dentro de uma rede.</a:t>
            </a:r>
          </a:p>
        </p:txBody>
      </p:sp>
      <p:pic>
        <p:nvPicPr>
          <p:cNvPr id="6" name="Imagem 5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C0D5D12B-3B91-CDA5-F732-EAC8C01D5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50833"/>
          <a:stretch/>
        </p:blipFill>
        <p:spPr>
          <a:xfrm>
            <a:off x="838200" y="4573565"/>
            <a:ext cx="1498600" cy="1828800"/>
          </a:xfrm>
          <a:prstGeom prst="rect">
            <a:avLst/>
          </a:prstGeom>
        </p:spPr>
      </p:pic>
      <p:pic>
        <p:nvPicPr>
          <p:cNvPr id="8" name="Imagem 7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627C3110-A95A-DAE6-16A8-F35519FD4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0833"/>
          <a:stretch/>
        </p:blipFill>
        <p:spPr>
          <a:xfrm>
            <a:off x="9855200" y="4573565"/>
            <a:ext cx="1498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6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677ED-9546-E41F-A880-1862D9598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E1570-4FAE-9020-0F9A-6B49DFA0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266"/>
            <a:ext cx="10515600" cy="1275871"/>
          </a:xfrm>
        </p:spPr>
        <p:txBody>
          <a:bodyPr>
            <a:noAutofit/>
          </a:bodyPr>
          <a:lstStyle/>
          <a:p>
            <a:pPr algn="ctr"/>
            <a:r>
              <a:rPr lang="pt-BR" sz="7000" dirty="0">
                <a:latin typeface="Calibri" panose="020F0502020204030204" pitchFamily="34" charset="0"/>
                <a:cs typeface="Calibri" panose="020F0502020204030204" pitchFamily="34" charset="0"/>
              </a:rPr>
              <a:t>Topologia em Barramento</a:t>
            </a:r>
          </a:p>
        </p:txBody>
      </p:sp>
      <p:pic>
        <p:nvPicPr>
          <p:cNvPr id="1026" name="Picture 2" descr="Bus Topology – Austin Clare M. Vailoces">
            <a:extLst>
              <a:ext uri="{FF2B5EF4-FFF2-40B4-BE49-F238E27FC236}">
                <a16:creationId xmlns:a16="http://schemas.microsoft.com/office/drawing/2014/main" id="{B3078238-50AE-99E4-D550-BA3E69290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604" y="1576137"/>
            <a:ext cx="5640792" cy="359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5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A7150-3E6F-8710-3FAE-81411E308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D98FE-6D7E-F5D7-94BA-827EF8FB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266"/>
            <a:ext cx="10515600" cy="1275871"/>
          </a:xfrm>
        </p:spPr>
        <p:txBody>
          <a:bodyPr>
            <a:noAutofit/>
          </a:bodyPr>
          <a:lstStyle/>
          <a:p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Topologias em Barramento: Como funciona?</a:t>
            </a:r>
          </a:p>
        </p:txBody>
      </p:sp>
      <p:pic>
        <p:nvPicPr>
          <p:cNvPr id="1026" name="Picture 2" descr="Bus Topology – Austin Clare M. Vailoces">
            <a:extLst>
              <a:ext uri="{FF2B5EF4-FFF2-40B4-BE49-F238E27FC236}">
                <a16:creationId xmlns:a16="http://schemas.microsoft.com/office/drawing/2014/main" id="{76DD9ABC-73DE-CE06-D22E-4DAF49DEB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71" y="5202699"/>
            <a:ext cx="2123710" cy="135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C6BF9FB-E0DF-3D74-44AE-D5ADDFC553AB}"/>
              </a:ext>
            </a:extLst>
          </p:cNvPr>
          <p:cNvSpPr txBox="1"/>
          <p:nvPr/>
        </p:nvSpPr>
        <p:spPr>
          <a:xfrm>
            <a:off x="116114" y="2309950"/>
            <a:ext cx="1219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Imagine um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único cabo principal (o “barramento”)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, e todos os computadores da rede estão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conectados diretamente a esse cabo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, como se fossem “paradas de ônibus” ao longo de uma linha.</a:t>
            </a:r>
          </a:p>
        </p:txBody>
      </p:sp>
    </p:spTree>
    <p:extLst>
      <p:ext uri="{BB962C8B-B14F-4D97-AF65-F5344CB8AC3E}">
        <p14:creationId xmlns:p14="http://schemas.microsoft.com/office/powerpoint/2010/main" val="256695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409C6-337C-9369-4E2C-00489F097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 Topology – Austin Clare M. Vailoces">
            <a:extLst>
              <a:ext uri="{FF2B5EF4-FFF2-40B4-BE49-F238E27FC236}">
                <a16:creationId xmlns:a16="http://schemas.microsoft.com/office/drawing/2014/main" id="{BD1542E4-9A26-9423-3611-6331BCE5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0" y="5573778"/>
            <a:ext cx="1837850" cy="117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3682D85-B006-EF3C-6477-1111C2F5AFBB}"/>
              </a:ext>
            </a:extLst>
          </p:cNvPr>
          <p:cNvSpPr txBox="1"/>
          <p:nvPr/>
        </p:nvSpPr>
        <p:spPr>
          <a:xfrm>
            <a:off x="116114" y="300266"/>
            <a:ext cx="109582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📩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1. Quando um host envia uma mensagem...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19439D-1AD0-A48E-EAF3-BCA5133CCE79}"/>
              </a:ext>
            </a:extLst>
          </p:cNvPr>
          <p:cNvSpPr txBox="1"/>
          <p:nvPr/>
        </p:nvSpPr>
        <p:spPr>
          <a:xfrm>
            <a:off x="174171" y="1547336"/>
            <a:ext cx="11843657" cy="4613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O computador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emite o sinal no cabo principal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Essa mensagem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viaja pelo cabo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passa por todos os dispositivos conectados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Todos os computadores “ouvem” a mensagem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, mas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apenas o destinatário certo a aceita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e processa.</a:t>
            </a:r>
          </a:p>
        </p:txBody>
      </p:sp>
    </p:spTree>
    <p:extLst>
      <p:ext uri="{BB962C8B-B14F-4D97-AF65-F5344CB8AC3E}">
        <p14:creationId xmlns:p14="http://schemas.microsoft.com/office/powerpoint/2010/main" val="40828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75E66-36A6-68E9-0AD8-B66EE9593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 Topology – Austin Clare M. Vailoces">
            <a:extLst>
              <a:ext uri="{FF2B5EF4-FFF2-40B4-BE49-F238E27FC236}">
                <a16:creationId xmlns:a16="http://schemas.microsoft.com/office/drawing/2014/main" id="{8E92551D-FB8F-DE5A-2E09-E636FAA54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0" y="5573778"/>
            <a:ext cx="1837850" cy="117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1579904-41C3-0769-223B-3EDE9A12E0B2}"/>
              </a:ext>
            </a:extLst>
          </p:cNvPr>
          <p:cNvSpPr txBox="1"/>
          <p:nvPr/>
        </p:nvSpPr>
        <p:spPr>
          <a:xfrm>
            <a:off x="116114" y="300266"/>
            <a:ext cx="109582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📩 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Quando um host envia uma mensagem...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279B00-182E-D2AC-1F3A-27F63766966F}"/>
              </a:ext>
            </a:extLst>
          </p:cNvPr>
          <p:cNvSpPr txBox="1"/>
          <p:nvPr/>
        </p:nvSpPr>
        <p:spPr>
          <a:xfrm>
            <a:off x="174171" y="1907509"/>
            <a:ext cx="11843657" cy="2766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Todos os PCs recebem o sinal.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Mas ignoram se o endereço de destino não for o deles.</a:t>
            </a:r>
          </a:p>
        </p:txBody>
      </p:sp>
    </p:spTree>
    <p:extLst>
      <p:ext uri="{BB962C8B-B14F-4D97-AF65-F5344CB8AC3E}">
        <p14:creationId xmlns:p14="http://schemas.microsoft.com/office/powerpoint/2010/main" val="1219046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1672</Words>
  <Application>Microsoft Macintosh PowerPoint</Application>
  <PresentationFormat>Widescreen</PresentationFormat>
  <Paragraphs>173</Paragraphs>
  <Slides>48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4" baseType="lpstr">
      <vt:lpstr>Aptos</vt:lpstr>
      <vt:lpstr>Aptos Display</vt:lpstr>
      <vt:lpstr>Arial</vt:lpstr>
      <vt:lpstr>Calibri</vt:lpstr>
      <vt:lpstr>Calibri (MS)</vt:lpstr>
      <vt:lpstr>Tema do Office</vt:lpstr>
      <vt:lpstr>Apresentação do PowerPoint</vt:lpstr>
      <vt:lpstr>Apresentação do PowerPoint</vt:lpstr>
      <vt:lpstr>O que nós vimos na aula anterior?</vt:lpstr>
      <vt:lpstr>Vocês já pensaram como os computadores estão fisicamente ligados?</vt:lpstr>
      <vt:lpstr>Topologias de Rede</vt:lpstr>
      <vt:lpstr>Topologia em Barramento</vt:lpstr>
      <vt:lpstr>Topologias em Barramento: Como funciona?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Topologia em Anel</vt:lpstr>
      <vt:lpstr>Apresentação do PowerPoint</vt:lpstr>
      <vt:lpstr>Apresentação do PowerPoint</vt:lpstr>
      <vt:lpstr>Apresentação do PowerPoint</vt:lpstr>
      <vt:lpstr>Topologia em Estrela</vt:lpstr>
      <vt:lpstr>Apresentação do PowerPoint</vt:lpstr>
      <vt:lpstr>Apresentação do PowerPoint</vt:lpstr>
      <vt:lpstr>Apresentação do PowerPoint</vt:lpstr>
      <vt:lpstr>Topologia em Malha</vt:lpstr>
      <vt:lpstr>Topologia em Malha</vt:lpstr>
      <vt:lpstr>Topologia em Malha</vt:lpstr>
      <vt:lpstr>Apresentação do PowerPoint</vt:lpstr>
      <vt:lpstr>Apresentação do PowerPoint</vt:lpstr>
      <vt:lpstr>Apresentação do PowerPoint</vt:lpstr>
      <vt:lpstr>Meios Físicos de Transmissão</vt:lpstr>
      <vt:lpstr>TIPOS DE MEIOS FÍSICOS DE TRANSMISSÃO</vt:lpstr>
      <vt:lpstr>Apresentação do PowerPoint</vt:lpstr>
      <vt:lpstr>TIPOS DE MEIOS FÍSICOS DE TRANSMISSÃO</vt:lpstr>
      <vt:lpstr>Apresentação do PowerPoint</vt:lpstr>
      <vt:lpstr>Apresentação do PowerPoint</vt:lpstr>
      <vt:lpstr>Apresentação do PowerPoint</vt:lpstr>
      <vt:lpstr>TIPOS DE MEIOS FÍSICOS DE TRANSMISSÃO</vt:lpstr>
      <vt:lpstr>Apresentação do PowerPoint</vt:lpstr>
      <vt:lpstr>DISPOSITIVOS DE REDE</vt:lpstr>
      <vt:lpstr>NCI – PLACA DE REDE</vt:lpstr>
      <vt:lpstr>TIPOS DE NCI – PLACA DE REDE</vt:lpstr>
      <vt:lpstr>SWITCH</vt:lpstr>
      <vt:lpstr>SWITCH</vt:lpstr>
      <vt:lpstr>SWITCH</vt:lpstr>
      <vt:lpstr>ROTEADORES</vt:lpstr>
      <vt:lpstr>ROTEADORES</vt:lpstr>
      <vt:lpstr>ROTEADORES</vt:lpstr>
      <vt:lpstr>Apresentação do PowerPoint</vt:lpstr>
      <vt:lpstr>DEMONSTRAÇÃO – TIPOS DE CABOS E CONECTORES RJ45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SABBATINI MALTA DA SILVA</dc:creator>
  <cp:lastModifiedBy>MICHELLE SABBATINI MALTA DA SILVA</cp:lastModifiedBy>
  <cp:revision>4</cp:revision>
  <dcterms:created xsi:type="dcterms:W3CDTF">2025-04-25T02:01:51Z</dcterms:created>
  <dcterms:modified xsi:type="dcterms:W3CDTF">2025-05-13T15:25:35Z</dcterms:modified>
</cp:coreProperties>
</file>