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02" d="100"/>
          <a:sy n="102" d="100"/>
        </p:scale>
        <p:origin x="8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83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8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9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0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6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2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31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79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8F12EDB-B751-D142-A90A-DE96E7067A49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BEB9704-6A1A-104E-895E-717718F7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8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378A-1AF0-A00C-B0B0-C9561D8B6024}"/>
              </a:ext>
            </a:extLst>
          </p:cNvPr>
          <p:cNvSpPr txBox="1"/>
          <p:nvPr/>
        </p:nvSpPr>
        <p:spPr>
          <a:xfrm>
            <a:off x="138522" y="1674394"/>
            <a:ext cx="7522457" cy="3659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Cabeamento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e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Certificados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Meios</a:t>
            </a: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Físicos</a:t>
            </a:r>
            <a:endParaRPr lang="en-US" sz="6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93DAA2-061E-2B95-8D7D-5D242B5C5CB3}"/>
              </a:ext>
            </a:extLst>
          </p:cNvPr>
          <p:cNvSpPr txBox="1"/>
          <p:nvPr/>
        </p:nvSpPr>
        <p:spPr>
          <a:xfrm>
            <a:off x="397042" y="233853"/>
            <a:ext cx="6569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3 - REDES</a:t>
            </a:r>
            <a:endParaRPr lang="pt-BR" sz="8000" dirty="0"/>
          </a:p>
        </p:txBody>
      </p:sp>
      <p:pic>
        <p:nvPicPr>
          <p:cNvPr id="10242" name="Picture 2" descr="Desvendando os bits e bytes..: REDES: Meios Fisicos de Transmissão.">
            <a:extLst>
              <a:ext uri="{FF2B5EF4-FFF2-40B4-BE49-F238E27FC236}">
                <a16:creationId xmlns:a16="http://schemas.microsoft.com/office/drawing/2014/main" id="{33EC933C-8BCD-989C-F2A7-612D39D98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3"/>
          <a:stretch/>
        </p:blipFill>
        <p:spPr bwMode="auto">
          <a:xfrm flipH="1">
            <a:off x="7887223" y="0"/>
            <a:ext cx="43047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873F-C85D-F081-0821-05C3ED8A0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1E843E9-DFA3-B95C-56C2-CE7E6A442724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CATEGORIAS DE CABOS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C15C4FA-A7A7-10E7-997A-D0410B1E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27265"/>
              </p:ext>
            </p:extLst>
          </p:nvPr>
        </p:nvGraphicFramePr>
        <p:xfrm>
          <a:off x="344375" y="1757896"/>
          <a:ext cx="11503249" cy="3815832"/>
        </p:xfrm>
        <a:graphic>
          <a:graphicData uri="http://schemas.openxmlformats.org/drawingml/2006/table">
            <a:tbl>
              <a:tblPr/>
              <a:tblGrid>
                <a:gridCol w="1181801">
                  <a:extLst>
                    <a:ext uri="{9D8B030D-6E8A-4147-A177-3AD203B41FA5}">
                      <a16:colId xmlns:a16="http://schemas.microsoft.com/office/drawing/2014/main" val="2086994905"/>
                    </a:ext>
                  </a:extLst>
                </a:gridCol>
                <a:gridCol w="1655435">
                  <a:extLst>
                    <a:ext uri="{9D8B030D-6E8A-4147-A177-3AD203B41FA5}">
                      <a16:colId xmlns:a16="http://schemas.microsoft.com/office/drawing/2014/main" val="620837162"/>
                    </a:ext>
                  </a:extLst>
                </a:gridCol>
                <a:gridCol w="2621714">
                  <a:extLst>
                    <a:ext uri="{9D8B030D-6E8A-4147-A177-3AD203B41FA5}">
                      <a16:colId xmlns:a16="http://schemas.microsoft.com/office/drawing/2014/main" val="2950395149"/>
                    </a:ext>
                  </a:extLst>
                </a:gridCol>
                <a:gridCol w="1819650">
                  <a:extLst>
                    <a:ext uri="{9D8B030D-6E8A-4147-A177-3AD203B41FA5}">
                      <a16:colId xmlns:a16="http://schemas.microsoft.com/office/drawing/2014/main" val="146405683"/>
                    </a:ext>
                  </a:extLst>
                </a:gridCol>
                <a:gridCol w="4224649">
                  <a:extLst>
                    <a:ext uri="{9D8B030D-6E8A-4147-A177-3AD203B41FA5}">
                      <a16:colId xmlns:a16="http://schemas.microsoft.com/office/drawing/2014/main" val="1076431313"/>
                    </a:ext>
                  </a:extLst>
                </a:gridCol>
              </a:tblGrid>
              <a:tr h="1028498"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 MHz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Gbps </a:t>
                      </a:r>
                      <a:r>
                        <a:rPr lang="pt-BR" sz="30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(apenas até 55 m)</a:t>
                      </a:r>
                      <a:endParaRPr lang="pt-BR" sz="3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 metros para 10 Gbps (100 m para 1 Gbps)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Mais rápido, mas para 10 Gbps precisa estar a curta distância.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376918"/>
                  </a:ext>
                </a:extLst>
              </a:tr>
              <a:tr h="1265844"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Cat6a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MHz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Gbps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até 100 metros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Ideal para 10 Gbps em toda a extensão. Melhor para estruturas maiores.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9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6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9BFC-7A1A-9D4F-8306-06460784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662005F-E89D-D928-DA3F-3F0D9DE2DC0D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TIPOS DE CABOS: UTP, STP E FTP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8786C3-400B-D95D-A0CE-7AAA7AA39C26}"/>
              </a:ext>
            </a:extLst>
          </p:cNvPr>
          <p:cNvSpPr txBox="1"/>
          <p:nvPr/>
        </p:nvSpPr>
        <p:spPr>
          <a:xfrm>
            <a:off x="350729" y="1808780"/>
            <a:ext cx="11185742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UTP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Cabo sem blindagem (mais comum).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Cabo com blindagem individual por par.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FTP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Cabo com blindagem geral em torno dos pares.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Proteção contra interferências elétricas.</a:t>
            </a:r>
          </a:p>
        </p:txBody>
      </p:sp>
    </p:spTree>
    <p:extLst>
      <p:ext uri="{BB962C8B-B14F-4D97-AF65-F5344CB8AC3E}">
        <p14:creationId xmlns:p14="http://schemas.microsoft.com/office/powerpoint/2010/main" val="42504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DADF-CC59-661B-A4C9-0AD5930B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FBACAE6-672B-16F1-77FE-45F31FF611DE}"/>
              </a:ext>
            </a:extLst>
          </p:cNvPr>
          <p:cNvSpPr txBox="1"/>
          <p:nvPr/>
        </p:nvSpPr>
        <p:spPr>
          <a:xfrm>
            <a:off x="169101" y="72025"/>
            <a:ext cx="10941485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FERRAMENTAS: ALICATE DE CRIMPAGEM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0BDF56-15AD-C440-DEFD-60A01183109F}"/>
              </a:ext>
            </a:extLst>
          </p:cNvPr>
          <p:cNvSpPr txBox="1"/>
          <p:nvPr/>
        </p:nvSpPr>
        <p:spPr>
          <a:xfrm>
            <a:off x="402920" y="1404824"/>
            <a:ext cx="11386159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indent="-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Usado para prender o conector RJ-45 ao cabo.</a:t>
            </a:r>
          </a:p>
          <a:p>
            <a:pPr marL="11113" indent="-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Corta, desencapa e crava os fios.</a:t>
            </a:r>
          </a:p>
          <a:p>
            <a:pPr marL="11113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Tipos:</a:t>
            </a:r>
          </a:p>
          <a:p>
            <a:pPr marL="5349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Universal (vários padrões de conector).</a:t>
            </a:r>
          </a:p>
          <a:p>
            <a:pPr marL="5349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Específico (apenas RJ-45, RJ-11).</a:t>
            </a:r>
          </a:p>
        </p:txBody>
      </p:sp>
    </p:spTree>
    <p:extLst>
      <p:ext uri="{BB962C8B-B14F-4D97-AF65-F5344CB8AC3E}">
        <p14:creationId xmlns:p14="http://schemas.microsoft.com/office/powerpoint/2010/main" val="101398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44F-4EBF-4311-924B-218CF85EC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B878CCC-EBF1-8309-D587-054D226C76EC}"/>
              </a:ext>
            </a:extLst>
          </p:cNvPr>
          <p:cNvSpPr txBox="1"/>
          <p:nvPr/>
        </p:nvSpPr>
        <p:spPr>
          <a:xfrm>
            <a:off x="169101" y="72025"/>
            <a:ext cx="1074106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FERRAMENTAS: TESTADORES* DE CABOS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C4E084-8CCF-81D6-E6C7-5141A401D092}"/>
              </a:ext>
            </a:extLst>
          </p:cNvPr>
          <p:cNvSpPr txBox="1"/>
          <p:nvPr/>
        </p:nvSpPr>
        <p:spPr>
          <a:xfrm>
            <a:off x="385175" y="762321"/>
            <a:ext cx="10308920" cy="5933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indent="-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Testa (* localiza) a continuidade dos fios.</a:t>
            </a:r>
          </a:p>
          <a:p>
            <a:pPr marL="11113" indent="-111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Identifica problemas: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Fio quebrado.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Inversão de pares.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Curto-circuito.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Tipos:</a:t>
            </a:r>
          </a:p>
          <a:p>
            <a:pPr marL="534988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Básicos (luzes LED indicam status).</a:t>
            </a:r>
          </a:p>
          <a:p>
            <a:pPr marL="584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Avançados (medem performance de dados).</a:t>
            </a:r>
          </a:p>
        </p:txBody>
      </p:sp>
    </p:spTree>
    <p:extLst>
      <p:ext uri="{BB962C8B-B14F-4D97-AF65-F5344CB8AC3E}">
        <p14:creationId xmlns:p14="http://schemas.microsoft.com/office/powerpoint/2010/main" val="160179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AD60C-5AC0-91B2-20B5-B92EA81B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3C2C7A5-3EC1-24EB-F957-6D0745E47659}"/>
              </a:ext>
            </a:extLst>
          </p:cNvPr>
          <p:cNvSpPr txBox="1"/>
          <p:nvPr/>
        </p:nvSpPr>
        <p:spPr>
          <a:xfrm>
            <a:off x="169101" y="72025"/>
            <a:ext cx="1074106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MONTAGEM DO CABO DE REDE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F617B9-AEBB-1A30-9A68-0AAF8ECC77BF}"/>
              </a:ext>
            </a:extLst>
          </p:cNvPr>
          <p:cNvSpPr txBox="1"/>
          <p:nvPr/>
        </p:nvSpPr>
        <p:spPr>
          <a:xfrm>
            <a:off x="62631" y="1000314"/>
            <a:ext cx="12250454" cy="512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Passos: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Cortar o cabo no tamanho desejado.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Desencapar 2-3 cm da capa externa.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Desenrolar e alinhar os fios conforme padrão (T568A ou T568B).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Cortar os fios na mesma altura.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Inserir os fios no conector RJ-45.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Crimpar com alicate.</a:t>
            </a:r>
          </a:p>
        </p:txBody>
      </p:sp>
    </p:spTree>
    <p:extLst>
      <p:ext uri="{BB962C8B-B14F-4D97-AF65-F5344CB8AC3E}">
        <p14:creationId xmlns:p14="http://schemas.microsoft.com/office/powerpoint/2010/main" val="243324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362B-D5AC-D828-4CBF-D11575AD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2A5F253-9CF2-58A7-79F5-C4483FB7DF9C}"/>
              </a:ext>
            </a:extLst>
          </p:cNvPr>
          <p:cNvSpPr txBox="1"/>
          <p:nvPr/>
        </p:nvSpPr>
        <p:spPr>
          <a:xfrm>
            <a:off x="169102" y="72025"/>
            <a:ext cx="5768236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TESTE E CERTIFICAÇÃO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E863EF-0EA8-F9AE-68DE-423B115E7D4B}"/>
              </a:ext>
            </a:extLst>
          </p:cNvPr>
          <p:cNvSpPr txBox="1"/>
          <p:nvPr/>
        </p:nvSpPr>
        <p:spPr>
          <a:xfrm>
            <a:off x="369517" y="1303079"/>
            <a:ext cx="10803699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Após montagem: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Usar testador para: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Verificar sequência correta dos fios.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Detectar possíveis erros de montagem.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Cabos bem montados mostram luzes verdes contínuas.</a:t>
            </a:r>
          </a:p>
        </p:txBody>
      </p:sp>
    </p:spTree>
    <p:extLst>
      <p:ext uri="{BB962C8B-B14F-4D97-AF65-F5344CB8AC3E}">
        <p14:creationId xmlns:p14="http://schemas.microsoft.com/office/powerpoint/2010/main" val="427387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C4A8C-864C-EBD5-B306-2954318E0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9E6B102-3506-5040-CB33-6A1E169B285C}"/>
              </a:ext>
            </a:extLst>
          </p:cNvPr>
          <p:cNvSpPr txBox="1"/>
          <p:nvPr/>
        </p:nvSpPr>
        <p:spPr>
          <a:xfrm>
            <a:off x="169101" y="222337"/>
            <a:ext cx="1111684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DICAS PARA CERTIFICAÇÃO DE QUALIDADE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EDAA1B-66EE-F5F5-69C4-A8826416A1C9}"/>
              </a:ext>
            </a:extLst>
          </p:cNvPr>
          <p:cNvSpPr txBox="1"/>
          <p:nvPr/>
        </p:nvSpPr>
        <p:spPr>
          <a:xfrm>
            <a:off x="169101" y="1415100"/>
            <a:ext cx="11880937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Sempre seguir o mesmo padrão em ambas as pontas (T568A ou T568B).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Evitar excesso de torção dos fios.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Garantir que todos os fios estejam totalmente inseridos no conector.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Conferir se a capa do cabo também está presa no RJ-45.</a:t>
            </a:r>
          </a:p>
        </p:txBody>
      </p:sp>
    </p:spTree>
    <p:extLst>
      <p:ext uri="{BB962C8B-B14F-4D97-AF65-F5344CB8AC3E}">
        <p14:creationId xmlns:p14="http://schemas.microsoft.com/office/powerpoint/2010/main" val="325134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2DC9-94BE-F9AC-5F26-6C7EF813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C785F9D-9E65-AB53-4D9C-765A88E02520}"/>
              </a:ext>
            </a:extLst>
          </p:cNvPr>
          <p:cNvSpPr txBox="1"/>
          <p:nvPr/>
        </p:nvSpPr>
        <p:spPr>
          <a:xfrm>
            <a:off x="169101" y="222337"/>
            <a:ext cx="1111684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ATIVIDADE PRÁTICA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B06263-44BD-39B1-2F29-7663F9A1F43B}"/>
              </a:ext>
            </a:extLst>
          </p:cNvPr>
          <p:cNvSpPr txBox="1"/>
          <p:nvPr/>
        </p:nvSpPr>
        <p:spPr>
          <a:xfrm>
            <a:off x="460330" y="1808780"/>
            <a:ext cx="11238980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Montar 2 cabos de rede: 1 seguindo o padrão T568A e 1 o padrão T568B.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Testar e certificar ambos os cabos.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Registrar o resultado do teste.</a:t>
            </a:r>
          </a:p>
        </p:txBody>
      </p:sp>
    </p:spTree>
    <p:extLst>
      <p:ext uri="{BB962C8B-B14F-4D97-AF65-F5344CB8AC3E}">
        <p14:creationId xmlns:p14="http://schemas.microsoft.com/office/powerpoint/2010/main" val="274818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CC40-C071-C869-9D1C-069832DF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37B6BC0-2AAD-1380-8CC6-D1C8EA379995}"/>
              </a:ext>
            </a:extLst>
          </p:cNvPr>
          <p:cNvSpPr txBox="1"/>
          <p:nvPr/>
        </p:nvSpPr>
        <p:spPr>
          <a:xfrm>
            <a:off x="169101" y="222337"/>
            <a:ext cx="1111684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ATIVIDADE DE PESQUISA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B4E38-9971-8A7F-4346-4B4FE533E0D9}"/>
              </a:ext>
            </a:extLst>
          </p:cNvPr>
          <p:cNvSpPr txBox="1"/>
          <p:nvPr/>
        </p:nvSpPr>
        <p:spPr>
          <a:xfrm>
            <a:off x="169101" y="1033328"/>
            <a:ext cx="11546389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O que é o cabo crossover?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Qual a função e para que ele “é” usado?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Qual seria a sequência dos pares nas pontas?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Qual a função da tecnologia Auto-MDI/MDIX e em quais dispositivos de rede ela existe?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Nos padrões T568A e T568B qual a função de cada par?</a:t>
            </a:r>
            <a:endParaRPr lang="pt-BR" sz="35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E25C8-0A66-AD9A-2371-941370DE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FED7B42-9285-3321-4ADC-0470C0F6A57A}"/>
              </a:ext>
            </a:extLst>
          </p:cNvPr>
          <p:cNvSpPr txBox="1"/>
          <p:nvPr/>
        </p:nvSpPr>
        <p:spPr>
          <a:xfrm>
            <a:off x="169102" y="222337"/>
            <a:ext cx="6720214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ATIVIDADE DE PESQUISA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7F5B21-2C2C-EA00-2222-208CB7C5BF82}"/>
              </a:ext>
            </a:extLst>
          </p:cNvPr>
          <p:cNvSpPr txBox="1"/>
          <p:nvPr/>
        </p:nvSpPr>
        <p:spPr>
          <a:xfrm>
            <a:off x="322805" y="1134141"/>
            <a:ext cx="11546389" cy="458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Obs. Está atividade é para ser feita no caderno de aula, e será usada como forma de avalição do aluna(o) no decorrer do curso.</a:t>
            </a:r>
          </a:p>
        </p:txBody>
      </p:sp>
    </p:spTree>
    <p:extLst>
      <p:ext uri="{BB962C8B-B14F-4D97-AF65-F5344CB8AC3E}">
        <p14:creationId xmlns:p14="http://schemas.microsoft.com/office/powerpoint/2010/main" val="35202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4737" y="1360184"/>
            <a:ext cx="11442526" cy="4763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Compreender os padrões de cabeamento T568A e T568B.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Identificar as categorias de cabos de rede (Cat5e, Cat6, Cat6a etc.).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Reconhecer e utilizar corretamente ferramentas de montagem de cabos de rede, como alicate de crimpagem e testadores de cabos.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FF6FE-E046-1235-2B67-8FBBC25B8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EA3946-3C93-AE4D-55DC-6C114F04011B}"/>
              </a:ext>
            </a:extLst>
          </p:cNvPr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C643AC7-857C-898E-95D8-76E7AAA3822D}"/>
              </a:ext>
            </a:extLst>
          </p:cNvPr>
          <p:cNvSpPr txBox="1"/>
          <p:nvPr/>
        </p:nvSpPr>
        <p:spPr>
          <a:xfrm>
            <a:off x="374737" y="1309082"/>
            <a:ext cx="11442526" cy="3148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Executar a montagem de cabos de rede seguindo padrões corretos.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Realizar a certificação básica de cabos montados, utilizando testadores.</a:t>
            </a:r>
          </a:p>
        </p:txBody>
      </p:sp>
    </p:spTree>
    <p:extLst>
      <p:ext uri="{BB962C8B-B14F-4D97-AF65-F5344CB8AC3E}">
        <p14:creationId xmlns:p14="http://schemas.microsoft.com/office/powerpoint/2010/main" val="32269195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C337B02-4A49-801C-1C9B-1583518AB849}"/>
              </a:ext>
            </a:extLst>
          </p:cNvPr>
          <p:cNvSpPr txBox="1"/>
          <p:nvPr/>
        </p:nvSpPr>
        <p:spPr>
          <a:xfrm>
            <a:off x="262599" y="1404824"/>
            <a:ext cx="11666802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T568A e T568B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definem a ordem dos fios em cabos de rede.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T568A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mais usado em redes residenciais e públicas.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T568B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mais comum em redes comerciais e corporativas.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Ambos garantem funcionamento da rede, mas devem ser padronizados.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6AFEA6-DFD6-8CA7-C5C6-B9514A40CAA5}"/>
              </a:ext>
            </a:extLst>
          </p:cNvPr>
          <p:cNvSpPr txBox="1"/>
          <p:nvPr/>
        </p:nvSpPr>
        <p:spPr>
          <a:xfrm>
            <a:off x="169101" y="72025"/>
            <a:ext cx="11760300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PADRÕES DE CABEAMENTO: T568A E T568B</a:t>
            </a:r>
          </a:p>
        </p:txBody>
      </p:sp>
    </p:spTree>
    <p:extLst>
      <p:ext uri="{BB962C8B-B14F-4D97-AF65-F5344CB8AC3E}">
        <p14:creationId xmlns:p14="http://schemas.microsoft.com/office/powerpoint/2010/main" val="30070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0C64-73D9-61B2-3C9E-37116514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280FC6F-8573-C93B-7E15-F9E05B1ED843}"/>
              </a:ext>
            </a:extLst>
          </p:cNvPr>
          <p:cNvSpPr txBox="1"/>
          <p:nvPr/>
        </p:nvSpPr>
        <p:spPr>
          <a:xfrm>
            <a:off x="2133601" y="633091"/>
            <a:ext cx="1747381" cy="718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sz="4067" b="1" dirty="0">
                <a:latin typeface="Calibri" panose="020F0502020204030204" pitchFamily="34" charset="0"/>
                <a:cs typeface="Calibri" panose="020F0502020204030204" pitchFamily="34" charset="0"/>
              </a:rPr>
              <a:t>T568A</a:t>
            </a:r>
          </a:p>
        </p:txBody>
      </p:sp>
      <p:pic>
        <p:nvPicPr>
          <p:cNvPr id="2" name="Picture 2" descr="O que são os padrões TIA/EIA 568A e 568B?">
            <a:extLst>
              <a:ext uri="{FF2B5EF4-FFF2-40B4-BE49-F238E27FC236}">
                <a16:creationId xmlns:a16="http://schemas.microsoft.com/office/drawing/2014/main" id="{E51F24B1-5199-E87B-7A4A-C8F2AF812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" t="25799" r="55339" b="9525"/>
          <a:stretch/>
        </p:blipFill>
        <p:spPr bwMode="auto">
          <a:xfrm>
            <a:off x="6738604" y="1444470"/>
            <a:ext cx="5014936" cy="47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 que são os padrões TIA/EIA 568A e 568B?">
            <a:extLst>
              <a:ext uri="{FF2B5EF4-FFF2-40B4-BE49-F238E27FC236}">
                <a16:creationId xmlns:a16="http://schemas.microsoft.com/office/drawing/2014/main" id="{0AE29ADA-8425-0F6D-352E-2F1FB9839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8" t="26499" r="4050" b="8826"/>
          <a:stretch/>
        </p:blipFill>
        <p:spPr bwMode="auto">
          <a:xfrm>
            <a:off x="388356" y="1444470"/>
            <a:ext cx="5014936" cy="47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0AA36B6-75FA-D9E0-E509-28E12CB11E13}"/>
              </a:ext>
            </a:extLst>
          </p:cNvPr>
          <p:cNvSpPr txBox="1"/>
          <p:nvPr/>
        </p:nvSpPr>
        <p:spPr>
          <a:xfrm>
            <a:off x="8451936" y="621320"/>
            <a:ext cx="1869510" cy="7182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buNone/>
              <a:defRPr sz="4067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T568B</a:t>
            </a:r>
          </a:p>
        </p:txBody>
      </p:sp>
    </p:spTree>
    <p:extLst>
      <p:ext uri="{BB962C8B-B14F-4D97-AF65-F5344CB8AC3E}">
        <p14:creationId xmlns:p14="http://schemas.microsoft.com/office/powerpoint/2010/main" val="37811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0D816-DD6A-223C-FDA8-AD325F4B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E445F95-EF34-D7BD-C846-4FE5F5205855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DIFERENÇA ENTRE T568A E T568B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D4163EF-7E4F-1E0F-5060-9B18F2FE2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8098"/>
              </p:ext>
            </p:extLst>
          </p:nvPr>
        </p:nvGraphicFramePr>
        <p:xfrm>
          <a:off x="663879" y="1254078"/>
          <a:ext cx="10434182" cy="4937760"/>
        </p:xfrm>
        <a:graphic>
          <a:graphicData uri="http://schemas.openxmlformats.org/drawingml/2006/table">
            <a:tbl>
              <a:tblPr/>
              <a:tblGrid>
                <a:gridCol w="1474332">
                  <a:extLst>
                    <a:ext uri="{9D8B030D-6E8A-4147-A177-3AD203B41FA5}">
                      <a16:colId xmlns:a16="http://schemas.microsoft.com/office/drawing/2014/main" val="1012331076"/>
                    </a:ext>
                  </a:extLst>
                </a:gridCol>
                <a:gridCol w="4688302">
                  <a:extLst>
                    <a:ext uri="{9D8B030D-6E8A-4147-A177-3AD203B41FA5}">
                      <a16:colId xmlns:a16="http://schemas.microsoft.com/office/drawing/2014/main" val="733441214"/>
                    </a:ext>
                  </a:extLst>
                </a:gridCol>
                <a:gridCol w="4271548">
                  <a:extLst>
                    <a:ext uri="{9D8B030D-6E8A-4147-A177-3AD203B41FA5}">
                      <a16:colId xmlns:a16="http://schemas.microsoft.com/office/drawing/2014/main" val="3604067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 dirty="0"/>
                        <a:t>Pino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T568A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T568B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1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dirty="0"/>
                        <a:t>1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Branco/Verde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Branco/Laranja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/>
                        <a:t>2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Verde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Laranja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8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dirty="0"/>
                        <a:t>3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Branco/Laranja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Branco/Verde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28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dirty="0"/>
                        <a:t>4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Azul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Azul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3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/>
                        <a:t>5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Branco/Azul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Branco/Azul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34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/>
                        <a:t>6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Laranja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Verde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9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/>
                        <a:t>7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Branco/Marrom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Branco/Marrom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8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/>
                        <a:t>8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3000"/>
                        <a:t>Marrom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/>
                        <a:t>Marrom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28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9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DA923-E83C-45A3-8648-86792FA1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00E071D-44B4-F55B-BFC6-2CE85ECCC960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CATEGORIAS DE CABOS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2639FF-D4A9-D14B-E6AD-ECCCA0792DBB}"/>
              </a:ext>
            </a:extLst>
          </p:cNvPr>
          <p:cNvSpPr txBox="1"/>
          <p:nvPr/>
        </p:nvSpPr>
        <p:spPr>
          <a:xfrm>
            <a:off x="463463" y="1149200"/>
            <a:ext cx="1078491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Cat5e: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Suporte até 1 Gbps (1000 Mbps).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Frequência: 100 MHz.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Cat6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Suporte até 10 Gbps (curtas distâncias).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Frequência: 250 MHz.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Cat6a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Suporte até 10 Gbps (longas distâncias).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Frequência: 500 MHz.</a:t>
            </a:r>
          </a:p>
        </p:txBody>
      </p:sp>
    </p:spTree>
    <p:extLst>
      <p:ext uri="{BB962C8B-B14F-4D97-AF65-F5344CB8AC3E}">
        <p14:creationId xmlns:p14="http://schemas.microsoft.com/office/powerpoint/2010/main" val="161503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A6A6-F37E-818E-7614-2524F782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A593A75-1A54-1BDA-D881-804270A73700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CATEGORIAS DE CABOS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10FBEE-A0FB-5AE5-1777-1AA59A7C4FE9}"/>
              </a:ext>
            </a:extLst>
          </p:cNvPr>
          <p:cNvSpPr txBox="1"/>
          <p:nvPr/>
        </p:nvSpPr>
        <p:spPr>
          <a:xfrm>
            <a:off x="334027" y="1404824"/>
            <a:ext cx="11523945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frequência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(medida em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megahertz — MHz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indica quantos sinais diferentes podem ser transmitidos ao mesmo tempo no cabo. Em termos práticos,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quanto maior a frequência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maior a capacidade do cabo transmitir dados em altas velocidades e a manter a estabilidade em distâncias maiores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69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3412E-BB17-F30B-38CD-43FB30C8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9E40C98-2210-8160-4EFB-C8964A4FA43F}"/>
              </a:ext>
            </a:extLst>
          </p:cNvPr>
          <p:cNvSpPr txBox="1"/>
          <p:nvPr/>
        </p:nvSpPr>
        <p:spPr>
          <a:xfrm>
            <a:off x="169101" y="72025"/>
            <a:ext cx="9250471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CATEGORIAS DE CABOS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CBB685C-1B97-71F1-0472-6C9FF094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641"/>
              </p:ext>
            </p:extLst>
          </p:nvPr>
        </p:nvGraphicFramePr>
        <p:xfrm>
          <a:off x="365297" y="1821708"/>
          <a:ext cx="11461406" cy="3815832"/>
        </p:xfrm>
        <a:graphic>
          <a:graphicData uri="http://schemas.openxmlformats.org/drawingml/2006/table">
            <a:tbl>
              <a:tblPr/>
              <a:tblGrid>
                <a:gridCol w="1181801">
                  <a:extLst>
                    <a:ext uri="{9D8B030D-6E8A-4147-A177-3AD203B41FA5}">
                      <a16:colId xmlns:a16="http://schemas.microsoft.com/office/drawing/2014/main" val="2086994905"/>
                    </a:ext>
                  </a:extLst>
                </a:gridCol>
                <a:gridCol w="1941536">
                  <a:extLst>
                    <a:ext uri="{9D8B030D-6E8A-4147-A177-3AD203B41FA5}">
                      <a16:colId xmlns:a16="http://schemas.microsoft.com/office/drawing/2014/main" val="620837162"/>
                    </a:ext>
                  </a:extLst>
                </a:gridCol>
                <a:gridCol w="2335613">
                  <a:extLst>
                    <a:ext uri="{9D8B030D-6E8A-4147-A177-3AD203B41FA5}">
                      <a16:colId xmlns:a16="http://schemas.microsoft.com/office/drawing/2014/main" val="2950395149"/>
                    </a:ext>
                  </a:extLst>
                </a:gridCol>
                <a:gridCol w="2862688">
                  <a:extLst>
                    <a:ext uri="{9D8B030D-6E8A-4147-A177-3AD203B41FA5}">
                      <a16:colId xmlns:a16="http://schemas.microsoft.com/office/drawing/2014/main" val="146405683"/>
                    </a:ext>
                  </a:extLst>
                </a:gridCol>
                <a:gridCol w="3139768">
                  <a:extLst>
                    <a:ext uri="{9D8B030D-6E8A-4147-A177-3AD203B41FA5}">
                      <a16:colId xmlns:a16="http://schemas.microsoft.com/office/drawing/2014/main" val="1076431313"/>
                    </a:ext>
                  </a:extLst>
                </a:gridCol>
              </a:tblGrid>
              <a:tr h="791152"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Cabo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Frequência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Velocidade Máxima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Distância Efetiva para Velocidade Máxima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Consequência prática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4034"/>
                  </a:ext>
                </a:extLst>
              </a:tr>
              <a:tr h="1265844">
                <a:tc>
                  <a:txBody>
                    <a:bodyPr/>
                    <a:lstStyle/>
                    <a:p>
                      <a:pPr algn="l"/>
                      <a:r>
                        <a:rPr lang="pt-BR" sz="3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Cat5e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MHz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Gbps (1000 Mbps)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até 100 metros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Boa para redes domésticas e escritórios pequenos. Limite a 1 Gbps.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2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08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795</Words>
  <Application>Microsoft Macintosh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Calibri (MS)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SABBATINI MALTA DA SILVA</dc:creator>
  <cp:lastModifiedBy>MICHELLE SABBATINI MALTA DA SILVA</cp:lastModifiedBy>
  <cp:revision>3</cp:revision>
  <dcterms:created xsi:type="dcterms:W3CDTF">2025-04-28T13:28:14Z</dcterms:created>
  <dcterms:modified xsi:type="dcterms:W3CDTF">2025-04-28T16:33:45Z</dcterms:modified>
</cp:coreProperties>
</file>