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60" r:id="rId4"/>
    <p:sldId id="261" r:id="rId5"/>
    <p:sldId id="259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8" r:id="rId30"/>
    <p:sldId id="289" r:id="rId31"/>
    <p:sldId id="292" r:id="rId32"/>
    <p:sldId id="293" r:id="rId33"/>
    <p:sldId id="297" r:id="rId34"/>
    <p:sldId id="296" r:id="rId35"/>
    <p:sldId id="298" r:id="rId36"/>
    <p:sldId id="294" r:id="rId37"/>
    <p:sldId id="286" r:id="rId38"/>
    <p:sldId id="287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1"/>
    <a:srgbClr val="A02B93"/>
    <a:srgbClr val="4DA72E"/>
    <a:srgbClr val="156082"/>
    <a:srgbClr val="EF842A"/>
    <a:srgbClr val="F5C228"/>
    <a:srgbClr val="2C923B"/>
    <a:srgbClr val="1C9780"/>
    <a:srgbClr val="296FBB"/>
    <a:srgbClr val="774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8169"/>
  </p:normalViewPr>
  <p:slideViewPr>
    <p:cSldViewPr snapToGrid="0">
      <p:cViewPr varScale="1">
        <p:scale>
          <a:sx n="85" d="100"/>
          <a:sy n="85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AC67E-D259-8F4C-B55A-ACFAA69C03F8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2DD9-5371-E34A-8858-4B44EC2BF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0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O QUE SÃO PROTOCOLOS?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PROTOCOLOS SÃO REGRAS E CONVENÇÕES UTILIZADAS PARA A COMUNICAÇÃO ENTRE DISPOSITIVOS EM UMA REDE.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FUNÇÃO</a:t>
            </a:r>
            <a:r>
              <a:rPr lang="pt-BR" dirty="0"/>
              <a:t>: GARANTIR QUE OS DADOS SEJAM TRANSMITIDOS DE MANEIRA EFICIENTE E SEGURA.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2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B70E9-537D-975E-5D1C-1DFFB023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E96A4E-50A6-C093-4F50-334C4961B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710AD2-DC44-7C7A-D8BF-0F25BF043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211E88-EF9A-B913-9018-5AF5243B6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3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091F-95E8-7128-2EE1-443CD076D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307F0E-1A9E-3F9D-89A1-E6C2002F6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31DF04-53E8-FB91-41A5-D1DCE66DF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742C73-82C2-6303-39E4-D42F1281F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36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4F26F-D2E0-1B36-D55B-E67ADE30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B40CA9E-04DD-1CFC-768C-A539BE320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698931B-E545-D340-038C-FB4D29E2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502E25-E9F7-DEF2-A3FC-E14574554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82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367CC-6481-A976-A595-EC30DCA77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0010ADC-6121-27FE-B0F5-B2FC9A0B9D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1CA1CC-8318-3B67-0AAF-09F5188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D4D81B-2297-9F2A-641B-35E756DFE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48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520B4-47AF-75D7-9240-AB01266B5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800A6DB-A561-4801-21BD-8D4AC0552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4735DD-62FE-9BA1-8A9F-47C075DFC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40E895-1777-F6B1-7971-21B75B9E3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44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7A5A4-153A-FA07-C5EE-58497EF2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80CAC9C-7578-A0FC-C4AC-5BA37724F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9C279E-1315-1C17-85D0-42B909C65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1CCA6-32EC-C73D-7E79-A6D0A9CBD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48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561A-32B6-7400-19F5-E3EEA154A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96F721-552B-7C91-13DF-59A67607D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4B52E1-B3D6-C37D-A47B-9AC85C112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8C451-B507-5D38-6B9F-F3C818C2E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45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F2AA-27AB-A2F0-91A6-8F12AA04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682F5CE-6480-D19D-B092-3B8D970B0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48917E-5C1A-3184-234D-E2D576963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A14D94-BFE9-73A3-54FC-37146A766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0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6F6DA-0D77-730C-2028-501BBA89B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776DEF8-283D-8E9A-1F98-67D144021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2767FA-5426-6B2D-AD6D-5A574E482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010BD4-7F78-A0C4-BB40-7D43F96A6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63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C5053-6B52-42CB-3693-89CE9249B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E9F36D6-C7C8-8A64-9995-CCBA6AAB5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A7F727-12D3-A699-8C67-605F0CB10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54A1AB-74B4-AFBC-B811-916F784C2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40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E0A2D-32ED-E8F1-91FE-18753D8D5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10E73E-2AB0-1B00-CC36-689A737B6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0D4C89-7F0B-02D4-603A-E10EC2F3E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32564F-7EC8-497D-19DA-3239D25A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AAE21-F6FD-A06F-A5DE-BC9D816F4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4FEED4-4F49-AB74-6925-D66CEDA99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869253-23E2-B4C8-3CF1-3CA827CA4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410566-A454-3C4F-69CB-DF1A70E8A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42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682A-B127-62BC-5AE8-15CAB0672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F30C69-22CD-B163-1DE6-AA09232FA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E3A6EE-681B-0C70-FA0E-11F891432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DDA61-2CB7-B837-D330-F9CE73E3F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27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83B5-EAC9-BDAA-21FC-8C438F5C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D535B6-A89B-5D68-59CD-EEC54FB5A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2161BE-F669-456C-8967-1E33F8CA9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F0E51A-5C80-44DE-AC49-FF764D447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8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A70DA-F80C-7A8D-4329-818BD6388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572BBB-CB55-77EB-AA5D-5C9892B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9E91FC-CCFB-3C5E-FFD6-2FF08B1A0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DF2A52-1F61-AF31-A31E-A4C0B82DC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65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C6BC0-3B7C-8344-35DE-60A647B9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319514-B957-CC97-236E-CE40B9F44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7A7CAF-DCCA-F0DC-7AC9-2D477A245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898233-204B-88A6-74EB-7B833E5FC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6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702B8-CE6B-BAAD-6D27-72089181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2873E6-D9CB-A3C7-6D9A-2EF38B33E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CD8835-DEFF-00F5-2775-3BCAA6F4E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BC2022-BB21-F8BA-927A-CE4417813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40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1FA4-8EEE-0F08-B143-AD1EF2FB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2A04E8-C7E1-5B85-8A07-4DCBDA94A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67087E-3F73-B9A8-6DB2-54016118D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9A9F98-D6F3-DBCE-6D71-36AF5BA7B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2DD9-5371-E34A-8858-4B44EC2BF87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2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97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8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0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7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08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4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2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6CD1AA1-A859-3842-9F7E-8370C2232ECA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B9A1D8-D140-9543-9918-53C4E9666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58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378A-1AF0-A00C-B0B0-C9561D8B6024}"/>
              </a:ext>
            </a:extLst>
          </p:cNvPr>
          <p:cNvSpPr txBox="1"/>
          <p:nvPr/>
        </p:nvSpPr>
        <p:spPr>
          <a:xfrm>
            <a:off x="138522" y="1674394"/>
            <a:ext cx="7522457" cy="2402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Comunicação de Dados e Protocolos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93DAA2-061E-2B95-8D7D-5D242B5C5CB3}"/>
              </a:ext>
            </a:extLst>
          </p:cNvPr>
          <p:cNvSpPr txBox="1"/>
          <p:nvPr/>
        </p:nvSpPr>
        <p:spPr>
          <a:xfrm>
            <a:off x="397042" y="233853"/>
            <a:ext cx="6569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AULA 4 - REDES</a:t>
            </a:r>
            <a:endParaRPr lang="pt-BR" sz="8000" dirty="0"/>
          </a:p>
        </p:txBody>
      </p:sp>
      <p:pic>
        <p:nvPicPr>
          <p:cNvPr id="2050" name="Picture 2" descr="Protocolos de rede: conheça os principais e saiba a função deles">
            <a:extLst>
              <a:ext uri="{FF2B5EF4-FFF2-40B4-BE49-F238E27FC236}">
                <a16:creationId xmlns:a16="http://schemas.microsoft.com/office/drawing/2014/main" id="{467F5FF3-CA9C-3694-3AEF-39F271795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4" r="34279"/>
          <a:stretch/>
        </p:blipFill>
        <p:spPr bwMode="auto">
          <a:xfrm>
            <a:off x="7761962" y="0"/>
            <a:ext cx="4430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563-0FB9-101C-B8D6-F1E9D14F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3B3A300-70AA-0682-6759-FF1A5E9D2D13}"/>
              </a:ext>
            </a:extLst>
          </p:cNvPr>
          <p:cNvSpPr txBox="1"/>
          <p:nvPr/>
        </p:nvSpPr>
        <p:spPr>
          <a:xfrm>
            <a:off x="327763" y="309746"/>
            <a:ext cx="2227547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rPr>
              <a:t>SIMPLEX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5AF1A6-ED80-BF8D-0340-75690DF15025}"/>
              </a:ext>
            </a:extLst>
          </p:cNvPr>
          <p:cNvSpPr txBox="1"/>
          <p:nvPr/>
        </p:nvSpPr>
        <p:spPr>
          <a:xfrm>
            <a:off x="327763" y="1350331"/>
            <a:ext cx="11534385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Definição:</a:t>
            </a:r>
            <a:r>
              <a:rPr lang="pt-BR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Comunicação </a:t>
            </a:r>
            <a:r>
              <a:rPr lang="pt-BR" sz="3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unidirecional</a:t>
            </a:r>
            <a:r>
              <a:rPr lang="pt-BR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ou seja, os dados seguem apenas em um sentido.</a:t>
            </a:r>
          </a:p>
          <a:p>
            <a:pPr algn="just">
              <a:lnSpc>
                <a:spcPct val="150000"/>
              </a:lnSpc>
            </a:pPr>
            <a:r>
              <a:rPr lang="pt-BR" sz="3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endParaRPr lang="pt-BR" sz="350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Rádio</a:t>
            </a:r>
            <a:r>
              <a:rPr lang="pt-BR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estação transmite o sinal para os ouvintes, sem retorno.</a:t>
            </a:r>
          </a:p>
        </p:txBody>
      </p:sp>
    </p:spTree>
    <p:extLst>
      <p:ext uri="{BB962C8B-B14F-4D97-AF65-F5344CB8AC3E}">
        <p14:creationId xmlns:p14="http://schemas.microsoft.com/office/powerpoint/2010/main" val="68845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51D9C-31A7-66D4-27D2-BE1B9B40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719F4CB-8F6B-705E-D488-CF9357D5D825}"/>
              </a:ext>
            </a:extLst>
          </p:cNvPr>
          <p:cNvSpPr txBox="1"/>
          <p:nvPr/>
        </p:nvSpPr>
        <p:spPr>
          <a:xfrm>
            <a:off x="327763" y="309746"/>
            <a:ext cx="2227547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rPr>
              <a:t>SIMPLEX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7F409A-A308-B585-CB54-BD3A90BCA169}"/>
              </a:ext>
            </a:extLst>
          </p:cNvPr>
          <p:cNvSpPr txBox="1"/>
          <p:nvPr/>
        </p:nvSpPr>
        <p:spPr>
          <a:xfrm>
            <a:off x="327763" y="1808780"/>
            <a:ext cx="11534385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  <a:r>
              <a:rPr lang="pt-BR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O sinal da emissora vai do transmissor para o receptor, mas não há comunicação de volta.</a:t>
            </a:r>
          </a:p>
          <a:p>
            <a:pPr algn="just">
              <a:lnSpc>
                <a:spcPct val="150000"/>
              </a:lnSpc>
            </a:pPr>
            <a:r>
              <a:rPr lang="pt-BR" sz="3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Aplicações comuns:</a:t>
            </a:r>
            <a:r>
              <a:rPr lang="pt-BR" sz="35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Rádio, televisão, alarmes e sistemas de notificação.</a:t>
            </a:r>
          </a:p>
        </p:txBody>
      </p:sp>
    </p:spTree>
    <p:extLst>
      <p:ext uri="{BB962C8B-B14F-4D97-AF65-F5344CB8AC3E}">
        <p14:creationId xmlns:p14="http://schemas.microsoft.com/office/powerpoint/2010/main" val="19440790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88954-B1BA-AD23-8D85-FA32E3D1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27BCA81-B097-6920-B706-4128376B8EAA}"/>
              </a:ext>
            </a:extLst>
          </p:cNvPr>
          <p:cNvSpPr txBox="1"/>
          <p:nvPr/>
        </p:nvSpPr>
        <p:spPr>
          <a:xfrm>
            <a:off x="327763" y="309746"/>
            <a:ext cx="3141947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rPr>
              <a:t>HALF-DUPLEX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E72D82-018E-423F-7C13-80F4E49FBE8B}"/>
              </a:ext>
            </a:extLst>
          </p:cNvPr>
          <p:cNvSpPr txBox="1"/>
          <p:nvPr/>
        </p:nvSpPr>
        <p:spPr>
          <a:xfrm>
            <a:off x="189977" y="1161726"/>
            <a:ext cx="11835009" cy="485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Definição:</a:t>
            </a:r>
            <a:r>
              <a:rPr lang="pt-BR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Comunicação </a:t>
            </a: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bidirecional</a:t>
            </a:r>
            <a:r>
              <a:rPr lang="pt-BR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mas </a:t>
            </a: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simultânea</a:t>
            </a:r>
            <a:r>
              <a:rPr lang="pt-BR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Ambos os dispositivos podem enviar e receber dados, mas </a:t>
            </a: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ao mesmo tempo</a:t>
            </a:r>
            <a:r>
              <a:rPr lang="pt-BR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endParaRPr lang="pt-BR" sz="350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Walkie-talkies</a:t>
            </a:r>
            <a:r>
              <a:rPr lang="pt-BR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Apenas uma pessoa pode falar de cada vez. Para responder, é necessário esperar a vez.</a:t>
            </a:r>
          </a:p>
        </p:txBody>
      </p:sp>
    </p:spTree>
    <p:extLst>
      <p:ext uri="{BB962C8B-B14F-4D97-AF65-F5344CB8AC3E}">
        <p14:creationId xmlns:p14="http://schemas.microsoft.com/office/powerpoint/2010/main" val="11591348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4E25-E6B9-1E59-3B73-7B5ADF59E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B94ADAD-7FD0-70EB-D154-9391750D8041}"/>
              </a:ext>
            </a:extLst>
          </p:cNvPr>
          <p:cNvSpPr txBox="1"/>
          <p:nvPr/>
        </p:nvSpPr>
        <p:spPr>
          <a:xfrm>
            <a:off x="327763" y="309746"/>
            <a:ext cx="3141947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rPr>
              <a:t>HALF-DUPLEX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E97302-C1A3-794F-1967-C915BF95BC86}"/>
              </a:ext>
            </a:extLst>
          </p:cNvPr>
          <p:cNvSpPr txBox="1"/>
          <p:nvPr/>
        </p:nvSpPr>
        <p:spPr>
          <a:xfrm>
            <a:off x="178495" y="1808780"/>
            <a:ext cx="11835009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Sistema de rádio amador</a:t>
            </a:r>
            <a:r>
              <a:rPr lang="pt-BR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O transmissor e o receptor alternam funções, mas nunca ao mesmo tempo.</a:t>
            </a:r>
          </a:p>
          <a:p>
            <a:pPr algn="just">
              <a:lnSpc>
                <a:spcPct val="150000"/>
              </a:lnSpc>
            </a:pPr>
            <a:r>
              <a:rPr lang="pt-BR" sz="3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Aplicações comuns:</a:t>
            </a:r>
            <a:r>
              <a:rPr lang="pt-BR" sz="35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Walkie-talkies, intercomunicadores e sistemas de comunicação por rádio.</a:t>
            </a:r>
          </a:p>
        </p:txBody>
      </p:sp>
    </p:spTree>
    <p:extLst>
      <p:ext uri="{BB962C8B-B14F-4D97-AF65-F5344CB8AC3E}">
        <p14:creationId xmlns:p14="http://schemas.microsoft.com/office/powerpoint/2010/main" val="41018535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337C9-26F4-D292-79DD-E6AAF05D1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84C95C4-66E1-2171-E648-C15790F0DED5}"/>
              </a:ext>
            </a:extLst>
          </p:cNvPr>
          <p:cNvSpPr txBox="1"/>
          <p:nvPr/>
        </p:nvSpPr>
        <p:spPr>
          <a:xfrm>
            <a:off x="327763" y="309746"/>
            <a:ext cx="3141947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rPr>
              <a:t>FULL-DUPLEX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F2D065-E152-975B-E4B6-9E42468D0DAB}"/>
              </a:ext>
            </a:extLst>
          </p:cNvPr>
          <p:cNvSpPr txBox="1"/>
          <p:nvPr/>
        </p:nvSpPr>
        <p:spPr>
          <a:xfrm>
            <a:off x="125260" y="1611951"/>
            <a:ext cx="11899726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Definição:</a:t>
            </a:r>
            <a:r>
              <a:rPr lang="pt-BR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Comunicação </a:t>
            </a:r>
            <a:r>
              <a:rPr lang="pt-BR" sz="3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bidirecional simultânea</a:t>
            </a:r>
            <a:r>
              <a:rPr lang="pt-BR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permitindo que os dispositivos enviem e recebam dados ao mesmo tempo.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Exemplo:</a:t>
            </a:r>
            <a:endParaRPr lang="pt-BR" sz="3500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Telefonia (celulares e fixos)</a:t>
            </a:r>
            <a:r>
              <a:rPr lang="pt-BR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Ambos os interlocutores podem falar e ouvir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36611246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C456-6025-07AA-3C33-81704BC2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4A457FF-0D54-E117-E7E4-367F8725F968}"/>
              </a:ext>
            </a:extLst>
          </p:cNvPr>
          <p:cNvSpPr txBox="1"/>
          <p:nvPr/>
        </p:nvSpPr>
        <p:spPr>
          <a:xfrm>
            <a:off x="327763" y="309746"/>
            <a:ext cx="3141947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rPr>
              <a:t>FULL-DUPLEX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50086B-FF57-84E2-C74C-DD0779294335}"/>
              </a:ext>
            </a:extLst>
          </p:cNvPr>
          <p:cNvSpPr txBox="1"/>
          <p:nvPr/>
        </p:nvSpPr>
        <p:spPr>
          <a:xfrm>
            <a:off x="125260" y="1611951"/>
            <a:ext cx="11899726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Comunicação via internet (ex.: chamadas VoIP)</a:t>
            </a:r>
            <a:r>
              <a:rPr lang="pt-BR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troca de dados é simultânea em ambas as direções.</a:t>
            </a:r>
          </a:p>
          <a:p>
            <a:pPr algn="just">
              <a:lnSpc>
                <a:spcPct val="150000"/>
              </a:lnSpc>
            </a:pPr>
            <a:r>
              <a:rPr lang="pt-BR" sz="35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Aplicações comuns:</a:t>
            </a:r>
            <a:r>
              <a:rPr lang="pt-BR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Telefonia, videoconferências, comunicação por internet (Skype, Zoom) e redes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5071798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49E3A-840B-AFC0-E77E-04FA24C34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1BA06E7-9230-2E5D-0920-B84023FB74D6}"/>
              </a:ext>
            </a:extLst>
          </p:cNvPr>
          <p:cNvSpPr txBox="1"/>
          <p:nvPr/>
        </p:nvSpPr>
        <p:spPr>
          <a:xfrm>
            <a:off x="327762" y="309746"/>
            <a:ext cx="8816237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latin typeface="Calibri (MS)"/>
                <a:ea typeface="Calibri (MS)"/>
                <a:cs typeface="Calibri (MS)"/>
                <a:sym typeface="Calibri (MS)"/>
              </a:rPr>
              <a:t>RESUMO: TIPOS DE COMUNICAÇÃO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E8E33B0-5274-11C6-A63D-F33F3B2EE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35931"/>
              </p:ext>
            </p:extLst>
          </p:nvPr>
        </p:nvGraphicFramePr>
        <p:xfrm>
          <a:off x="195719" y="1783080"/>
          <a:ext cx="11800562" cy="3291840"/>
        </p:xfrm>
        <a:graphic>
          <a:graphicData uri="http://schemas.openxmlformats.org/drawingml/2006/table">
            <a:tbl>
              <a:tblPr/>
              <a:tblGrid>
                <a:gridCol w="3787558">
                  <a:extLst>
                    <a:ext uri="{9D8B030D-6E8A-4147-A177-3AD203B41FA5}">
                      <a16:colId xmlns:a16="http://schemas.microsoft.com/office/drawing/2014/main" val="2436574222"/>
                    </a:ext>
                  </a:extLst>
                </a:gridCol>
                <a:gridCol w="4344567">
                  <a:extLst>
                    <a:ext uri="{9D8B030D-6E8A-4147-A177-3AD203B41FA5}">
                      <a16:colId xmlns:a16="http://schemas.microsoft.com/office/drawing/2014/main" val="705832770"/>
                    </a:ext>
                  </a:extLst>
                </a:gridCol>
                <a:gridCol w="3668437">
                  <a:extLst>
                    <a:ext uri="{9D8B030D-6E8A-4147-A177-3AD203B41FA5}">
                      <a16:colId xmlns:a16="http://schemas.microsoft.com/office/drawing/2014/main" val="1452704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Comunicação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Direção dos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Exemplos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76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Simplex</a:t>
                      </a:r>
                      <a:endParaRPr lang="pt-BR" sz="3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Unidirecional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Rádio, TV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54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200" b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Half-duplex</a:t>
                      </a:r>
                      <a:endParaRPr lang="pt-BR" sz="32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Bidirecional não simultâneo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Walkie-talkie, rádios de comunicação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93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2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Full-duplex</a:t>
                      </a:r>
                      <a:endParaRPr lang="pt-BR" sz="32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Bidirecional simultâneo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2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Telefonia, videoconferências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38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510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5939-AADF-3B40-1921-688D1AB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4631507-A2AE-791D-477C-3BF81B56AA03}"/>
              </a:ext>
            </a:extLst>
          </p:cNvPr>
          <p:cNvSpPr txBox="1"/>
          <p:nvPr/>
        </p:nvSpPr>
        <p:spPr>
          <a:xfrm>
            <a:off x="212942" y="2668407"/>
            <a:ext cx="11661731" cy="1695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33"/>
              </a:lnSpc>
              <a:spcBef>
                <a:spcPct val="0"/>
              </a:spcBef>
            </a:pPr>
            <a:r>
              <a:rPr lang="en-US" sz="7000" dirty="0">
                <a:latin typeface="Calibri (MS)"/>
                <a:ea typeface="Calibri (MS)"/>
                <a:cs typeface="Calibri (MS)"/>
                <a:sym typeface="Calibri (MS)"/>
              </a:rPr>
              <a:t>PROTOCOLOS TCP/IP, ETHERNET e CSMA/CD</a:t>
            </a:r>
          </a:p>
        </p:txBody>
      </p:sp>
    </p:spTree>
    <p:extLst>
      <p:ext uri="{BB962C8B-B14F-4D97-AF65-F5344CB8AC3E}">
        <p14:creationId xmlns:p14="http://schemas.microsoft.com/office/powerpoint/2010/main" val="2855657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49C65-2E4A-B222-218C-0A4E78144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3D16A44-CD5E-7648-D796-EFD1B200D3A8}"/>
              </a:ext>
            </a:extLst>
          </p:cNvPr>
          <p:cNvSpPr txBox="1"/>
          <p:nvPr/>
        </p:nvSpPr>
        <p:spPr>
          <a:xfrm>
            <a:off x="297492" y="1589751"/>
            <a:ext cx="11597016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Definição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O TCP/IP (Transmission Control Protocol/Internet Protocol) é um conjunto de protocolos usados para interconectar sistemas em uma rede, como a internet.</a:t>
            </a:r>
          </a:p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Dividir os dados em </a:t>
            </a:r>
            <a:r>
              <a:rPr lang="pt-BR" sz="3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pacotes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 endereçar, transmitir e garantir a entrega correta.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5778C5-6303-E1A3-D263-038A5FFCD34E}"/>
              </a:ext>
            </a:extLst>
          </p:cNvPr>
          <p:cNvSpPr txBox="1"/>
          <p:nvPr/>
        </p:nvSpPr>
        <p:spPr>
          <a:xfrm>
            <a:off x="327762" y="243555"/>
            <a:ext cx="6100174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TCP/IP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960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B4FE8-79F7-3CDD-659E-A3E8F7522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8E362C4-567C-63EC-A93B-024F58626B24}"/>
              </a:ext>
            </a:extLst>
          </p:cNvPr>
          <p:cNvSpPr txBox="1"/>
          <p:nvPr/>
        </p:nvSpPr>
        <p:spPr>
          <a:xfrm>
            <a:off x="327762" y="243555"/>
            <a:ext cx="6100174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EXEMPLO: 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A55415-071C-8838-B0BD-5CB753F730FB}"/>
              </a:ext>
            </a:extLst>
          </p:cNvPr>
          <p:cNvSpPr txBox="1"/>
          <p:nvPr/>
        </p:nvSpPr>
        <p:spPr>
          <a:xfrm>
            <a:off x="288572" y="1308655"/>
            <a:ext cx="11614856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indent="-12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TCP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3500" dirty="0">
                <a:solidFill>
                  <a:srgbClr val="FFFF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Garante a entrega confiável dos dados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 Ele estabelece a comunicação entre os dispositivos e assegura que todos os pacotes cheguem corretamente.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IP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Responsável por endereçar os pacotes e encaminhá-los para o destino correto.</a:t>
            </a:r>
          </a:p>
        </p:txBody>
      </p:sp>
    </p:spTree>
    <p:extLst>
      <p:ext uri="{BB962C8B-B14F-4D97-AF65-F5344CB8AC3E}">
        <p14:creationId xmlns:p14="http://schemas.microsoft.com/office/powerpoint/2010/main" val="5331651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52FBDC-E37D-62BF-5726-8B21D3ADA234}"/>
              </a:ext>
            </a:extLst>
          </p:cNvPr>
          <p:cNvSpPr txBox="1"/>
          <p:nvPr/>
        </p:nvSpPr>
        <p:spPr>
          <a:xfrm>
            <a:off x="196241" y="1443638"/>
            <a:ext cx="11799518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Compreender os diferentes modos de comunicação de dados (simplex, half-duplex e full-duplex), identificando suas características e aplicações práticas em sistemas de redes de computadores.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D596F-1ABA-081A-6E8B-24D28CCAE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2EB2A40-DA1F-0A35-7A08-31CDCDDC4426}"/>
              </a:ext>
            </a:extLst>
          </p:cNvPr>
          <p:cNvSpPr txBox="1"/>
          <p:nvPr/>
        </p:nvSpPr>
        <p:spPr>
          <a:xfrm>
            <a:off x="327762" y="243555"/>
            <a:ext cx="6100174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EXEMPLO: 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A8FAC7-63E5-F47B-03B6-0B0871245B8E}"/>
              </a:ext>
            </a:extLst>
          </p:cNvPr>
          <p:cNvSpPr txBox="1"/>
          <p:nvPr/>
        </p:nvSpPr>
        <p:spPr>
          <a:xfrm>
            <a:off x="180108" y="1678954"/>
            <a:ext cx="11568545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Função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Permite que diferentes dispositivos (computadores, servidores, roteadores) possam se comunicar através da rede.</a:t>
            </a:r>
          </a:p>
          <a:p>
            <a:pPr algn="just">
              <a:lnSpc>
                <a:spcPct val="150000"/>
              </a:lnSpc>
              <a:buNone/>
            </a:pP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Aplicação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A troca de dados entre um navegador da web e um servidor de sites utilizando a internet.</a:t>
            </a:r>
          </a:p>
        </p:txBody>
      </p:sp>
    </p:spTree>
    <p:extLst>
      <p:ext uri="{BB962C8B-B14F-4D97-AF65-F5344CB8AC3E}">
        <p14:creationId xmlns:p14="http://schemas.microsoft.com/office/powerpoint/2010/main" val="34141157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800C0-F508-F8E6-424D-447246602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CEAF60-789F-C596-99F9-53F8DA6F4D14}"/>
              </a:ext>
            </a:extLst>
          </p:cNvPr>
          <p:cNvSpPr txBox="1"/>
          <p:nvPr/>
        </p:nvSpPr>
        <p:spPr>
          <a:xfrm>
            <a:off x="327761" y="243555"/>
            <a:ext cx="730609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ETHERNET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B4E3E9-FB13-D853-7590-A4CC6B8FA880}"/>
              </a:ext>
            </a:extLst>
          </p:cNvPr>
          <p:cNvSpPr txBox="1"/>
          <p:nvPr/>
        </p:nvSpPr>
        <p:spPr>
          <a:xfrm>
            <a:off x="327761" y="1720564"/>
            <a:ext cx="11531729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Definição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A Ethernet é um protocolo de comunicação de rede utilizado para transmitir dados dentro de uma rede local (LAN).</a:t>
            </a:r>
          </a:p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Definir como os dispositivos em uma rede local se comunicam fisicamente, usando cabos (ou sem fio) e switches.</a:t>
            </a:r>
          </a:p>
        </p:txBody>
      </p:sp>
    </p:spTree>
    <p:extLst>
      <p:ext uri="{BB962C8B-B14F-4D97-AF65-F5344CB8AC3E}">
        <p14:creationId xmlns:p14="http://schemas.microsoft.com/office/powerpoint/2010/main" val="300250111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90844-F0B4-73AD-5235-56326DD2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65BACCD-8556-6394-E75E-0900268DDFB1}"/>
              </a:ext>
            </a:extLst>
          </p:cNvPr>
          <p:cNvSpPr txBox="1"/>
          <p:nvPr/>
        </p:nvSpPr>
        <p:spPr>
          <a:xfrm>
            <a:off x="327761" y="243555"/>
            <a:ext cx="730609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ETHERNET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1670-451A-0E18-EDDC-D9B3509A66A9}"/>
              </a:ext>
            </a:extLst>
          </p:cNvPr>
          <p:cNvSpPr txBox="1"/>
          <p:nvPr/>
        </p:nvSpPr>
        <p:spPr>
          <a:xfrm>
            <a:off x="171003" y="1585746"/>
            <a:ext cx="11693236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Transmissão de dados em pacotes.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Utiliza endereços MAC para identificar os dispositivos.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Suporta alta velocidade de transmissão (ex: 100 Mbps, 1 Gbps, 10 Gbps)..</a:t>
            </a:r>
          </a:p>
        </p:txBody>
      </p:sp>
    </p:spTree>
    <p:extLst>
      <p:ext uri="{BB962C8B-B14F-4D97-AF65-F5344CB8AC3E}">
        <p14:creationId xmlns:p14="http://schemas.microsoft.com/office/powerpoint/2010/main" val="36048162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0A78-AC01-F908-2B0C-7ACFB4771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5CC2E0-8E00-3C08-EB47-C18B890406A9}"/>
              </a:ext>
            </a:extLst>
          </p:cNvPr>
          <p:cNvSpPr txBox="1"/>
          <p:nvPr/>
        </p:nvSpPr>
        <p:spPr>
          <a:xfrm>
            <a:off x="327761" y="243555"/>
            <a:ext cx="730609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ETHERNET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7E8365-F0FC-EC92-D08A-4D17B2AC25E0}"/>
              </a:ext>
            </a:extLst>
          </p:cNvPr>
          <p:cNvSpPr txBox="1"/>
          <p:nvPr/>
        </p:nvSpPr>
        <p:spPr>
          <a:xfrm>
            <a:off x="249382" y="2212737"/>
            <a:ext cx="11693236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Comunicação de dispositivos em uma rede local de escritório, onde computadores e impressoras são conectados via Ethernet.</a:t>
            </a:r>
          </a:p>
        </p:txBody>
      </p:sp>
    </p:spTree>
    <p:extLst>
      <p:ext uri="{BB962C8B-B14F-4D97-AF65-F5344CB8AC3E}">
        <p14:creationId xmlns:p14="http://schemas.microsoft.com/office/powerpoint/2010/main" val="1671736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4C51-991B-1E14-C303-EB9FBFFB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194F96-8923-C6B7-878E-C5F784B6D17E}"/>
              </a:ext>
            </a:extLst>
          </p:cNvPr>
          <p:cNvSpPr txBox="1"/>
          <p:nvPr/>
        </p:nvSpPr>
        <p:spPr>
          <a:xfrm>
            <a:off x="327761" y="243555"/>
            <a:ext cx="730609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CSMA/CD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901D90-5BF5-210A-A91A-3B795379575D}"/>
              </a:ext>
            </a:extLst>
          </p:cNvPr>
          <p:cNvSpPr txBox="1"/>
          <p:nvPr/>
        </p:nvSpPr>
        <p:spPr>
          <a:xfrm>
            <a:off x="166255" y="1554309"/>
            <a:ext cx="11707090" cy="485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Definição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O CSMA/CD (Carrier Sense Multiple Access with Collision Detection) é um protocolo de acesso ao meio utilizado pela Ethernet em redes com cabo coaxial (em redes antigas).</a:t>
            </a:r>
          </a:p>
          <a:p>
            <a:pPr algn="just">
              <a:lnSpc>
                <a:spcPct val="150000"/>
              </a:lnSpc>
            </a:pP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Objetivo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Garantir que os dispositivos não transmitam dados ao mesmo tempo, evitando colisões.</a:t>
            </a:r>
          </a:p>
        </p:txBody>
      </p:sp>
    </p:spTree>
    <p:extLst>
      <p:ext uri="{BB962C8B-B14F-4D97-AF65-F5344CB8AC3E}">
        <p14:creationId xmlns:p14="http://schemas.microsoft.com/office/powerpoint/2010/main" val="380907075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BADFD-9532-3A34-1149-A6AFFC2D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618F055-E157-44F8-A539-80C9FB2ECDB4}"/>
              </a:ext>
            </a:extLst>
          </p:cNvPr>
          <p:cNvSpPr txBox="1"/>
          <p:nvPr/>
        </p:nvSpPr>
        <p:spPr>
          <a:xfrm>
            <a:off x="327761" y="243555"/>
            <a:ext cx="730609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CSMA/CD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45EEF9-E01F-E5D2-8D66-517308F89798}"/>
              </a:ext>
            </a:extLst>
          </p:cNvPr>
          <p:cNvSpPr txBox="1"/>
          <p:nvPr/>
        </p:nvSpPr>
        <p:spPr>
          <a:xfrm>
            <a:off x="327761" y="1429941"/>
            <a:ext cx="11642566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Funcionamento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Carrier Sense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O dispositivo verifica se o meio de transmissão está livre.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Multiple Access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Vários dispositivos podem acessar o meio, mas devem competir por ele.</a:t>
            </a:r>
          </a:p>
        </p:txBody>
      </p:sp>
    </p:spTree>
    <p:extLst>
      <p:ext uri="{BB962C8B-B14F-4D97-AF65-F5344CB8AC3E}">
        <p14:creationId xmlns:p14="http://schemas.microsoft.com/office/powerpoint/2010/main" val="42049708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82E7-0DCC-CFB7-CCD4-A8C010C9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21D418-0C7D-749B-7A54-76F67FCCB911}"/>
              </a:ext>
            </a:extLst>
          </p:cNvPr>
          <p:cNvSpPr txBox="1"/>
          <p:nvPr/>
        </p:nvSpPr>
        <p:spPr>
          <a:xfrm>
            <a:off x="327761" y="243555"/>
            <a:ext cx="730609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CSMA/CD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B398A3-7434-EFA8-AAC5-4F373563017D}"/>
              </a:ext>
            </a:extLst>
          </p:cNvPr>
          <p:cNvSpPr txBox="1"/>
          <p:nvPr/>
        </p:nvSpPr>
        <p:spPr>
          <a:xfrm>
            <a:off x="327761" y="1429941"/>
            <a:ext cx="11642566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Funcionamento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Collision Detection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Se duas transmissões acontecerem simultaneamente, o sistema detecta a colisão e solicita que os dispositivos retransmitam os dados em momentos diferentes.</a:t>
            </a:r>
          </a:p>
        </p:txBody>
      </p:sp>
    </p:spTree>
    <p:extLst>
      <p:ext uri="{BB962C8B-B14F-4D97-AF65-F5344CB8AC3E}">
        <p14:creationId xmlns:p14="http://schemas.microsoft.com/office/powerpoint/2010/main" val="275344229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7F4EB-CC6D-28BA-2E2A-E3FB3FFE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018B28-080D-B545-20AD-75F2AD9C9D45}"/>
              </a:ext>
            </a:extLst>
          </p:cNvPr>
          <p:cNvSpPr txBox="1"/>
          <p:nvPr/>
        </p:nvSpPr>
        <p:spPr>
          <a:xfrm>
            <a:off x="327761" y="243555"/>
            <a:ext cx="7306093" cy="10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700" b="1" dirty="0">
                <a:latin typeface="Calibri" panose="020F0502020204030204" pitchFamily="34" charset="0"/>
                <a:cs typeface="Calibri" panose="020F0502020204030204" pitchFamily="34" charset="0"/>
              </a:rPr>
              <a:t>PROTOCOLO CSMA/CD</a:t>
            </a:r>
            <a:endParaRPr lang="pt-BR" sz="4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79E4CB-BF07-960F-594C-50B98F360EB6}"/>
              </a:ext>
            </a:extLst>
          </p:cNvPr>
          <p:cNvSpPr txBox="1"/>
          <p:nvPr/>
        </p:nvSpPr>
        <p:spPr>
          <a:xfrm>
            <a:off x="327761" y="1790159"/>
            <a:ext cx="11642566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Exemplo Real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: Em redes Ethernet antigas, dois computadores podem tentar transmitir dados ao mesmo tempo, o que resultaria em uma colisão. O CSMA/CD detecta isso e força a retransmissão.</a:t>
            </a:r>
          </a:p>
        </p:txBody>
      </p:sp>
    </p:spTree>
    <p:extLst>
      <p:ext uri="{BB962C8B-B14F-4D97-AF65-F5344CB8AC3E}">
        <p14:creationId xmlns:p14="http://schemas.microsoft.com/office/powerpoint/2010/main" val="2454877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9A3A-D0FC-8A3B-C7D3-E6FEDA0B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5CE3BD9-F36B-6A80-498E-B01D65975FCE}"/>
              </a:ext>
            </a:extLst>
          </p:cNvPr>
          <p:cNvSpPr txBox="1"/>
          <p:nvPr/>
        </p:nvSpPr>
        <p:spPr>
          <a:xfrm>
            <a:off x="327760" y="0"/>
            <a:ext cx="8968639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COMPARAÇÃO DOS PROTOCOLOS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1D3AA58-2AE0-C10F-543E-4AC9FC0B8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50745"/>
              </p:ext>
            </p:extLst>
          </p:nvPr>
        </p:nvGraphicFramePr>
        <p:xfrm>
          <a:off x="327760" y="1308655"/>
          <a:ext cx="11536479" cy="5394960"/>
        </p:xfrm>
        <a:graphic>
          <a:graphicData uri="http://schemas.openxmlformats.org/drawingml/2006/table">
            <a:tbl>
              <a:tblPr/>
              <a:tblGrid>
                <a:gridCol w="3845493">
                  <a:extLst>
                    <a:ext uri="{9D8B030D-6E8A-4147-A177-3AD203B41FA5}">
                      <a16:colId xmlns:a16="http://schemas.microsoft.com/office/drawing/2014/main" val="635242978"/>
                    </a:ext>
                  </a:extLst>
                </a:gridCol>
                <a:gridCol w="3845493">
                  <a:extLst>
                    <a:ext uri="{9D8B030D-6E8A-4147-A177-3AD203B41FA5}">
                      <a16:colId xmlns:a16="http://schemas.microsoft.com/office/drawing/2014/main" val="2189006322"/>
                    </a:ext>
                  </a:extLst>
                </a:gridCol>
                <a:gridCol w="3845493">
                  <a:extLst>
                    <a:ext uri="{9D8B030D-6E8A-4147-A177-3AD203B41FA5}">
                      <a16:colId xmlns:a16="http://schemas.microsoft.com/office/drawing/2014/main" val="3735335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Função 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Exemplo de Uso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6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TCP/IP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Garantir comunicação eficiente e segura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Navegação na web, envio de e-mails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282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Ethernet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Comunicação em redes locais (LAN)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Conexão de dispositivos como computadores e impressoras em uma empresa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25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CSMA/CD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Evitar colisões na transmissão de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Redes Ethernet antigas, especialmente com cabo coaxial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63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20226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1E525-1805-FF2E-54F5-956E4AA32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271BA98-3AA8-C46E-2776-977042808950}"/>
              </a:ext>
            </a:extLst>
          </p:cNvPr>
          <p:cNvSpPr txBox="1"/>
          <p:nvPr/>
        </p:nvSpPr>
        <p:spPr>
          <a:xfrm>
            <a:off x="327760" y="0"/>
            <a:ext cx="8968639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MODELO OSI – VISÃO GERAL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20F8CA-7E75-6723-10E6-AA9E51C2A7F0}"/>
              </a:ext>
            </a:extLst>
          </p:cNvPr>
          <p:cNvSpPr txBox="1"/>
          <p:nvPr/>
        </p:nvSpPr>
        <p:spPr>
          <a:xfrm>
            <a:off x="327760" y="2440816"/>
            <a:ext cx="11628713" cy="1624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É um modelo de referência criado pela ISO para padronizar as funções da comunicação de redes em 7 camadas.</a:t>
            </a:r>
          </a:p>
        </p:txBody>
      </p:sp>
    </p:spTree>
    <p:extLst>
      <p:ext uri="{BB962C8B-B14F-4D97-AF65-F5344CB8AC3E}">
        <p14:creationId xmlns:p14="http://schemas.microsoft.com/office/powerpoint/2010/main" val="25890399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50A8F-B63C-D528-FDA4-1C8D016E2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1400FBE-BAA3-7E70-712C-FFFFA70AEFD3}"/>
              </a:ext>
            </a:extLst>
          </p:cNvPr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CC43AA-E49F-9155-4DF0-3B1E6D761CF1}"/>
              </a:ext>
            </a:extLst>
          </p:cNvPr>
          <p:cNvSpPr txBox="1"/>
          <p:nvPr/>
        </p:nvSpPr>
        <p:spPr>
          <a:xfrm>
            <a:off x="221293" y="1456164"/>
            <a:ext cx="11749414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Estudar os protocolos de comunicação TCP/IP, Ethernet e CSMA/CD, entendendo seu funcionamento, características e como cada um contribui para a comunicação eficiente nas redes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113683728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A41D-97F9-5EEB-0D33-F24A6BE79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3C1AA00-3958-DE7B-D874-1D641553373A}"/>
              </a:ext>
            </a:extLst>
          </p:cNvPr>
          <p:cNvSpPr txBox="1"/>
          <p:nvPr/>
        </p:nvSpPr>
        <p:spPr>
          <a:xfrm>
            <a:off x="4559995" y="-12348"/>
            <a:ext cx="404104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MODELO OSI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Imagem gerada">
            <a:extLst>
              <a:ext uri="{FF2B5EF4-FFF2-40B4-BE49-F238E27FC236}">
                <a16:creationId xmlns:a16="http://schemas.microsoft.com/office/drawing/2014/main" id="{A87A66B6-F6EC-5953-8F7B-93D9EC9E3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15513" r="11111" b="2434"/>
          <a:stretch/>
        </p:blipFill>
        <p:spPr bwMode="auto">
          <a:xfrm>
            <a:off x="174042" y="856340"/>
            <a:ext cx="3533040" cy="5510734"/>
          </a:xfrm>
          <a:prstGeom prst="roundRect">
            <a:avLst>
              <a:gd name="adj" fmla="val 680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51188DF-40EC-7D30-BD0A-36B77AD4997C}"/>
              </a:ext>
            </a:extLst>
          </p:cNvPr>
          <p:cNvSpPr txBox="1"/>
          <p:nvPr/>
        </p:nvSpPr>
        <p:spPr>
          <a:xfrm>
            <a:off x="4113482" y="1022569"/>
            <a:ext cx="28269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3500" b="1" dirty="0">
                <a:solidFill>
                  <a:srgbClr val="CF4A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Aplicação</a:t>
            </a:r>
            <a:endParaRPr lang="pt-BR" sz="3500" dirty="0">
              <a:solidFill>
                <a:srgbClr val="CF4A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9DFD0F-8C95-C3B4-5AA5-2A42283A3ECE}"/>
              </a:ext>
            </a:extLst>
          </p:cNvPr>
          <p:cNvSpPr txBox="1"/>
          <p:nvPr/>
        </p:nvSpPr>
        <p:spPr>
          <a:xfrm>
            <a:off x="4113482" y="1828156"/>
            <a:ext cx="404104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774E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Apresentação</a:t>
            </a:r>
            <a:endParaRPr lang="pt-BR" sz="3500" dirty="0">
              <a:solidFill>
                <a:srgbClr val="774EA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3B2-51AD-E8BD-DA18-FC82A36460B8}"/>
              </a:ext>
            </a:extLst>
          </p:cNvPr>
          <p:cNvSpPr txBox="1"/>
          <p:nvPr/>
        </p:nvSpPr>
        <p:spPr>
          <a:xfrm>
            <a:off x="4075480" y="2573763"/>
            <a:ext cx="404104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296F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Sessão</a:t>
            </a:r>
            <a:endParaRPr lang="pt-BR" sz="3500" dirty="0">
              <a:solidFill>
                <a:srgbClr val="296F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A392CE-3FA1-9955-6E4D-8D3713D3C5F7}"/>
              </a:ext>
            </a:extLst>
          </p:cNvPr>
          <p:cNvSpPr txBox="1"/>
          <p:nvPr/>
        </p:nvSpPr>
        <p:spPr>
          <a:xfrm>
            <a:off x="4113482" y="3319370"/>
            <a:ext cx="404104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1C97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Transporte</a:t>
            </a:r>
            <a:endParaRPr lang="pt-BR" sz="3500" dirty="0">
              <a:solidFill>
                <a:srgbClr val="1C97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3D1678-D674-DA3D-890B-2A1A2C42BBE3}"/>
              </a:ext>
            </a:extLst>
          </p:cNvPr>
          <p:cNvSpPr txBox="1"/>
          <p:nvPr/>
        </p:nvSpPr>
        <p:spPr>
          <a:xfrm>
            <a:off x="4113482" y="4124957"/>
            <a:ext cx="404104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2C92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Rede</a:t>
            </a:r>
            <a:endParaRPr lang="pt-BR" sz="3500" dirty="0">
              <a:solidFill>
                <a:srgbClr val="2C923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A133B2-F54E-5CAB-CCA1-BEAC9BE8FAD6}"/>
              </a:ext>
            </a:extLst>
          </p:cNvPr>
          <p:cNvSpPr txBox="1"/>
          <p:nvPr/>
        </p:nvSpPr>
        <p:spPr>
          <a:xfrm>
            <a:off x="4113482" y="4930544"/>
            <a:ext cx="404104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F5C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Enlace</a:t>
            </a:r>
            <a:endParaRPr lang="pt-BR" sz="3500" dirty="0">
              <a:solidFill>
                <a:srgbClr val="F5C2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FCAA9E-8890-4471-07D7-0FCF444A57CB}"/>
              </a:ext>
            </a:extLst>
          </p:cNvPr>
          <p:cNvSpPr txBox="1"/>
          <p:nvPr/>
        </p:nvSpPr>
        <p:spPr>
          <a:xfrm>
            <a:off x="4113482" y="5736131"/>
            <a:ext cx="404104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b="1" dirty="0">
                <a:solidFill>
                  <a:srgbClr val="EF84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Física</a:t>
            </a:r>
            <a:endParaRPr lang="pt-BR" sz="3500" dirty="0">
              <a:solidFill>
                <a:srgbClr val="EF842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731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EF01E-538C-CCF5-CA43-8BBEA4E17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727811-8702-DD05-C627-3A6AF020DB35}"/>
              </a:ext>
            </a:extLst>
          </p:cNvPr>
          <p:cNvSpPr txBox="1"/>
          <p:nvPr/>
        </p:nvSpPr>
        <p:spPr>
          <a:xfrm>
            <a:off x="2554386" y="-130389"/>
            <a:ext cx="9637614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EXEMPLO PRÁTICO ACESSO A UM SITE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Imagem gerada">
            <a:extLst>
              <a:ext uri="{FF2B5EF4-FFF2-40B4-BE49-F238E27FC236}">
                <a16:creationId xmlns:a16="http://schemas.microsoft.com/office/drawing/2014/main" id="{FF96B3FB-73CC-6F2C-A492-CDEA2A232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4" t="15513" r="11111" b="2434"/>
          <a:stretch/>
        </p:blipFill>
        <p:spPr bwMode="auto">
          <a:xfrm>
            <a:off x="174042" y="856339"/>
            <a:ext cx="3120701" cy="5627213"/>
          </a:xfrm>
          <a:prstGeom prst="roundRect">
            <a:avLst>
              <a:gd name="adj" fmla="val 680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209ADE-315A-01CB-F8BA-3695A656B6A1}"/>
              </a:ext>
            </a:extLst>
          </p:cNvPr>
          <p:cNvSpPr txBox="1"/>
          <p:nvPr/>
        </p:nvSpPr>
        <p:spPr>
          <a:xfrm>
            <a:off x="3294744" y="988076"/>
            <a:ext cx="883326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CF4A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Você usa o navegador para acessar um site.</a:t>
            </a:r>
            <a:endParaRPr lang="pt-BR" sz="3500" dirty="0">
              <a:solidFill>
                <a:srgbClr val="CF4A7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2F45827-16F1-7F9A-FFFE-DC2E2E98F016}"/>
              </a:ext>
            </a:extLst>
          </p:cNvPr>
          <p:cNvSpPr txBox="1"/>
          <p:nvPr/>
        </p:nvSpPr>
        <p:spPr>
          <a:xfrm>
            <a:off x="3294744" y="1793663"/>
            <a:ext cx="807851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774E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navegador interpreta o HTML do site.</a:t>
            </a:r>
            <a:endParaRPr lang="pt-BR" sz="3500" dirty="0">
              <a:solidFill>
                <a:srgbClr val="774EA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498FDAD-459C-0F16-621D-889F7B2B6450}"/>
              </a:ext>
            </a:extLst>
          </p:cNvPr>
          <p:cNvSpPr txBox="1"/>
          <p:nvPr/>
        </p:nvSpPr>
        <p:spPr>
          <a:xfrm>
            <a:off x="3294743" y="2531546"/>
            <a:ext cx="8833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296FB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Estabelece a conexão entre seu computador e o servidor.</a:t>
            </a:r>
            <a:endParaRPr lang="pt-BR" sz="3000" dirty="0">
              <a:solidFill>
                <a:srgbClr val="296FB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89F43A-CBD8-C615-3B0E-068972E9AE64}"/>
              </a:ext>
            </a:extLst>
          </p:cNvPr>
          <p:cNvSpPr txBox="1"/>
          <p:nvPr/>
        </p:nvSpPr>
        <p:spPr>
          <a:xfrm>
            <a:off x="3332153" y="3406383"/>
            <a:ext cx="883326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400" b="1" dirty="0">
                <a:solidFill>
                  <a:srgbClr val="1C97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Garante que os dados cheguem corretamente.</a:t>
            </a:r>
            <a:endParaRPr lang="pt-BR" sz="3400" dirty="0">
              <a:solidFill>
                <a:srgbClr val="1C97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80A365-A6BA-B272-1E52-0DF5DF8E92A4}"/>
              </a:ext>
            </a:extLst>
          </p:cNvPr>
          <p:cNvSpPr txBox="1"/>
          <p:nvPr/>
        </p:nvSpPr>
        <p:spPr>
          <a:xfrm>
            <a:off x="3332152" y="4063865"/>
            <a:ext cx="868580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2C923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roteador usa o IP para enviar os dados.</a:t>
            </a:r>
            <a:endParaRPr lang="pt-BR" sz="3500" dirty="0">
              <a:solidFill>
                <a:srgbClr val="2C923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E95A01-20F5-B5B1-E771-BEE17A264E63}"/>
              </a:ext>
            </a:extLst>
          </p:cNvPr>
          <p:cNvSpPr txBox="1"/>
          <p:nvPr/>
        </p:nvSpPr>
        <p:spPr>
          <a:xfrm>
            <a:off x="3368470" y="4985259"/>
            <a:ext cx="8685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F5C2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placa de rede organiza os dados em quadros Ethernet.</a:t>
            </a:r>
            <a:endParaRPr lang="pt-BR" sz="2800" dirty="0">
              <a:solidFill>
                <a:srgbClr val="F5C2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DE9C6F4-796F-BA27-3396-C2FC2236AE2C}"/>
              </a:ext>
            </a:extLst>
          </p:cNvPr>
          <p:cNvSpPr txBox="1"/>
          <p:nvPr/>
        </p:nvSpPr>
        <p:spPr>
          <a:xfrm>
            <a:off x="3332153" y="5798931"/>
            <a:ext cx="852601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EF842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bits são enviados pelo cabo de rede.</a:t>
            </a:r>
            <a:endParaRPr lang="pt-BR" sz="3500" dirty="0">
              <a:solidFill>
                <a:srgbClr val="EF842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0669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04FB6-F7C5-AFD0-005B-FB1A53F55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752B0C5-A85C-A41D-E2B6-0805B40F45DD}"/>
              </a:ext>
            </a:extLst>
          </p:cNvPr>
          <p:cNvSpPr txBox="1"/>
          <p:nvPr/>
        </p:nvSpPr>
        <p:spPr>
          <a:xfrm>
            <a:off x="327760" y="0"/>
            <a:ext cx="8968639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MODELO TCP/IP – VISÃO GERAL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6C5649-F740-E60B-EBAF-B1547208FDB9}"/>
              </a:ext>
            </a:extLst>
          </p:cNvPr>
          <p:cNvSpPr txBox="1"/>
          <p:nvPr/>
        </p:nvSpPr>
        <p:spPr>
          <a:xfrm>
            <a:off x="327760" y="2440816"/>
            <a:ext cx="11628713" cy="1673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/>
              <a:t>É o modelo real usado na Internet e em redes modernas, baseado em protocolos práticos. Possui 4 camadas.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8366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B03F-CFB9-7491-0924-FD9D807BA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001252-CAFA-25F9-D607-C2CCE74A1F78}"/>
              </a:ext>
            </a:extLst>
          </p:cNvPr>
          <p:cNvSpPr txBox="1"/>
          <p:nvPr/>
        </p:nvSpPr>
        <p:spPr>
          <a:xfrm>
            <a:off x="-15140" y="1258524"/>
            <a:ext cx="59515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410BA6-7BF1-6D88-C8C3-4B5E6BBF9669}"/>
              </a:ext>
            </a:extLst>
          </p:cNvPr>
          <p:cNvSpPr txBox="1"/>
          <p:nvPr/>
        </p:nvSpPr>
        <p:spPr>
          <a:xfrm>
            <a:off x="3412044" y="1258524"/>
            <a:ext cx="88332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programa de e-mail usa SMTP para enviar uma mensagem.</a:t>
            </a:r>
            <a:endParaRPr lang="pt-BR" sz="3500" dirty="0">
              <a:solidFill>
                <a:srgbClr val="1560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B9546B-83A3-5F62-8DBE-CFC59F5A908A}"/>
              </a:ext>
            </a:extLst>
          </p:cNvPr>
          <p:cNvSpPr txBox="1"/>
          <p:nvPr/>
        </p:nvSpPr>
        <p:spPr>
          <a:xfrm>
            <a:off x="3412045" y="3581528"/>
            <a:ext cx="88332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A02B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endereço de IP do servidor é usado para encaminhar a mensagem.</a:t>
            </a:r>
            <a:endParaRPr lang="pt-BR" sz="3500" dirty="0">
              <a:solidFill>
                <a:srgbClr val="A02B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B8D9EDC-86C6-F1DD-8645-1B8696833668}"/>
              </a:ext>
            </a:extLst>
          </p:cNvPr>
          <p:cNvSpPr txBox="1"/>
          <p:nvPr/>
        </p:nvSpPr>
        <p:spPr>
          <a:xfrm>
            <a:off x="3412045" y="5251982"/>
            <a:ext cx="88332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4DA7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computador usa Ethernet para enviar os bits pela rede.</a:t>
            </a:r>
            <a:endParaRPr lang="pt-BR" sz="3500" dirty="0">
              <a:solidFill>
                <a:srgbClr val="4DA7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071EA27-B4AA-2C89-62EA-1439E35F6841}"/>
              </a:ext>
            </a:extLst>
          </p:cNvPr>
          <p:cNvSpPr txBox="1"/>
          <p:nvPr/>
        </p:nvSpPr>
        <p:spPr>
          <a:xfrm>
            <a:off x="3412045" y="2391952"/>
            <a:ext cx="85260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288" indent="-14288">
              <a:buFont typeface="Arial" panose="020B0604020202020204" pitchFamily="34" charset="0"/>
              <a:buChar char="•"/>
            </a:pPr>
            <a:r>
              <a:rPr lang="pt-BR" sz="3500" b="1" dirty="0">
                <a:solidFill>
                  <a:srgbClr val="EA7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TCP garante que o e-mail chegue completo ao servidor.</a:t>
            </a:r>
            <a:endParaRPr lang="pt-BR" sz="3500" dirty="0">
              <a:solidFill>
                <a:srgbClr val="EA71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5AF08E68-C8AD-950E-8BFA-2C95E4AA4B73}"/>
              </a:ext>
            </a:extLst>
          </p:cNvPr>
          <p:cNvSpPr/>
          <p:nvPr/>
        </p:nvSpPr>
        <p:spPr>
          <a:xfrm>
            <a:off x="508000" y="1303547"/>
            <a:ext cx="2452914" cy="92025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Aplicação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DF80B9C4-FA52-4F94-8704-B9E9DE62814C}"/>
              </a:ext>
            </a:extLst>
          </p:cNvPr>
          <p:cNvSpPr/>
          <p:nvPr/>
        </p:nvSpPr>
        <p:spPr>
          <a:xfrm>
            <a:off x="508000" y="2486131"/>
            <a:ext cx="2452914" cy="92025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Transporte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830CB966-4CAB-21B6-0D42-7568C7FE1FCD}"/>
              </a:ext>
            </a:extLst>
          </p:cNvPr>
          <p:cNvSpPr/>
          <p:nvPr/>
        </p:nvSpPr>
        <p:spPr>
          <a:xfrm>
            <a:off x="508000" y="3668715"/>
            <a:ext cx="2452914" cy="92025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8BEF7E00-3CE3-4078-A540-9FF8A9B0ADF6}"/>
              </a:ext>
            </a:extLst>
          </p:cNvPr>
          <p:cNvSpPr/>
          <p:nvPr/>
        </p:nvSpPr>
        <p:spPr>
          <a:xfrm>
            <a:off x="508000" y="4810208"/>
            <a:ext cx="2452914" cy="1779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Acesso </a:t>
            </a:r>
          </a:p>
          <a:p>
            <a:pPr algn="ctr"/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</a:p>
          <a:p>
            <a:pPr algn="ctr"/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Rede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258DAB-F29C-FB78-9831-EDD4D66EF2FD}"/>
              </a:ext>
            </a:extLst>
          </p:cNvPr>
          <p:cNvSpPr txBox="1"/>
          <p:nvPr/>
        </p:nvSpPr>
        <p:spPr>
          <a:xfrm>
            <a:off x="-15140" y="2391952"/>
            <a:ext cx="59515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solidFill>
                  <a:srgbClr val="EA7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pt-BR" sz="4000" dirty="0">
              <a:solidFill>
                <a:srgbClr val="EA71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A794DC-B963-9ADB-9BF5-08F03B0F1808}"/>
              </a:ext>
            </a:extLst>
          </p:cNvPr>
          <p:cNvSpPr txBox="1"/>
          <p:nvPr/>
        </p:nvSpPr>
        <p:spPr>
          <a:xfrm>
            <a:off x="-15140" y="3529403"/>
            <a:ext cx="59515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solidFill>
                  <a:srgbClr val="A02B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endParaRPr lang="pt-BR" sz="4000" dirty="0">
              <a:solidFill>
                <a:srgbClr val="A02B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0F617C-E894-1203-F517-A5F62ED69A5F}"/>
              </a:ext>
            </a:extLst>
          </p:cNvPr>
          <p:cNvSpPr txBox="1"/>
          <p:nvPr/>
        </p:nvSpPr>
        <p:spPr>
          <a:xfrm>
            <a:off x="-15140" y="5139350"/>
            <a:ext cx="59515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solidFill>
                  <a:srgbClr val="4DA7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endParaRPr lang="pt-BR" sz="4000" dirty="0">
              <a:solidFill>
                <a:srgbClr val="4DA72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781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37F0-D221-E3F7-9D38-D2C44E6F8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7AF1C6-55C2-C712-79D5-5715608EE3E4}"/>
              </a:ext>
            </a:extLst>
          </p:cNvPr>
          <p:cNvSpPr txBox="1"/>
          <p:nvPr/>
        </p:nvSpPr>
        <p:spPr>
          <a:xfrm>
            <a:off x="327760" y="0"/>
            <a:ext cx="8968639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COMPARAÇÃO ENTRE OSI e TCP/IP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FA55888-549B-9582-AA46-13E8D03D2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46475"/>
              </p:ext>
            </p:extLst>
          </p:nvPr>
        </p:nvGraphicFramePr>
        <p:xfrm>
          <a:off x="327760" y="1157945"/>
          <a:ext cx="11428812" cy="5257800"/>
        </p:xfrm>
        <a:graphic>
          <a:graphicData uri="http://schemas.openxmlformats.org/drawingml/2006/table">
            <a:tbl>
              <a:tblPr/>
              <a:tblGrid>
                <a:gridCol w="3809604">
                  <a:extLst>
                    <a:ext uri="{9D8B030D-6E8A-4147-A177-3AD203B41FA5}">
                      <a16:colId xmlns:a16="http://schemas.microsoft.com/office/drawing/2014/main" val="316417730"/>
                    </a:ext>
                  </a:extLst>
                </a:gridCol>
                <a:gridCol w="3809604">
                  <a:extLst>
                    <a:ext uri="{9D8B030D-6E8A-4147-A177-3AD203B41FA5}">
                      <a16:colId xmlns:a16="http://schemas.microsoft.com/office/drawing/2014/main" val="3885875535"/>
                    </a:ext>
                  </a:extLst>
                </a:gridCol>
                <a:gridCol w="3809604">
                  <a:extLst>
                    <a:ext uri="{9D8B030D-6E8A-4147-A177-3AD203B41FA5}">
                      <a16:colId xmlns:a16="http://schemas.microsoft.com/office/drawing/2014/main" val="3110749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Característica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Modelo OSI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Modelo TCP/IP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179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5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Camadas</a:t>
                      </a:r>
                      <a:endParaRPr lang="pt-BR" sz="35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camadas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camadas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5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Desenvolvido por</a:t>
                      </a:r>
                      <a:endParaRPr lang="pt-BR" sz="35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Departamento de Defesa dos EUA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8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5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Usabilidade</a:t>
                      </a:r>
                      <a:endParaRPr lang="pt-BR" sz="35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Modelo teórico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Modelo prático (usado na Internet)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787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5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Separação de Funções</a:t>
                      </a:r>
                      <a:endParaRPr lang="pt-BR" sz="35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Mais detalhada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Mais simplificada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2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94238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F828-FAF9-C816-CAF7-D3580D39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DAE68E-D102-4DEA-958D-607421CB7FD3}"/>
              </a:ext>
            </a:extLst>
          </p:cNvPr>
          <p:cNvSpPr txBox="1"/>
          <p:nvPr/>
        </p:nvSpPr>
        <p:spPr>
          <a:xfrm>
            <a:off x="327760" y="0"/>
            <a:ext cx="8968639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EM RESUMO: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3034F-A33A-4435-67DE-FF9078126629}"/>
              </a:ext>
            </a:extLst>
          </p:cNvPr>
          <p:cNvSpPr txBox="1"/>
          <p:nvPr/>
        </p:nvSpPr>
        <p:spPr>
          <a:xfrm>
            <a:off x="327760" y="1226795"/>
            <a:ext cx="11675554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modelo OSI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é usado para entender como funciona a comunicação em redes, dividindo-a em 7 camadas específicas.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modelo TCP/IP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é mais prático e reflete a estrutura real usada na comunicação na Internet.</a:t>
            </a:r>
          </a:p>
        </p:txBody>
      </p:sp>
    </p:spTree>
    <p:extLst>
      <p:ext uri="{BB962C8B-B14F-4D97-AF65-F5344CB8AC3E}">
        <p14:creationId xmlns:p14="http://schemas.microsoft.com/office/powerpoint/2010/main" val="62035764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C7313-FCA9-71AB-8536-E77CF7477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25A4E6-1978-9F40-A97C-C5A94DE3B74B}"/>
              </a:ext>
            </a:extLst>
          </p:cNvPr>
          <p:cNvSpPr txBox="1"/>
          <p:nvPr/>
        </p:nvSpPr>
        <p:spPr>
          <a:xfrm>
            <a:off x="258223" y="0"/>
            <a:ext cx="8968639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EM RESUMO: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92D27C-1F33-4B79-C24B-CA8E3BF69D16}"/>
              </a:ext>
            </a:extLst>
          </p:cNvPr>
          <p:cNvSpPr txBox="1"/>
          <p:nvPr/>
        </p:nvSpPr>
        <p:spPr>
          <a:xfrm>
            <a:off x="258223" y="2381052"/>
            <a:ext cx="11675554" cy="2095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Ambos ajudam a garantir que sistemas diferentes possam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se comunicar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de forma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padronizada e eficiente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9614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CC40-C071-C869-9D1C-069832DFB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37B6BC0-2AAD-1380-8CC6-D1C8EA379995}"/>
              </a:ext>
            </a:extLst>
          </p:cNvPr>
          <p:cNvSpPr txBox="1"/>
          <p:nvPr/>
        </p:nvSpPr>
        <p:spPr>
          <a:xfrm>
            <a:off x="169101" y="222337"/>
            <a:ext cx="11116849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ATIVIDADE DE PESQUISA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DB4E38-9971-8A7F-4346-4B4FE533E0D9}"/>
              </a:ext>
            </a:extLst>
          </p:cNvPr>
          <p:cNvSpPr txBox="1"/>
          <p:nvPr/>
        </p:nvSpPr>
        <p:spPr>
          <a:xfrm>
            <a:off x="169101" y="1033328"/>
            <a:ext cx="12022899" cy="534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O que são pacotes e por que são usados nas transmissões de dados nas redes?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Quais são as informações essências de um pacote?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Como o protocolo UDP funciona, e qual a diferença entre o TCP?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O UDP nos dias de hoje, ainda é utilizado?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Cite exemplos e justifique.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300" dirty="0">
                <a:latin typeface="Calibri" panose="020F0502020204030204" pitchFamily="34" charset="0"/>
                <a:cs typeface="Calibri" panose="020F0502020204030204" pitchFamily="34" charset="0"/>
              </a:rPr>
              <a:t>Qual a diferença e aplicabilidade da Camada OSI e TCP/IP?</a:t>
            </a:r>
          </a:p>
        </p:txBody>
      </p:sp>
    </p:spTree>
    <p:extLst>
      <p:ext uri="{BB962C8B-B14F-4D97-AF65-F5344CB8AC3E}">
        <p14:creationId xmlns:p14="http://schemas.microsoft.com/office/powerpoint/2010/main" val="2971642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E25C8-0A66-AD9A-2371-941370DE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FED7B42-9285-3321-4ADC-0470C0F6A57A}"/>
              </a:ext>
            </a:extLst>
          </p:cNvPr>
          <p:cNvSpPr txBox="1"/>
          <p:nvPr/>
        </p:nvSpPr>
        <p:spPr>
          <a:xfrm>
            <a:off x="169102" y="222337"/>
            <a:ext cx="6720214" cy="810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670" b="1" dirty="0">
                <a:latin typeface="Calibri" panose="020F0502020204030204" pitchFamily="34" charset="0"/>
                <a:cs typeface="Calibri" panose="020F0502020204030204" pitchFamily="34" charset="0"/>
              </a:rPr>
              <a:t>ATIVIDADE DE PESQUISA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7F5B21-2C2C-EA00-2222-208CB7C5BF82}"/>
              </a:ext>
            </a:extLst>
          </p:cNvPr>
          <p:cNvSpPr txBox="1"/>
          <p:nvPr/>
        </p:nvSpPr>
        <p:spPr>
          <a:xfrm>
            <a:off x="322805" y="1134141"/>
            <a:ext cx="11546389" cy="4589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Obs. Está atividade é para ser feita no caderno de aula, e poderá usada como forma de avalição do aluna(o) no decorrer do curso.</a:t>
            </a:r>
          </a:p>
        </p:txBody>
      </p:sp>
    </p:spTree>
    <p:extLst>
      <p:ext uri="{BB962C8B-B14F-4D97-AF65-F5344CB8AC3E}">
        <p14:creationId xmlns:p14="http://schemas.microsoft.com/office/powerpoint/2010/main" val="352023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B8954-5093-1B8F-A41A-26B6D205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C134B83-12B5-0C71-88E4-2D926B342368}"/>
              </a:ext>
            </a:extLst>
          </p:cNvPr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D72463-1142-8EC7-2489-CEA79F77FA56}"/>
              </a:ext>
            </a:extLst>
          </p:cNvPr>
          <p:cNvSpPr txBox="1"/>
          <p:nvPr/>
        </p:nvSpPr>
        <p:spPr>
          <a:xfrm>
            <a:off x="221293" y="1431113"/>
            <a:ext cx="11749414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Apresentar uma visão geral dos modelos de referência OSI e TCP/IP, explicando suas camadas, funções e comparando suas diferenças, com foco na aplicabilidade de cada modelo na comunicação de dados em redes.</a:t>
            </a:r>
          </a:p>
        </p:txBody>
      </p:sp>
    </p:spTree>
    <p:extLst>
      <p:ext uri="{BB962C8B-B14F-4D97-AF65-F5344CB8AC3E}">
        <p14:creationId xmlns:p14="http://schemas.microsoft.com/office/powerpoint/2010/main" val="9854141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E511F-6A38-3C45-FEC3-A83F51FE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B6C3B10-5D6C-F331-806C-5F7EDC1CFE2F}"/>
              </a:ext>
            </a:extLst>
          </p:cNvPr>
          <p:cNvSpPr txBox="1"/>
          <p:nvPr/>
        </p:nvSpPr>
        <p:spPr>
          <a:xfrm>
            <a:off x="374736" y="146908"/>
            <a:ext cx="11575093" cy="783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PRINCÍPIOS DA COMUNICAÇÃO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6D427E-9C6E-125C-0B52-886A32C624CB}"/>
              </a:ext>
            </a:extLst>
          </p:cNvPr>
          <p:cNvSpPr txBox="1"/>
          <p:nvPr/>
        </p:nvSpPr>
        <p:spPr>
          <a:xfrm>
            <a:off x="440499" y="1402574"/>
            <a:ext cx="11311002" cy="485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Processo de transferência de informações entre dois ou mais dispositivos eletrônicos, por meio de sinais ou pacotes de dados, de forma que a informação seja compreendida de um dispositivo a outro. Isso pode ocorrer de forma digital ou analógica e utiliza diferentes meios, como cabos, ondas de rádio, fibra ótica,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4539836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5631A-A050-40C9-B8D1-BD78831DB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4C1F2FB-8AC8-FE17-4AA4-98232229B7C4}"/>
              </a:ext>
            </a:extLst>
          </p:cNvPr>
          <p:cNvSpPr txBox="1"/>
          <p:nvPr/>
        </p:nvSpPr>
        <p:spPr>
          <a:xfrm>
            <a:off x="187368" y="109330"/>
            <a:ext cx="11817263" cy="783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TRANSFERÊNCIA DE DADOS ENTRE DISPOSITIVOS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B7081B-B108-6C9C-F4E4-A92EBCBA433A}"/>
              </a:ext>
            </a:extLst>
          </p:cNvPr>
          <p:cNvSpPr txBox="1"/>
          <p:nvPr/>
        </p:nvSpPr>
        <p:spPr>
          <a:xfrm>
            <a:off x="327763" y="1667047"/>
            <a:ext cx="11536471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Envolve a movimentação de informações de um dispositivo para outro, com o objetivo de compartilhar ou armazenar dados. Esse processo pode ser realizado de diversas formas:</a:t>
            </a:r>
          </a:p>
        </p:txBody>
      </p:sp>
    </p:spTree>
    <p:extLst>
      <p:ext uri="{BB962C8B-B14F-4D97-AF65-F5344CB8AC3E}">
        <p14:creationId xmlns:p14="http://schemas.microsoft.com/office/powerpoint/2010/main" val="29182040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1F07A-F190-D9BC-3B9E-713DBB42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314575F-92C8-AE4F-97F6-E7AB03320257}"/>
              </a:ext>
            </a:extLst>
          </p:cNvPr>
          <p:cNvSpPr txBox="1"/>
          <p:nvPr/>
        </p:nvSpPr>
        <p:spPr>
          <a:xfrm>
            <a:off x="327763" y="309746"/>
            <a:ext cx="4309476" cy="783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QUAIS FORMAS?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95C4DB-2B49-CE2D-BCCD-F4AB5E0411E5}"/>
              </a:ext>
            </a:extLst>
          </p:cNvPr>
          <p:cNvSpPr txBox="1"/>
          <p:nvPr/>
        </p:nvSpPr>
        <p:spPr>
          <a:xfrm>
            <a:off x="317846" y="2212737"/>
            <a:ext cx="11536471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Transferência via cabo Ethernet;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Transferência sem fio Wi-Fi;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Transferência sem fio Bluetooth.</a:t>
            </a:r>
          </a:p>
        </p:txBody>
      </p:sp>
    </p:spTree>
    <p:extLst>
      <p:ext uri="{BB962C8B-B14F-4D97-AF65-F5344CB8AC3E}">
        <p14:creationId xmlns:p14="http://schemas.microsoft.com/office/powerpoint/2010/main" val="27836702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3699C-7C39-0E2C-4F5A-26EE9B22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B736948-2392-B99F-C25D-536E11430672}"/>
              </a:ext>
            </a:extLst>
          </p:cNvPr>
          <p:cNvSpPr txBox="1"/>
          <p:nvPr/>
        </p:nvSpPr>
        <p:spPr>
          <a:xfrm>
            <a:off x="327763" y="309746"/>
            <a:ext cx="11409126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CONECTIVIDADE NO FUNCIONAMENTO DAS REDES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C52C01-1A39-20AE-16D3-249A074431AA}"/>
              </a:ext>
            </a:extLst>
          </p:cNvPr>
          <p:cNvSpPr txBox="1"/>
          <p:nvPr/>
        </p:nvSpPr>
        <p:spPr>
          <a:xfrm>
            <a:off x="327763" y="1866378"/>
            <a:ext cx="8655485" cy="404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Interconexão de Sistemas.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Transmissão de Dados em Tempo Real.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Eficiência e Velocidade.</a:t>
            </a:r>
          </a:p>
        </p:txBody>
      </p:sp>
    </p:spTree>
    <p:extLst>
      <p:ext uri="{BB962C8B-B14F-4D97-AF65-F5344CB8AC3E}">
        <p14:creationId xmlns:p14="http://schemas.microsoft.com/office/powerpoint/2010/main" val="25201276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6356-26F9-88E8-87C3-7C5F2579A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33A3CE9-64FE-82EB-E82D-25530CAECD2D}"/>
              </a:ext>
            </a:extLst>
          </p:cNvPr>
          <p:cNvSpPr txBox="1"/>
          <p:nvPr/>
        </p:nvSpPr>
        <p:spPr>
          <a:xfrm>
            <a:off x="327763" y="309746"/>
            <a:ext cx="11409126" cy="760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TIPOS DE COMUNICAÇÃO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1D44B5-B385-9FAD-D2D4-E4DFA8C39B42}"/>
              </a:ext>
            </a:extLst>
          </p:cNvPr>
          <p:cNvSpPr txBox="1"/>
          <p:nvPr/>
        </p:nvSpPr>
        <p:spPr>
          <a:xfrm>
            <a:off x="391437" y="1404824"/>
            <a:ext cx="11409126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 comunicação pode ser classificada de acordo com a </a:t>
            </a:r>
            <a:r>
              <a:rPr lang="pt-BR" sz="3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direção do fluxo de dados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 Existem três tipos principais de comunicação: </a:t>
            </a:r>
            <a:r>
              <a:rPr lang="pt-BR" sz="3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Simplex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Half-duplex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35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Full-duplex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 Cada um possui características distintas, que influenciam como as informações são transmitidas entre os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4316541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1534</Words>
  <Application>Microsoft Macintosh PowerPoint</Application>
  <PresentationFormat>Widescreen</PresentationFormat>
  <Paragraphs>191</Paragraphs>
  <Slides>38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Calibri (MS)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SABBATINI MALTA DA SILVA</dc:creator>
  <cp:lastModifiedBy>MICHELLE SABBATINI MALTA DA SILVA</cp:lastModifiedBy>
  <cp:revision>3</cp:revision>
  <dcterms:created xsi:type="dcterms:W3CDTF">2025-04-28T16:30:54Z</dcterms:created>
  <dcterms:modified xsi:type="dcterms:W3CDTF">2025-05-31T18:42:32Z</dcterms:modified>
</cp:coreProperties>
</file>