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5" r:id="rId14"/>
    <p:sldId id="274" r:id="rId15"/>
    <p:sldId id="276" r:id="rId16"/>
    <p:sldId id="277" r:id="rId17"/>
    <p:sldId id="278" r:id="rId18"/>
    <p:sldId id="268" r:id="rId19"/>
    <p:sldId id="269" r:id="rId20"/>
    <p:sldId id="270" r:id="rId21"/>
    <p:sldId id="271" r:id="rId22"/>
    <p:sldId id="27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E"/>
    <a:srgbClr val="004756"/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663"/>
  </p:normalViewPr>
  <p:slideViewPr>
    <p:cSldViewPr snapToGrid="0">
      <p:cViewPr varScale="1">
        <p:scale>
          <a:sx n="73" d="100"/>
          <a:sy n="73" d="100"/>
        </p:scale>
        <p:origin x="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4CC2-1588-014A-A261-605726CCFE9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AB38-B4BF-C742-9A0E-EACC267D4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8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OSI Como ela é usada na prática:</a:t>
            </a:r>
          </a:p>
          <a:p>
            <a:r>
              <a:rPr lang="pt-BR" b="1" dirty="0"/>
              <a:t>USADA NA TEORIA</a:t>
            </a:r>
          </a:p>
          <a:p>
            <a:r>
              <a:rPr lang="pt-BR" b="1" dirty="0"/>
              <a:t>Para estudar redes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É muito usada em cursos para </a:t>
            </a:r>
            <a:r>
              <a:rPr lang="pt-BR" b="1" dirty="0"/>
              <a:t>ensinar como funciona a comunicação entre computadores</a:t>
            </a:r>
            <a:r>
              <a:rPr lang="pt-BR" dirty="0"/>
              <a:t>.</a:t>
            </a:r>
          </a:p>
          <a:p>
            <a:r>
              <a:rPr lang="pt-BR" b="1" dirty="0"/>
              <a:t>Para resolver problemas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Técnicos e profissionais de redes usam o modelo OSI para </a:t>
            </a:r>
            <a:r>
              <a:rPr lang="pt-BR" b="1" dirty="0"/>
              <a:t>identificar em qual “camada” está o erro</a:t>
            </a:r>
            <a:r>
              <a:rPr lang="pt-BR" dirty="0"/>
              <a:t> (por exemplo: será que é o cabo? o IP? o navegador?).</a:t>
            </a:r>
          </a:p>
          <a:p>
            <a:r>
              <a:rPr lang="pt-BR" b="1" dirty="0"/>
              <a:t>Para projetar sistemas e redes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Ajuda os engenheiros a </a:t>
            </a:r>
            <a:r>
              <a:rPr lang="pt-BR" b="1" dirty="0"/>
              <a:t>criar tecnologias que funcionem bem com outras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TCP/IP</a:t>
            </a:r>
          </a:p>
          <a:p>
            <a:r>
              <a:rPr lang="pt-BR" dirty="0"/>
              <a:t>O modelo TCP/IP permite que computadores se comuniquem via internet ou redes locais.</a:t>
            </a:r>
          </a:p>
          <a:p>
            <a:r>
              <a:rPr lang="pt-BR" dirty="0"/>
              <a:t>Cada camada tem sua função: desde enviar dados pela rede física até garantir que uma aplicação receba os dados completos e corretos.</a:t>
            </a:r>
          </a:p>
          <a:p>
            <a:r>
              <a:rPr lang="pt-BR" dirty="0"/>
              <a:t>O TCP/IP é a base da comunicação na internet atual.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8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86EEA-D1ED-343A-9C34-12537C28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84E82C-3958-AFCD-695A-CB5CA5AAA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3DA705-7230-7709-5D90-88DCBE0AB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D53BBD-4B16-41F2-267C-B6D52F6EA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0F99F-9BF1-C49B-E7F9-416EFAB1E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6D29B8-1A36-82C7-5149-C1EEC22A4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DDAACB-5C23-FD1F-39F9-89A9C2572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DAA68-9571-1871-CB51-82230E2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5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3365F-B440-36CF-EC6D-5B0DB7D1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8E5EBB-B67A-9B9F-9DC2-699D43B75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83E774E-310E-4A6E-8475-266EA1F2D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723FAA-1FA0-7269-4978-38F47B869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3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F1AA-B7E8-AF80-2A0B-D69322CFB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6D9D70-156B-BAD3-3EC1-7959DDEEA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813222-C975-9C94-939A-5538B78EE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BFAF14-06A8-F69A-EC80-79170BB78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0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B793-DAC4-66C3-BAA0-0EDEB06E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B8C896-AE98-C9E1-A186-58448A4AC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A409C0-9BFA-8975-7A58-173535D8D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7A578D-C3FB-FE53-506E-53A0B5834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6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256F-B6CB-49B4-8D45-D2FEFF76F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1FE841-3920-53D7-4176-27110BDD4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F0999D-D57C-D53D-6413-42FDB2781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C6AFC-EDC5-FB03-8442-C4AD83948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312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D6B3F-2A1E-C7FD-5264-CE164577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3C0164-8B01-27FF-EC39-2E71E83A4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364EBA-96FB-3C7A-D97F-605F7F2B2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BD9512-0B22-E901-2D15-B465512B5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5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81B8-36C0-65E7-35F2-EFA362A9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F6DA33-1412-A310-8D6D-A6E3A2F9A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CBB372-878E-0128-7DEE-D17ABA95C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ED97C-D865-BB86-3B26-7D292F012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3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Enlace: É a </a:t>
            </a:r>
            <a:r>
              <a:rPr lang="pt-BR" b="1" dirty="0"/>
              <a:t>ponte direta</a:t>
            </a:r>
            <a:r>
              <a:rPr lang="pt-BR" dirty="0"/>
              <a:t> entre dois dispositivos conectados fisicamente (como um computador e um switch).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DNS (Domain </a:t>
            </a:r>
            <a:r>
              <a:rPr lang="pt-BR" b="1" dirty="0" err="1"/>
              <a:t>Name</a:t>
            </a:r>
            <a:r>
              <a:rPr lang="pt-BR" b="1" dirty="0"/>
              <a:t> System)</a:t>
            </a:r>
            <a:r>
              <a:rPr lang="pt-BR" dirty="0"/>
              <a:t> é como a "agenda de contatos" da internet.</a:t>
            </a:r>
            <a:br>
              <a:rPr lang="pt-BR" dirty="0"/>
            </a:br>
            <a:r>
              <a:rPr lang="pt-BR" dirty="0"/>
              <a:t>Ele </a:t>
            </a:r>
            <a:r>
              <a:rPr lang="pt-BR" b="1" dirty="0"/>
              <a:t>traduz nomes de sites (como </a:t>
            </a:r>
            <a:r>
              <a:rPr lang="pt-BR" b="1" dirty="0">
                <a:hlinkClick r:id="rId3"/>
              </a:rPr>
              <a:t>www.youtube.com</a:t>
            </a:r>
            <a:r>
              <a:rPr lang="pt-BR" b="1" dirty="0"/>
              <a:t>)</a:t>
            </a:r>
            <a:r>
              <a:rPr lang="pt-BR" dirty="0"/>
              <a:t> em </a:t>
            </a:r>
            <a:r>
              <a:rPr lang="pt-BR" b="1" dirty="0"/>
              <a:t>endereços IP</a:t>
            </a:r>
            <a:r>
              <a:rPr lang="pt-BR" dirty="0"/>
              <a:t> (como 142.250.217.206), que os computadores realmente usam para se comunicar.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BA5A8-B513-E982-1196-94E3A6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4A904CE-8F9A-7BA7-39BE-849ACBD88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750ABD-BD83-800B-5CA3-E960F7E78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DHCP</a:t>
            </a:r>
            <a:r>
              <a:rPr lang="pt-BR" dirty="0"/>
              <a:t> significa </a:t>
            </a:r>
            <a:r>
              <a:rPr lang="pt-BR" b="1" dirty="0"/>
              <a:t>Dynamic Host </a:t>
            </a:r>
            <a:r>
              <a:rPr lang="pt-BR" b="1" dirty="0" err="1"/>
              <a:t>Configuration</a:t>
            </a:r>
            <a:r>
              <a:rPr lang="pt-BR" b="1" dirty="0"/>
              <a:t> Protocol</a:t>
            </a:r>
            <a:r>
              <a:rPr lang="pt-BR" dirty="0"/>
              <a:t> (Protocolo de Configuração Dinâmica de Host).</a:t>
            </a:r>
          </a:p>
          <a:p>
            <a:r>
              <a:rPr lang="pt-BR" dirty="0"/>
              <a:t>Ele é o "cara" responsável por </a:t>
            </a:r>
            <a:r>
              <a:rPr lang="pt-BR" b="1" dirty="0"/>
              <a:t>entregar automaticamente um IP para seu computador</a:t>
            </a:r>
            <a:r>
              <a:rPr lang="pt-BR" dirty="0"/>
              <a:t> quando você se conecta a uma rede.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1D892F-9B8C-BB40-B51C-9BC4CE87A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8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58737-2490-3E40-5E36-85AEAE2FB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838C2B-B25E-0F15-3FCC-5874A8DD9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E5CB97-FC4A-1DD3-57E1-3A48E1AB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8CCDA7-BF20-500B-7C24-9FB6F0632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2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A2C6-ECBF-3E97-CD2C-65523A886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9BC2971-37D2-F068-D1C6-DAB9E7F6E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C885C1-871A-C8AA-DE40-0D6D7DF9C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DEC324-AAC3-20CC-2F5C-7140518EB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0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72B8-7EC3-8B72-32C1-3331D2D3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89278C-79E1-37FD-B943-B71880E42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11CA94-10ED-4719-D094-BD5724E1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2741E3-CCEB-6E1A-6F5A-90FCCA1BD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9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CF02F-999B-16C4-9883-BA71BC99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DF3883-4187-9623-F1F5-ABE32827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A48091-2514-F644-BBD5-29C6F4A4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E7648C-D5A8-5161-9C7C-8B275DC6C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8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AB8AF-4F32-1F9D-D825-1B6E0FA6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D9B765-4AF4-4EF3-6DDE-2F55C9810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6A0347-FBB7-08EB-1709-1571C91CB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0543D7-343A-5F3D-1E56-9253A4FBB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EAB38-B4BF-C742-9A0E-EACC267D42D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20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5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62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9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1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58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E377EA-9ADD-C245-B964-91DFCAA9FF1B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668118-5743-F14A-8AC5-2D18C80F4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80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es/image/2210580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00772" y="0"/>
            <a:ext cx="6491229" cy="6858000"/>
          </a:xfrm>
          <a:custGeom>
            <a:avLst/>
            <a:gdLst/>
            <a:ahLst/>
            <a:cxnLst/>
            <a:rect l="l" t="t" r="r" b="b"/>
            <a:pathLst>
              <a:path w="9736843" h="10287000">
                <a:moveTo>
                  <a:pt x="0" y="0"/>
                </a:moveTo>
                <a:lnTo>
                  <a:pt x="9736843" y="0"/>
                </a:lnTo>
                <a:lnTo>
                  <a:pt x="97368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130" r="-11692"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3" name="TextBox 3"/>
          <p:cNvSpPr txBox="1"/>
          <p:nvPr/>
        </p:nvSpPr>
        <p:spPr>
          <a:xfrm>
            <a:off x="239487" y="1779618"/>
            <a:ext cx="5078869" cy="161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Padrões e Protocolos de Comunicação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02B886-5D56-9554-602A-79CC4F160402}"/>
              </a:ext>
            </a:extLst>
          </p:cNvPr>
          <p:cNvSpPr txBox="1"/>
          <p:nvPr/>
        </p:nvSpPr>
        <p:spPr>
          <a:xfrm>
            <a:off x="239486" y="383904"/>
            <a:ext cx="5078869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334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5 - REDES</a:t>
            </a:r>
            <a:endParaRPr lang="pt-BR" sz="533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B7AB50-03C8-6144-5609-30368BE879FA}"/>
              </a:ext>
            </a:extLst>
          </p:cNvPr>
          <p:cNvSpPr txBox="1"/>
          <p:nvPr/>
        </p:nvSpPr>
        <p:spPr>
          <a:xfrm>
            <a:off x="228600" y="334108"/>
            <a:ext cx="4677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Exemplos no dia a dia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6F1F88-CCC9-62BD-785E-7111F9DBB59D}"/>
              </a:ext>
            </a:extLst>
          </p:cNvPr>
          <p:cNvSpPr txBox="1"/>
          <p:nvPr/>
        </p:nvSpPr>
        <p:spPr>
          <a:xfrm>
            <a:off x="228600" y="1808780"/>
            <a:ext cx="11359662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HTTP/HTTPS: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Quando você acessa o Google ou Instagram.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FTP: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Quando um desenvolvedor envia um site para o servidor.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DNS: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Quando você digita "youtube.com" e ele te leva ao IP certo.</a:t>
            </a:r>
          </a:p>
        </p:txBody>
      </p:sp>
    </p:spTree>
    <p:extLst>
      <p:ext uri="{BB962C8B-B14F-4D97-AF65-F5344CB8AC3E}">
        <p14:creationId xmlns:p14="http://schemas.microsoft.com/office/powerpoint/2010/main" val="401988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7A22B-771C-6620-C352-21F4FD25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AF7B3D-C69A-7139-5362-932BD5FE709C}"/>
              </a:ext>
            </a:extLst>
          </p:cNvPr>
          <p:cNvSpPr txBox="1"/>
          <p:nvPr/>
        </p:nvSpPr>
        <p:spPr>
          <a:xfrm>
            <a:off x="228600" y="334108"/>
            <a:ext cx="4677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Exemplos no dia a dia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B24DC7-24C0-EF48-CD21-D73B0E8C5438}"/>
              </a:ext>
            </a:extLst>
          </p:cNvPr>
          <p:cNvSpPr txBox="1"/>
          <p:nvPr/>
        </p:nvSpPr>
        <p:spPr>
          <a:xfrm>
            <a:off x="228600" y="1833302"/>
            <a:ext cx="11201400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DHCP: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Quando você conecta seu celular ao Wi-Fi e recebe um IP automático.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TCP/UDP: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Assistindo Netflix (TCP) ou jogando online (UDP).</a:t>
            </a:r>
          </a:p>
        </p:txBody>
      </p:sp>
    </p:spTree>
    <p:extLst>
      <p:ext uri="{BB962C8B-B14F-4D97-AF65-F5344CB8AC3E}">
        <p14:creationId xmlns:p14="http://schemas.microsoft.com/office/powerpoint/2010/main" val="45602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2D6E-CB95-6300-24D5-6719BEE21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B6AA2-FBE2-A845-A8F8-7A9209A1C5FB}"/>
              </a:ext>
            </a:extLst>
          </p:cNvPr>
          <p:cNvSpPr txBox="1"/>
          <p:nvPr/>
        </p:nvSpPr>
        <p:spPr>
          <a:xfrm>
            <a:off x="1835965" y="851702"/>
            <a:ext cx="8520070" cy="409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ATIVIDADE PRÁTICA METODOLOGIA ATIVA</a:t>
            </a:r>
          </a:p>
        </p:txBody>
      </p:sp>
    </p:spTree>
    <p:extLst>
      <p:ext uri="{BB962C8B-B14F-4D97-AF65-F5344CB8AC3E}">
        <p14:creationId xmlns:p14="http://schemas.microsoft.com/office/powerpoint/2010/main" val="8020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0367-0D5E-FAE0-8E66-A58034118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566A80-B060-371E-C79D-A10792968FDB}"/>
              </a:ext>
            </a:extLst>
          </p:cNvPr>
          <p:cNvSpPr txBox="1"/>
          <p:nvPr/>
        </p:nvSpPr>
        <p:spPr>
          <a:xfrm>
            <a:off x="193431" y="1720840"/>
            <a:ext cx="11834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/>
              <a:t>Objetivo:</a:t>
            </a:r>
            <a:r>
              <a:rPr lang="pt-BR" sz="7200" dirty="0"/>
              <a:t> Associar protocolos às camadas corretas (Modelo OSI).</a:t>
            </a:r>
            <a:endParaRPr lang="pt-BR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0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DDA5-551F-3EB5-538E-E6348E6E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64671A-3DCE-9645-1418-FEEBC2C1838E}"/>
              </a:ext>
            </a:extLst>
          </p:cNvPr>
          <p:cNvSpPr txBox="1"/>
          <p:nvPr/>
        </p:nvSpPr>
        <p:spPr>
          <a:xfrm>
            <a:off x="495300" y="1376900"/>
            <a:ext cx="11201400" cy="410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QUEM É MINHA CAMADA?</a:t>
            </a:r>
          </a:p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QUAL A MINHA FUNÇÃO?</a:t>
            </a:r>
            <a:endParaRPr lang="pt-B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4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E2462-959B-27F5-AA75-1F07FF38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772745-DBCF-1AD9-AB49-591962C194CE}"/>
              </a:ext>
            </a:extLst>
          </p:cNvPr>
          <p:cNvSpPr txBox="1"/>
          <p:nvPr/>
        </p:nvSpPr>
        <p:spPr>
          <a:xfrm>
            <a:off x="495300" y="2069397"/>
            <a:ext cx="11201400" cy="271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VAMOS NOS DIVIDIR EM 5 GRUPOS.</a:t>
            </a:r>
            <a:endParaRPr lang="pt-B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AA47-51C3-1A84-B682-40EBD6CE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552E21-AFC2-17E4-2E70-A6B7022BD484}"/>
              </a:ext>
            </a:extLst>
          </p:cNvPr>
          <p:cNvSpPr txBox="1"/>
          <p:nvPr/>
        </p:nvSpPr>
        <p:spPr>
          <a:xfrm>
            <a:off x="495300" y="2094789"/>
            <a:ext cx="11201400" cy="133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ATÉ 15 MINUTOS.</a:t>
            </a:r>
            <a:endParaRPr lang="pt-B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6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C48E4-07CC-F23F-3E85-6A35D12D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52718E-55D6-0424-02AC-3B6FBE833CF6}"/>
              </a:ext>
            </a:extLst>
          </p:cNvPr>
          <p:cNvSpPr txBox="1"/>
          <p:nvPr/>
        </p:nvSpPr>
        <p:spPr>
          <a:xfrm>
            <a:off x="495300" y="2094789"/>
            <a:ext cx="11201400" cy="133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  <a:endParaRPr lang="pt-B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4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7ED1-8799-15A9-2576-1F0D3946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263EBE1-7577-8CEA-DC47-7794E42E4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76254"/>
              </p:ext>
            </p:extLst>
          </p:nvPr>
        </p:nvGraphicFramePr>
        <p:xfrm>
          <a:off x="726431" y="1668108"/>
          <a:ext cx="11178699" cy="4680786"/>
        </p:xfrm>
        <a:graphic>
          <a:graphicData uri="http://schemas.openxmlformats.org/drawingml/2006/table">
            <a:tbl>
              <a:tblPr/>
              <a:tblGrid>
                <a:gridCol w="2465004">
                  <a:extLst>
                    <a:ext uri="{9D8B030D-6E8A-4147-A177-3AD203B41FA5}">
                      <a16:colId xmlns:a16="http://schemas.microsoft.com/office/drawing/2014/main" val="3043679974"/>
                    </a:ext>
                  </a:extLst>
                </a:gridCol>
                <a:gridCol w="3245224">
                  <a:extLst>
                    <a:ext uri="{9D8B030D-6E8A-4147-A177-3AD203B41FA5}">
                      <a16:colId xmlns:a16="http://schemas.microsoft.com/office/drawing/2014/main" val="921364525"/>
                    </a:ext>
                  </a:extLst>
                </a:gridCol>
                <a:gridCol w="5468471">
                  <a:extLst>
                    <a:ext uri="{9D8B030D-6E8A-4147-A177-3AD203B41FA5}">
                      <a16:colId xmlns:a16="http://schemas.microsoft.com/office/drawing/2014/main" val="121586903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 OSI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8611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Transferência de páginas e dados da web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23752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SSL/TLS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Apresentação (6)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Criptografia e segurança da comunicação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8430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SSH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Acesso remoto seguro e criptografado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93351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853690F-A1F5-1E88-A3EA-879FDBCB56B3}"/>
              </a:ext>
            </a:extLst>
          </p:cNvPr>
          <p:cNvSpPr txBox="1"/>
          <p:nvPr/>
        </p:nvSpPr>
        <p:spPr>
          <a:xfrm>
            <a:off x="4568979" y="215153"/>
            <a:ext cx="3054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396110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19D4-D712-AD6D-A19E-0EB8B63D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B76A998-FA7E-6FB3-262A-161C2F510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24383"/>
              </p:ext>
            </p:extLst>
          </p:nvPr>
        </p:nvGraphicFramePr>
        <p:xfrm>
          <a:off x="309427" y="1467038"/>
          <a:ext cx="11573144" cy="4891098"/>
        </p:xfrm>
        <a:graphic>
          <a:graphicData uri="http://schemas.openxmlformats.org/drawingml/2006/table">
            <a:tbl>
              <a:tblPr/>
              <a:tblGrid>
                <a:gridCol w="2321568">
                  <a:extLst>
                    <a:ext uri="{9D8B030D-6E8A-4147-A177-3AD203B41FA5}">
                      <a16:colId xmlns:a16="http://schemas.microsoft.com/office/drawing/2014/main" val="3043679974"/>
                    </a:ext>
                  </a:extLst>
                </a:gridCol>
                <a:gridCol w="3442447">
                  <a:extLst>
                    <a:ext uri="{9D8B030D-6E8A-4147-A177-3AD203B41FA5}">
                      <a16:colId xmlns:a16="http://schemas.microsoft.com/office/drawing/2014/main" val="921364525"/>
                    </a:ext>
                  </a:extLst>
                </a:gridCol>
                <a:gridCol w="5809129">
                  <a:extLst>
                    <a:ext uri="{9D8B030D-6E8A-4147-A177-3AD203B41FA5}">
                      <a16:colId xmlns:a16="http://schemas.microsoft.com/office/drawing/2014/main" val="121586903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Camada OSI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8611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Tradução de nomes de domínio em endereços IP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79484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NetBIOS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Sessão (5)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Gerenciamento de sessões e comunicação em redes locais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20782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ICMP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Rede (3)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3000" kern="1200" dirty="0">
                          <a:solidFill>
                            <a:srgbClr val="0097CE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Mensagens de controle e erro na rede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0066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9AA53BF-F285-A7BB-55DC-E20EF7DB3E33}"/>
              </a:ext>
            </a:extLst>
          </p:cNvPr>
          <p:cNvSpPr txBox="1"/>
          <p:nvPr/>
        </p:nvSpPr>
        <p:spPr>
          <a:xfrm>
            <a:off x="4568979" y="215153"/>
            <a:ext cx="3054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097C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2</a:t>
            </a:r>
          </a:p>
        </p:txBody>
      </p:sp>
    </p:spTree>
    <p:extLst>
      <p:ext uri="{BB962C8B-B14F-4D97-AF65-F5344CB8AC3E}">
        <p14:creationId xmlns:p14="http://schemas.microsoft.com/office/powerpoint/2010/main" val="18292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4B0DCD24-8DA1-FE28-FB15-7A4321F3073D}"/>
              </a:ext>
            </a:extLst>
          </p:cNvPr>
          <p:cNvSpPr/>
          <p:nvPr/>
        </p:nvSpPr>
        <p:spPr>
          <a:xfrm flipH="1">
            <a:off x="9042400" y="0"/>
            <a:ext cx="319724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05118" y="196834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5118" y="1334202"/>
            <a:ext cx="8441053" cy="3483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2925" lvl="1" indent="-530225" algn="just">
              <a:lnSpc>
                <a:spcPts val="5506"/>
              </a:lnSpc>
              <a:buFont typeface="Arial"/>
              <a:buChar char="•"/>
            </a:pPr>
            <a:r>
              <a:rPr lang="en-US" sz="393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Entender o que são protocolos de Comunicação;</a:t>
            </a:r>
          </a:p>
          <a:p>
            <a:pPr marL="571500" indent="-571500" algn="just">
              <a:lnSpc>
                <a:spcPts val="5506"/>
              </a:lnSpc>
              <a:buFont typeface="Arial" panose="020B0604020202020204" pitchFamily="34" charset="0"/>
              <a:buChar char="•"/>
            </a:pPr>
            <a:r>
              <a:rPr lang="en-US" sz="393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Comparar os modelos OSI e TCP/IP;</a:t>
            </a:r>
          </a:p>
          <a:p>
            <a:pPr marL="571500" indent="-571500" algn="just">
              <a:lnSpc>
                <a:spcPts val="5506"/>
              </a:lnSpc>
              <a:buFont typeface="Arial" panose="020B0604020202020204" pitchFamily="34" charset="0"/>
              <a:buChar char="•"/>
            </a:pPr>
            <a:r>
              <a:rPr lang="en-US" sz="393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Conhecer os principais protocolos usados na internet;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4EA1FE3-0C63-1084-C49E-7F74DA1D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-16362" r="-35355" b="-17713"/>
          <a:stretch>
            <a:fillRect/>
          </a:stretch>
        </p:blipFill>
        <p:spPr>
          <a:xfrm>
            <a:off x="9042401" y="196834"/>
            <a:ext cx="4354285" cy="554997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DE390-D15C-6EFE-1904-0015F0B69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A587A6F-6514-F6A6-D769-F63DDA61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86112"/>
              </p:ext>
            </p:extLst>
          </p:nvPr>
        </p:nvGraphicFramePr>
        <p:xfrm>
          <a:off x="645458" y="1646331"/>
          <a:ext cx="10901082" cy="4205298"/>
        </p:xfrm>
        <a:graphic>
          <a:graphicData uri="http://schemas.openxmlformats.org/drawingml/2006/table">
            <a:tbl>
              <a:tblPr/>
              <a:tblGrid>
                <a:gridCol w="2420471">
                  <a:extLst>
                    <a:ext uri="{9D8B030D-6E8A-4147-A177-3AD203B41FA5}">
                      <a16:colId xmlns:a16="http://schemas.microsoft.com/office/drawing/2014/main" val="3043679974"/>
                    </a:ext>
                  </a:extLst>
                </a:gridCol>
                <a:gridCol w="3550024">
                  <a:extLst>
                    <a:ext uri="{9D8B030D-6E8A-4147-A177-3AD203B41FA5}">
                      <a16:colId xmlns:a16="http://schemas.microsoft.com/office/drawing/2014/main" val="921364525"/>
                    </a:ext>
                  </a:extLst>
                </a:gridCol>
                <a:gridCol w="4930587">
                  <a:extLst>
                    <a:ext uri="{9D8B030D-6E8A-4147-A177-3AD203B41FA5}">
                      <a16:colId xmlns:a16="http://schemas.microsoft.com/office/drawing/2014/main" val="121586903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Camada OSI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pt-BR" sz="4000" b="1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8611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Transporte (4)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Transmissão confiável de dados com controle de erros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95029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Envio de e-mails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99554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3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 seguro com criptografia SSL/TLS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1586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03D9D9A-18FA-2BBB-A37D-AFCFAAC815C6}"/>
              </a:ext>
            </a:extLst>
          </p:cNvPr>
          <p:cNvSpPr txBox="1"/>
          <p:nvPr/>
        </p:nvSpPr>
        <p:spPr>
          <a:xfrm>
            <a:off x="4568979" y="215153"/>
            <a:ext cx="3054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13515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94F9-740F-08BC-4727-3C843C83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B428375-F09A-2B1F-DCFB-E6479D7F6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71614"/>
              </p:ext>
            </p:extLst>
          </p:nvPr>
        </p:nvGraphicFramePr>
        <p:xfrm>
          <a:off x="834008" y="1744308"/>
          <a:ext cx="10873898" cy="3521784"/>
        </p:xfrm>
        <a:graphic>
          <a:graphicData uri="http://schemas.openxmlformats.org/drawingml/2006/table">
            <a:tbl>
              <a:tblPr/>
              <a:tblGrid>
                <a:gridCol w="2196063">
                  <a:extLst>
                    <a:ext uri="{9D8B030D-6E8A-4147-A177-3AD203B41FA5}">
                      <a16:colId xmlns:a16="http://schemas.microsoft.com/office/drawing/2014/main" val="3043679974"/>
                    </a:ext>
                  </a:extLst>
                </a:gridCol>
                <a:gridCol w="3424517">
                  <a:extLst>
                    <a:ext uri="{9D8B030D-6E8A-4147-A177-3AD203B41FA5}">
                      <a16:colId xmlns:a16="http://schemas.microsoft.com/office/drawing/2014/main" val="921364525"/>
                    </a:ext>
                  </a:extLst>
                </a:gridCol>
                <a:gridCol w="5253318">
                  <a:extLst>
                    <a:ext uri="{9D8B030D-6E8A-4147-A177-3AD203B41FA5}">
                      <a16:colId xmlns:a16="http://schemas.microsoft.com/office/drawing/2014/main" val="121586903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 OSI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8611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UDP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Transporte (4)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Transmissão rápida de dados sem garantia de entrega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8499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/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Enlace de Dados (2)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 para conexão ponto a ponto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675175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/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RPC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Sessão (5)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Chamada de procedimento remoto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6659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21BABB4-5491-00BF-6FE9-5DE995517F6B}"/>
              </a:ext>
            </a:extLst>
          </p:cNvPr>
          <p:cNvSpPr txBox="1"/>
          <p:nvPr/>
        </p:nvSpPr>
        <p:spPr>
          <a:xfrm>
            <a:off x="4568979" y="215153"/>
            <a:ext cx="3054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Calibri" panose="020F0502020204030204" pitchFamily="34" charset="0"/>
                <a:cs typeface="Calibri" panose="020F0502020204030204" pitchFamily="34" charset="0"/>
              </a:rPr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247316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E55A-3CD3-7107-8076-46850031C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5DB23DD-70D0-7210-4873-509E6C17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91025"/>
              </p:ext>
            </p:extLst>
          </p:nvPr>
        </p:nvGraphicFramePr>
        <p:xfrm>
          <a:off x="762291" y="1896708"/>
          <a:ext cx="11035262" cy="3064584"/>
        </p:xfrm>
        <a:graphic>
          <a:graphicData uri="http://schemas.openxmlformats.org/drawingml/2006/table">
            <a:tbl>
              <a:tblPr/>
              <a:tblGrid>
                <a:gridCol w="2644298">
                  <a:extLst>
                    <a:ext uri="{9D8B030D-6E8A-4147-A177-3AD203B41FA5}">
                      <a16:colId xmlns:a16="http://schemas.microsoft.com/office/drawing/2014/main" val="3043679974"/>
                    </a:ext>
                  </a:extLst>
                </a:gridCol>
                <a:gridCol w="2868706">
                  <a:extLst>
                    <a:ext uri="{9D8B030D-6E8A-4147-A177-3AD203B41FA5}">
                      <a16:colId xmlns:a16="http://schemas.microsoft.com/office/drawing/2014/main" val="921364525"/>
                    </a:ext>
                  </a:extLst>
                </a:gridCol>
                <a:gridCol w="5522258">
                  <a:extLst>
                    <a:ext uri="{9D8B030D-6E8A-4147-A177-3AD203B41FA5}">
                      <a16:colId xmlns:a16="http://schemas.microsoft.com/office/drawing/2014/main" val="121586903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 OSI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8611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 (3)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Endereçamento e roteamento de pacotes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96016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 algn="ctr"/>
                      <a:r>
                        <a:rPr lang="pt-BR" sz="300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POP3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Recebimento de e-mails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72954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ctr"/>
                      <a:r>
                        <a:rPr lang="pt-BR" sz="300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PPTP</a:t>
                      </a:r>
                    </a:p>
                  </a:txBody>
                  <a:tcPr marL="42246" marR="42246" marT="21123" marB="2112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Sessão (5)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Criação de VPNs (redes privadas virtuais)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7286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F0E5C18-BE1F-C3CF-624E-362FCAC51B9F}"/>
              </a:ext>
            </a:extLst>
          </p:cNvPr>
          <p:cNvSpPr txBox="1"/>
          <p:nvPr/>
        </p:nvSpPr>
        <p:spPr>
          <a:xfrm>
            <a:off x="4568979" y="215153"/>
            <a:ext cx="3054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5</a:t>
            </a:r>
          </a:p>
        </p:txBody>
      </p:sp>
    </p:spTree>
    <p:extLst>
      <p:ext uri="{BB962C8B-B14F-4D97-AF65-F5344CB8AC3E}">
        <p14:creationId xmlns:p14="http://schemas.microsoft.com/office/powerpoint/2010/main" val="58257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F82FF-3C3A-5612-BC21-45A61D64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6B21995-616F-1658-3D7A-F8A32DC88F5E}"/>
              </a:ext>
            </a:extLst>
          </p:cNvPr>
          <p:cNvSpPr txBox="1"/>
          <p:nvPr/>
        </p:nvSpPr>
        <p:spPr>
          <a:xfrm>
            <a:off x="4698822" y="2613392"/>
            <a:ext cx="27943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72818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A36E-85F3-82D0-2028-AEB774FBE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AHOOT: uma ferramenta genial!">
            <a:extLst>
              <a:ext uri="{FF2B5EF4-FFF2-40B4-BE49-F238E27FC236}">
                <a16:creationId xmlns:a16="http://schemas.microsoft.com/office/drawing/2014/main" id="{21BD9758-52C3-8DF1-8CA0-AE1891DC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54" y="736905"/>
            <a:ext cx="9571892" cy="53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8727737-E4F1-2E1D-B9A6-C2559BC192D9}"/>
              </a:ext>
            </a:extLst>
          </p:cNvPr>
          <p:cNvSpPr txBox="1"/>
          <p:nvPr/>
        </p:nvSpPr>
        <p:spPr>
          <a:xfrm>
            <a:off x="822960" y="252940"/>
            <a:ext cx="99713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O que é um Protocolo de Comunicação?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71086C-D72A-B571-6972-D299F0FAB308}"/>
              </a:ext>
            </a:extLst>
          </p:cNvPr>
          <p:cNvSpPr txBox="1"/>
          <p:nvPr/>
        </p:nvSpPr>
        <p:spPr>
          <a:xfrm>
            <a:off x="261255" y="1613727"/>
            <a:ext cx="11338559" cy="162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Definição:  Protocolo é um conjunto de regras e padrões que permite a comunicação entre dispositivos em uma rede.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907E3D-8D3E-77BD-1A3A-43890AA34804}"/>
              </a:ext>
            </a:extLst>
          </p:cNvPr>
          <p:cNvSpPr txBox="1"/>
          <p:nvPr/>
        </p:nvSpPr>
        <p:spPr>
          <a:xfrm>
            <a:off x="261255" y="3814296"/>
            <a:ext cx="11669487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>
                <a:solidFill>
                  <a:srgbClr val="FF7E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Explicação com analogia: 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F7E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Imagine duas pessoas conversando em idiomas diferentes. Sem um idioma em comum (protocolo), a conversa não acontece.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F7E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Protocolos são como “idiomas da internet”.</a:t>
            </a:r>
          </a:p>
        </p:txBody>
      </p:sp>
    </p:spTree>
    <p:extLst>
      <p:ext uri="{BB962C8B-B14F-4D97-AF65-F5344CB8AC3E}">
        <p14:creationId xmlns:p14="http://schemas.microsoft.com/office/powerpoint/2010/main" val="29917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B7836-0FD4-26F2-3F91-EBA7B971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E8597E-41C1-D3D0-0FFF-C3B65AC45280}"/>
              </a:ext>
            </a:extLst>
          </p:cNvPr>
          <p:cNvSpPr txBox="1"/>
          <p:nvPr/>
        </p:nvSpPr>
        <p:spPr>
          <a:xfrm>
            <a:off x="261255" y="252940"/>
            <a:ext cx="34485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9A92D8-35BE-CF9A-3D5F-78D4C00FB8B0}"/>
              </a:ext>
            </a:extLst>
          </p:cNvPr>
          <p:cNvSpPr txBox="1"/>
          <p:nvPr/>
        </p:nvSpPr>
        <p:spPr>
          <a:xfrm>
            <a:off x="426720" y="1711222"/>
            <a:ext cx="11338559" cy="343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você acessa um site, seu navegador usa o protocolo HTTP para se comunicar com o servidor.</a:t>
            </a:r>
          </a:p>
        </p:txBody>
      </p:sp>
    </p:spTree>
    <p:extLst>
      <p:ext uri="{BB962C8B-B14F-4D97-AF65-F5344CB8AC3E}">
        <p14:creationId xmlns:p14="http://schemas.microsoft.com/office/powerpoint/2010/main" val="56806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284FC-A7AF-07DA-F08D-63F66C6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A81B60D-79B4-7EF7-EE15-048A7936769E}"/>
              </a:ext>
            </a:extLst>
          </p:cNvPr>
          <p:cNvSpPr txBox="1"/>
          <p:nvPr/>
        </p:nvSpPr>
        <p:spPr>
          <a:xfrm>
            <a:off x="261254" y="252940"/>
            <a:ext cx="9614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Por que os protocolos são importantes: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5303EF-6610-EBE0-6950-43D76634E612}"/>
              </a:ext>
            </a:extLst>
          </p:cNvPr>
          <p:cNvSpPr txBox="1"/>
          <p:nvPr/>
        </p:nvSpPr>
        <p:spPr>
          <a:xfrm>
            <a:off x="261254" y="1332400"/>
            <a:ext cx="11338559" cy="485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Garantem que diferentes dispositivos e sistemas “falem a mesma língua”.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Padronizam a forma como os dados são enviados, recebidos e interpretados.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Permitem interoperabilidade entre diferentes fabricantes e tecnologias.</a:t>
            </a:r>
          </a:p>
        </p:txBody>
      </p:sp>
    </p:spTree>
    <p:extLst>
      <p:ext uri="{BB962C8B-B14F-4D97-AF65-F5344CB8AC3E}">
        <p14:creationId xmlns:p14="http://schemas.microsoft.com/office/powerpoint/2010/main" val="46715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266C5-440D-FC71-6047-7544B405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0FD478-036E-C651-ADE1-CCDB5067305D}"/>
              </a:ext>
            </a:extLst>
          </p:cNvPr>
          <p:cNvSpPr txBox="1"/>
          <p:nvPr/>
        </p:nvSpPr>
        <p:spPr>
          <a:xfrm>
            <a:off x="261254" y="68836"/>
            <a:ext cx="9614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Modelos de Comunicação: OSI x TCP/IP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07E6D-4C3C-43BC-5A81-132E5C30F650}"/>
              </a:ext>
            </a:extLst>
          </p:cNvPr>
          <p:cNvSpPr txBox="1"/>
          <p:nvPr/>
        </p:nvSpPr>
        <p:spPr>
          <a:xfrm>
            <a:off x="261254" y="853666"/>
            <a:ext cx="11364689" cy="5394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 (Open Systems Interconnection):</a:t>
            </a:r>
            <a:endParaRPr lang="pt-BR" sz="350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Modelo teórico com 7 camadas.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Ajuda a entender e padronizar a comunicação.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TCP/IP:</a:t>
            </a:r>
            <a:endParaRPr lang="pt-BR" sz="35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Modelo prático com 4 camadas.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 da internet atual.</a:t>
            </a:r>
          </a:p>
        </p:txBody>
      </p:sp>
    </p:spTree>
    <p:extLst>
      <p:ext uri="{BB962C8B-B14F-4D97-AF65-F5344CB8AC3E}">
        <p14:creationId xmlns:p14="http://schemas.microsoft.com/office/powerpoint/2010/main" val="41775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03861-1D3F-9B25-E595-60E98C9BA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EFB804-19CB-ABE2-8774-94BE1EBF5D95}"/>
              </a:ext>
            </a:extLst>
          </p:cNvPr>
          <p:cNvSpPr txBox="1"/>
          <p:nvPr/>
        </p:nvSpPr>
        <p:spPr>
          <a:xfrm>
            <a:off x="261254" y="68836"/>
            <a:ext cx="9614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Comparação: OSI x TCP/IP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BF3826E-9EA9-07C6-65C7-27C61D87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52168"/>
              </p:ext>
            </p:extLst>
          </p:nvPr>
        </p:nvGraphicFramePr>
        <p:xfrm>
          <a:off x="126825" y="1417320"/>
          <a:ext cx="11938350" cy="4023360"/>
        </p:xfrm>
        <a:graphic>
          <a:graphicData uri="http://schemas.openxmlformats.org/drawingml/2006/table">
            <a:tbl>
              <a:tblPr/>
              <a:tblGrid>
                <a:gridCol w="3308806">
                  <a:extLst>
                    <a:ext uri="{9D8B030D-6E8A-4147-A177-3AD203B41FA5}">
                      <a16:colId xmlns:a16="http://schemas.microsoft.com/office/drawing/2014/main" val="2300797307"/>
                    </a:ext>
                  </a:extLst>
                </a:gridCol>
                <a:gridCol w="2636466">
                  <a:extLst>
                    <a:ext uri="{9D8B030D-6E8A-4147-A177-3AD203B41FA5}">
                      <a16:colId xmlns:a16="http://schemas.microsoft.com/office/drawing/2014/main" val="1455271953"/>
                    </a:ext>
                  </a:extLst>
                </a:gridCol>
                <a:gridCol w="5993078">
                  <a:extLst>
                    <a:ext uri="{9D8B030D-6E8A-4147-A177-3AD203B41FA5}">
                      <a16:colId xmlns:a16="http://schemas.microsoft.com/office/drawing/2014/main" val="3190803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7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Camadas OSI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Camadas TCP/IP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966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– Aplicação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 com o usuário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86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– Apresentação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7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Formatação dos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10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– Sessão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7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Gerenciamento da sessão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46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– Transporte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Controle de erro e fluxo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6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– Rede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Endereçamento e roteamento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51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– Enlace de Dados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Acesso à Rede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Comunicação física e lógica na rede 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4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7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Física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7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Meio físico de transmissão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9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4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5D69-3CFF-4DF0-6063-277FF6B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4ED0E5-DEBF-8948-9FB7-FFEE1346A6FC}"/>
              </a:ext>
            </a:extLst>
          </p:cNvPr>
          <p:cNvSpPr txBox="1"/>
          <p:nvPr/>
        </p:nvSpPr>
        <p:spPr>
          <a:xfrm>
            <a:off x="261254" y="68836"/>
            <a:ext cx="9614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Principais Protocolos de Rede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04AF465-5268-2A38-8118-5498BB59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87448"/>
              </p:ext>
            </p:extLst>
          </p:nvPr>
        </p:nvGraphicFramePr>
        <p:xfrm>
          <a:off x="177519" y="1567722"/>
          <a:ext cx="11836961" cy="3722556"/>
        </p:xfrm>
        <a:graphic>
          <a:graphicData uri="http://schemas.openxmlformats.org/drawingml/2006/table">
            <a:tbl>
              <a:tblPr/>
              <a:tblGrid>
                <a:gridCol w="1989577">
                  <a:extLst>
                    <a:ext uri="{9D8B030D-6E8A-4147-A177-3AD203B41FA5}">
                      <a16:colId xmlns:a16="http://schemas.microsoft.com/office/drawing/2014/main" val="3169985297"/>
                    </a:ext>
                  </a:extLst>
                </a:gridCol>
                <a:gridCol w="6699738">
                  <a:extLst>
                    <a:ext uri="{9D8B030D-6E8A-4147-A177-3AD203B41FA5}">
                      <a16:colId xmlns:a16="http://schemas.microsoft.com/office/drawing/2014/main" val="2768534965"/>
                    </a:ext>
                  </a:extLst>
                </a:gridCol>
                <a:gridCol w="3147646">
                  <a:extLst>
                    <a:ext uri="{9D8B030D-6E8A-4147-A177-3AD203B41FA5}">
                      <a16:colId xmlns:a16="http://schemas.microsoft.com/office/drawing/2014/main" val="3071854999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 (OSI)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64812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Acessar páginas da web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72088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 com segurança (SSL/TLS)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8542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Transferência de arquivos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7706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Traduz nomes para endereços IP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5901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DHCP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Atribui IPs automaticamente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 (7)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80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3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D0FAB-01F0-F55B-3412-75BB7F19D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C42D69-1246-31F0-A11F-1A7C37323D7D}"/>
              </a:ext>
            </a:extLst>
          </p:cNvPr>
          <p:cNvSpPr txBox="1"/>
          <p:nvPr/>
        </p:nvSpPr>
        <p:spPr>
          <a:xfrm>
            <a:off x="261254" y="68836"/>
            <a:ext cx="9614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latin typeface="Calibri" panose="020F0502020204030204" pitchFamily="34" charset="0"/>
                <a:cs typeface="Calibri" panose="020F0502020204030204" pitchFamily="34" charset="0"/>
              </a:rPr>
              <a:t>Principais Protocolos de Rede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D17F069-B096-06E4-3E95-593129316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39249"/>
              </p:ext>
            </p:extLst>
          </p:nvPr>
        </p:nvGraphicFramePr>
        <p:xfrm>
          <a:off x="511668" y="1051902"/>
          <a:ext cx="11498624" cy="5322756"/>
        </p:xfrm>
        <a:graphic>
          <a:graphicData uri="http://schemas.openxmlformats.org/drawingml/2006/table">
            <a:tbl>
              <a:tblPr/>
              <a:tblGrid>
                <a:gridCol w="2090854">
                  <a:extLst>
                    <a:ext uri="{9D8B030D-6E8A-4147-A177-3AD203B41FA5}">
                      <a16:colId xmlns:a16="http://schemas.microsoft.com/office/drawing/2014/main" val="3169985297"/>
                    </a:ext>
                  </a:extLst>
                </a:gridCol>
                <a:gridCol w="6541478">
                  <a:extLst>
                    <a:ext uri="{9D8B030D-6E8A-4147-A177-3AD203B41FA5}">
                      <a16:colId xmlns:a16="http://schemas.microsoft.com/office/drawing/2014/main" val="2768534965"/>
                    </a:ext>
                  </a:extLst>
                </a:gridCol>
                <a:gridCol w="2866292">
                  <a:extLst>
                    <a:ext uri="{9D8B030D-6E8A-4147-A177-3AD203B41FA5}">
                      <a16:colId xmlns:a16="http://schemas.microsoft.com/office/drawing/2014/main" val="3071854999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Camada (OSI)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648123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Controle de transmissão, confiável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Transporte (4)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816775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UDP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Transmissão rápida, sem verificação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Transporte (4)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00654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Roteamento e endereçamento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 (3)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3677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Ethernet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Comunicação local via cabo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Enlace de Dados (2)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4745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Comunicação sem fio local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Enlace de Dados (2)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7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8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996</Words>
  <Application>Microsoft Macintosh PowerPoint</Application>
  <PresentationFormat>Widescreen</PresentationFormat>
  <Paragraphs>198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Calibri (MS)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SABBATINI MALTA DA SILVA</dc:creator>
  <cp:lastModifiedBy>MICHELLE SABBATINI MALTA DA SILVA</cp:lastModifiedBy>
  <cp:revision>1</cp:revision>
  <dcterms:created xsi:type="dcterms:W3CDTF">2025-05-31T18:16:18Z</dcterms:created>
  <dcterms:modified xsi:type="dcterms:W3CDTF">2025-05-31T21:38:16Z</dcterms:modified>
</cp:coreProperties>
</file>