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A428F-612A-4B23-9166-32FC5FE02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18B0B-3C9E-4A2B-BAE4-996A700DF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2C1C2-AFBE-4843-8360-62E8A3F5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A367B-F219-4E2E-A857-594A785E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3D0CD-0119-46A9-B05E-4218D9A4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9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4B46-42A7-4922-8F44-701E808D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D3722D-2D4B-4BB1-84F1-16ED6BF32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1276B-4B3B-43D5-A842-831AC184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71C27-3938-430D-8DAC-F00EE569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EAF36-1BE6-495E-935E-1682FDFC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21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C027BC-FDAA-40F7-877B-B0B4836FA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DD37E1-F22D-47DD-8A42-E40BA278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55D35-62E6-40B8-ADA3-99417C8C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1C0D2-86B9-48EB-87B5-9DF305AF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6F897-6D7F-4490-B1C8-1AF22912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39153-BC3E-4604-BEC5-15CF9990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2FDFE7-6654-4039-948F-640F5B1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4E1B3-8C92-4736-8D7D-EADE6C5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816179-EBCC-4821-9A9D-9EF94F6C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75573-8F5D-4DF5-812B-14F3E341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65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C7E46-7473-4A86-B706-E9CAFAAF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179BDE-79AD-48BF-BC3F-6918F4D8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F5F640-5508-46A1-80EB-A06BEED4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2B3355-26BC-4634-9466-737E1B11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2A6EC-50C9-4FF2-A0A8-548BA72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24724-87C5-4980-BC68-FBBCAAE6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F66561-C3F4-4032-8A89-7F7CD945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98732E-578B-4A5A-8547-7543593AE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02F8CE-F840-4A9D-B9CA-F92A44DE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9A83E7-8FA1-429E-B65A-F49081B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DBAE98-65ED-484C-8EED-767A6DDB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21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1D1BB-020E-4BF5-9232-B6D0E165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1A8A86-C1EB-4938-AF88-CC1F9DBF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F5739B-5F08-4A92-AB21-ECFB8B55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4F6A5A-38A4-4636-ADD7-7347ADDB9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93E0F2-136D-4883-9649-CC8B427C9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3A349F-14A1-4228-9042-8223659E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C8B13C-F469-431E-A930-37DF1ADA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7C31E0-4119-4C6D-ABCD-616EBDBA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2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D95FF-81C3-4A51-9CB6-8DD33375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4919D7-E3D9-4094-94F8-24E463D6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A6AB91-8E93-437D-B469-2285D8BF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945BDC-484C-4AC1-B96D-02EA3047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0F9DB8-36DD-4200-98E1-2F0957B5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D31FE7-C981-48B2-BD9F-FF30CB9F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E2DF54-FB29-47FF-B4DB-ED4C436C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56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084DD-869F-4400-BF1F-67E495E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5D60F-1D8D-485B-B518-62E380E3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A856DA-B0F3-4A19-AD54-391F63982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A36B7-9177-4CFB-A221-02C5659D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6F2499-83B8-4035-81D0-643F5873B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BF60D-7CDA-4808-BB9E-BEA15959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9B3B-6C32-460F-B53C-C27C203F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EBB99B-B7C0-4848-ABE7-EDC07B593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A43611-8292-48AE-8F1F-688FF233C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3D0EB-E360-46AB-B07A-2120AFD6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74AE81-B6B7-4A1C-B9C3-AAFA0B3A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CFB98C-2C29-4319-BD58-49B81383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4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6707F88-906C-41AF-BD5D-C9F95EE9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7E9987-E44F-45C5-882C-4D7FD3DC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CB2C28-3F7F-41F0-8C93-D18F7CC67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18CF-856D-432F-97A9-684389824B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A964A-6D45-41F9-940A-C0A4DD78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56257-7D9D-4BE2-BD78-B36D1D7A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5768F-2EA2-41DE-B694-715AC81203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A2D8A-FFCA-4D12-A72D-7D6FEA877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0245"/>
            <a:ext cx="9144000" cy="2387600"/>
          </a:xfrm>
        </p:spPr>
        <p:txBody>
          <a:bodyPr/>
          <a:lstStyle/>
          <a:p>
            <a:r>
              <a:rPr lang="pt-BR" dirty="0"/>
              <a:t>Linguagem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77504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018365-C889-446D-8D12-9049D5F42B8B}"/>
              </a:ext>
            </a:extLst>
          </p:cNvPr>
          <p:cNvSpPr txBox="1"/>
          <p:nvPr/>
        </p:nvSpPr>
        <p:spPr>
          <a:xfrm>
            <a:off x="797857" y="1344829"/>
            <a:ext cx="1038112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&lt;!DOCTYPE </a:t>
            </a:r>
            <a:r>
              <a:rPr lang="pt-BR" sz="2800" dirty="0" err="1"/>
              <a:t>html</a:t>
            </a:r>
            <a:r>
              <a:rPr lang="pt-BR" sz="2800" dirty="0"/>
              <a:t>&gt;: Define que o documento é HTML5.</a:t>
            </a:r>
          </a:p>
          <a:p>
            <a:endParaRPr lang="pt-BR" sz="2800" dirty="0"/>
          </a:p>
          <a:p>
            <a:r>
              <a:rPr lang="pt-BR" sz="2800" dirty="0"/>
              <a:t>&lt;</a:t>
            </a:r>
            <a:r>
              <a:rPr lang="pt-BR" sz="2800" dirty="0" err="1"/>
              <a:t>html</a:t>
            </a:r>
            <a:r>
              <a:rPr lang="pt-BR" sz="2800" dirty="0"/>
              <a:t>&gt;: </a:t>
            </a:r>
            <a:r>
              <a:rPr lang="pt-BR" sz="2800" dirty="0" err="1"/>
              <a:t>Tag</a:t>
            </a:r>
            <a:r>
              <a:rPr lang="pt-BR" sz="2800" dirty="0"/>
              <a:t> raiz que envolve todo o conteúdo da página.</a:t>
            </a:r>
          </a:p>
          <a:p>
            <a:endParaRPr lang="pt-BR" sz="2800" dirty="0"/>
          </a:p>
          <a:p>
            <a:r>
              <a:rPr lang="pt-BR" sz="2800" dirty="0"/>
              <a:t>&lt;</a:t>
            </a:r>
            <a:r>
              <a:rPr lang="pt-BR" sz="2800" dirty="0" err="1"/>
              <a:t>head</a:t>
            </a:r>
            <a:r>
              <a:rPr lang="pt-BR" sz="2800" dirty="0"/>
              <a:t>&gt;: Contém metadados e configurações da página (como o título).</a:t>
            </a:r>
          </a:p>
          <a:p>
            <a:endParaRPr lang="pt-BR" sz="2800" dirty="0"/>
          </a:p>
          <a:p>
            <a:r>
              <a:rPr lang="pt-BR" sz="2800" dirty="0"/>
              <a:t>&lt;</a:t>
            </a:r>
            <a:r>
              <a:rPr lang="pt-BR" sz="2800" dirty="0" err="1"/>
              <a:t>title</a:t>
            </a:r>
            <a:r>
              <a:rPr lang="pt-BR" sz="2800" dirty="0"/>
              <a:t>&gt;: Define o título da página (aparece na aba do navegador).</a:t>
            </a:r>
          </a:p>
          <a:p>
            <a:endParaRPr lang="pt-BR" sz="2800" dirty="0"/>
          </a:p>
          <a:p>
            <a:r>
              <a:rPr lang="pt-BR" sz="2800" dirty="0"/>
              <a:t>&lt;</a:t>
            </a:r>
            <a:r>
              <a:rPr lang="pt-BR" sz="2800" dirty="0" err="1"/>
              <a:t>body</a:t>
            </a:r>
            <a:r>
              <a:rPr lang="pt-BR" sz="2800" dirty="0"/>
              <a:t>&gt;: Contém todo o conteúdo visível da página.</a:t>
            </a:r>
          </a:p>
          <a:p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EDC990-F632-4368-8C3B-40D8377E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57" y="197223"/>
            <a:ext cx="6096528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7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5F18045-3CD8-4920-A2C0-E1532D81E6E7}"/>
              </a:ext>
            </a:extLst>
          </p:cNvPr>
          <p:cNvSpPr txBox="1"/>
          <p:nvPr/>
        </p:nvSpPr>
        <p:spPr>
          <a:xfrm>
            <a:off x="3048000" y="1425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Conteúdo Visível (</a:t>
            </a:r>
            <a:r>
              <a:rPr lang="pt-BR" sz="2800" dirty="0" err="1"/>
              <a:t>Body</a:t>
            </a:r>
            <a:r>
              <a:rPr lang="pt-BR" sz="2800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BC2E93-E654-42AB-8F7D-6DC76083C52D}"/>
              </a:ext>
            </a:extLst>
          </p:cNvPr>
          <p:cNvSpPr txBox="1"/>
          <p:nvPr/>
        </p:nvSpPr>
        <p:spPr>
          <a:xfrm>
            <a:off x="2061883" y="1281064"/>
            <a:ext cx="7288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&lt;h1&gt;Calculadora de Área do Retângulo&lt;/h1&gt;</a:t>
            </a:r>
          </a:p>
        </p:txBody>
      </p:sp>
    </p:spTree>
    <p:extLst>
      <p:ext uri="{BB962C8B-B14F-4D97-AF65-F5344CB8AC3E}">
        <p14:creationId xmlns:p14="http://schemas.microsoft.com/office/powerpoint/2010/main" val="414603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D588A05-6248-42FA-A968-9F3266D4D94A}"/>
              </a:ext>
            </a:extLst>
          </p:cNvPr>
          <p:cNvSpPr txBox="1"/>
          <p:nvPr/>
        </p:nvSpPr>
        <p:spPr>
          <a:xfrm>
            <a:off x="3048000" y="1156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Campos de Entrada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6E226B-565A-4725-B0C0-6B2D264BDF48}"/>
              </a:ext>
            </a:extLst>
          </p:cNvPr>
          <p:cNvSpPr txBox="1"/>
          <p:nvPr/>
        </p:nvSpPr>
        <p:spPr>
          <a:xfrm>
            <a:off x="1259541" y="1490518"/>
            <a:ext cx="100135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&lt;</a:t>
            </a:r>
            <a:r>
              <a:rPr lang="pt-BR" sz="2800" dirty="0" err="1"/>
              <a:t>div</a:t>
            </a:r>
            <a:r>
              <a:rPr lang="pt-BR" sz="2800" dirty="0"/>
              <a:t>&gt;</a:t>
            </a:r>
          </a:p>
          <a:p>
            <a:r>
              <a:rPr lang="pt-BR" sz="2800" dirty="0"/>
              <a:t>    &lt;</a:t>
            </a:r>
            <a:r>
              <a:rPr lang="pt-BR" sz="2800" dirty="0" err="1"/>
              <a:t>label</a:t>
            </a:r>
            <a:r>
              <a:rPr lang="pt-BR" sz="2800" dirty="0"/>
              <a:t> for="base"&gt;Base:&lt;/</a:t>
            </a:r>
            <a:r>
              <a:rPr lang="pt-BR" sz="2800" dirty="0" err="1"/>
              <a:t>label</a:t>
            </a:r>
            <a:r>
              <a:rPr lang="pt-BR" sz="2800" dirty="0"/>
              <a:t>&gt;</a:t>
            </a:r>
          </a:p>
          <a:p>
            <a:r>
              <a:rPr lang="pt-BR" sz="2800" dirty="0"/>
              <a:t>    &lt;input </a:t>
            </a:r>
            <a:r>
              <a:rPr lang="pt-BR" sz="2800" dirty="0" err="1"/>
              <a:t>type</a:t>
            </a:r>
            <a:r>
              <a:rPr lang="pt-BR" sz="2800" dirty="0"/>
              <a:t>="</a:t>
            </a:r>
            <a:r>
              <a:rPr lang="pt-BR" sz="2800" dirty="0" err="1"/>
              <a:t>number</a:t>
            </a:r>
            <a:r>
              <a:rPr lang="pt-BR" sz="2800" dirty="0"/>
              <a:t>" id="base" </a:t>
            </a:r>
            <a:r>
              <a:rPr lang="pt-BR" sz="2800" dirty="0" err="1"/>
              <a:t>step</a:t>
            </a:r>
            <a:r>
              <a:rPr lang="pt-BR" sz="2800" dirty="0"/>
              <a:t>="0.1"&gt;</a:t>
            </a:r>
          </a:p>
          <a:p>
            <a:r>
              <a:rPr lang="pt-BR" sz="2800" dirty="0"/>
              <a:t>&lt;/</a:t>
            </a:r>
            <a:r>
              <a:rPr lang="pt-BR" sz="2800" dirty="0" err="1"/>
              <a:t>div</a:t>
            </a:r>
            <a:r>
              <a:rPr lang="pt-BR" sz="2800" dirty="0"/>
              <a:t>&gt;</a:t>
            </a:r>
          </a:p>
          <a:p>
            <a:r>
              <a:rPr lang="pt-BR" sz="2800" dirty="0"/>
              <a:t>&lt;</a:t>
            </a:r>
            <a:r>
              <a:rPr lang="pt-BR" sz="2800" dirty="0" err="1"/>
              <a:t>div</a:t>
            </a:r>
            <a:r>
              <a:rPr lang="pt-BR" sz="2800" dirty="0"/>
              <a:t>&gt;</a:t>
            </a:r>
          </a:p>
          <a:p>
            <a:r>
              <a:rPr lang="pt-BR" sz="2800" dirty="0"/>
              <a:t>    &lt;</a:t>
            </a:r>
            <a:r>
              <a:rPr lang="pt-BR" sz="2800" dirty="0" err="1"/>
              <a:t>label</a:t>
            </a:r>
            <a:r>
              <a:rPr lang="pt-BR" sz="2800" dirty="0"/>
              <a:t> for="altura"&gt;Altura:&lt;/</a:t>
            </a:r>
            <a:r>
              <a:rPr lang="pt-BR" sz="2800" dirty="0" err="1"/>
              <a:t>label</a:t>
            </a:r>
            <a:r>
              <a:rPr lang="pt-BR" sz="2800" dirty="0"/>
              <a:t>&gt;</a:t>
            </a:r>
          </a:p>
          <a:p>
            <a:r>
              <a:rPr lang="pt-BR" sz="2800" dirty="0"/>
              <a:t>    &lt;input </a:t>
            </a:r>
            <a:r>
              <a:rPr lang="pt-BR" sz="2800" dirty="0" err="1"/>
              <a:t>type</a:t>
            </a:r>
            <a:r>
              <a:rPr lang="pt-BR" sz="2800" dirty="0"/>
              <a:t>="</a:t>
            </a:r>
            <a:r>
              <a:rPr lang="pt-BR" sz="2800" dirty="0" err="1"/>
              <a:t>number</a:t>
            </a:r>
            <a:r>
              <a:rPr lang="pt-BR" sz="2800" dirty="0"/>
              <a:t>" id="altura" </a:t>
            </a:r>
            <a:r>
              <a:rPr lang="pt-BR" sz="2800" dirty="0" err="1"/>
              <a:t>step</a:t>
            </a:r>
            <a:r>
              <a:rPr lang="pt-BR" sz="2800" dirty="0"/>
              <a:t>="0.1"&gt;</a:t>
            </a:r>
          </a:p>
          <a:p>
            <a:r>
              <a:rPr lang="pt-BR" sz="2800" dirty="0"/>
              <a:t>&lt;/</a:t>
            </a:r>
            <a:r>
              <a:rPr lang="pt-BR" sz="2800" dirty="0" err="1"/>
              <a:t>div</a:t>
            </a:r>
            <a:r>
              <a:rPr lang="pt-BR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511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BE15C2-818B-4E6A-BBFE-8A43BF1F3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3" y="1302714"/>
            <a:ext cx="10717648" cy="48022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C5D8863-D5DF-4ED9-8B2F-C512339F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36" y="298851"/>
            <a:ext cx="6096528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4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375640B-146C-40EF-8364-84CA171C8EAB}"/>
              </a:ext>
            </a:extLst>
          </p:cNvPr>
          <p:cNvSpPr txBox="1"/>
          <p:nvPr/>
        </p:nvSpPr>
        <p:spPr>
          <a:xfrm>
            <a:off x="3048000" y="977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Botão e Área de Resultado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ECDABB-5B55-4D1E-9803-52DC6B0D0180}"/>
              </a:ext>
            </a:extLst>
          </p:cNvPr>
          <p:cNvSpPr txBox="1"/>
          <p:nvPr/>
        </p:nvSpPr>
        <p:spPr>
          <a:xfrm>
            <a:off x="1281953" y="1115670"/>
            <a:ext cx="81399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&lt;</a:t>
            </a:r>
            <a:r>
              <a:rPr lang="pt-BR" sz="2800" dirty="0" err="1"/>
              <a:t>button</a:t>
            </a:r>
            <a:r>
              <a:rPr lang="pt-BR" sz="2800" dirty="0"/>
              <a:t> </a:t>
            </a:r>
            <a:r>
              <a:rPr lang="pt-BR" sz="2800" dirty="0" err="1"/>
              <a:t>onclick</a:t>
            </a:r>
            <a:r>
              <a:rPr lang="pt-BR" sz="2800" dirty="0"/>
              <a:t>="</a:t>
            </a:r>
            <a:r>
              <a:rPr lang="pt-BR" sz="2800" dirty="0" err="1"/>
              <a:t>calcularArea</a:t>
            </a:r>
            <a:r>
              <a:rPr lang="pt-BR" sz="2800" dirty="0"/>
              <a:t>()"&gt;Calcular&lt;/</a:t>
            </a:r>
            <a:r>
              <a:rPr lang="pt-BR" sz="2800" dirty="0" err="1"/>
              <a:t>button</a:t>
            </a:r>
            <a:r>
              <a:rPr lang="pt-BR" sz="2800" dirty="0"/>
              <a:t>&gt;</a:t>
            </a:r>
          </a:p>
          <a:p>
            <a:r>
              <a:rPr lang="pt-BR" sz="2800" dirty="0"/>
              <a:t>&lt;p id="resultado"&gt;&lt;/p&gt;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16E118-53D9-4566-BD32-56B324C7134B}"/>
              </a:ext>
            </a:extLst>
          </p:cNvPr>
          <p:cNvSpPr txBox="1"/>
          <p:nvPr/>
        </p:nvSpPr>
        <p:spPr>
          <a:xfrm>
            <a:off x="1281953" y="2690336"/>
            <a:ext cx="786204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&lt;</a:t>
            </a:r>
            <a:r>
              <a:rPr lang="pt-BR" sz="2800" dirty="0" err="1"/>
              <a:t>button</a:t>
            </a:r>
            <a:r>
              <a:rPr lang="pt-BR" sz="2800" dirty="0"/>
              <a:t>&gt;: Botão que executa a função </a:t>
            </a:r>
            <a:r>
              <a:rPr lang="pt-BR" sz="2800" dirty="0" err="1"/>
              <a:t>calcularArea</a:t>
            </a:r>
            <a:r>
              <a:rPr lang="pt-BR" sz="2800" dirty="0"/>
              <a:t>() quando clicado.</a:t>
            </a:r>
          </a:p>
          <a:p>
            <a:endParaRPr lang="pt-BR" sz="2800" dirty="0"/>
          </a:p>
          <a:p>
            <a:r>
              <a:rPr lang="pt-BR" sz="2800" dirty="0"/>
              <a:t>&lt;p id="resultado"&gt;: Parágrafo vazio onde o resultado será exibido.</a:t>
            </a:r>
          </a:p>
        </p:txBody>
      </p:sp>
    </p:spTree>
    <p:extLst>
      <p:ext uri="{BB962C8B-B14F-4D97-AF65-F5344CB8AC3E}">
        <p14:creationId xmlns:p14="http://schemas.microsoft.com/office/powerpoint/2010/main" val="208956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40AB47-5215-42F2-AD46-71917831C8DE}"/>
              </a:ext>
            </a:extLst>
          </p:cNvPr>
          <p:cNvSpPr txBox="1"/>
          <p:nvPr/>
        </p:nvSpPr>
        <p:spPr>
          <a:xfrm>
            <a:off x="3048000" y="15151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 err="1"/>
              <a:t>JavaScript</a:t>
            </a:r>
            <a:r>
              <a:rPr lang="pt-BR" sz="2800" dirty="0"/>
              <a:t> (Funcionalidade)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7D0689-B9F6-4499-A54F-204E7BC1FD46}"/>
              </a:ext>
            </a:extLst>
          </p:cNvPr>
          <p:cNvSpPr txBox="1"/>
          <p:nvPr/>
        </p:nvSpPr>
        <p:spPr>
          <a:xfrm>
            <a:off x="277906" y="674730"/>
            <a:ext cx="116361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&lt;script&gt;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function</a:t>
            </a:r>
            <a:r>
              <a:rPr lang="pt-BR" sz="2000" dirty="0"/>
              <a:t> </a:t>
            </a:r>
            <a:r>
              <a:rPr lang="pt-BR" sz="2000" dirty="0" err="1"/>
              <a:t>calcularArea</a:t>
            </a:r>
            <a:r>
              <a:rPr lang="pt-BR" sz="2000" dirty="0"/>
              <a:t>() {</a:t>
            </a:r>
          </a:p>
          <a:p>
            <a:r>
              <a:rPr lang="pt-BR" sz="2000" dirty="0"/>
              <a:t>        // Obtém valores dos inputs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const</a:t>
            </a:r>
            <a:r>
              <a:rPr lang="pt-BR" sz="2000" dirty="0"/>
              <a:t> base = </a:t>
            </a:r>
            <a:r>
              <a:rPr lang="pt-BR" sz="2000" dirty="0" err="1"/>
              <a:t>parseFloat</a:t>
            </a:r>
            <a:r>
              <a:rPr lang="pt-BR" sz="2000" dirty="0"/>
              <a:t>(</a:t>
            </a:r>
            <a:r>
              <a:rPr lang="pt-BR" sz="2000" dirty="0" err="1"/>
              <a:t>document.getElementById</a:t>
            </a:r>
            <a:r>
              <a:rPr lang="pt-BR" sz="2000" dirty="0"/>
              <a:t>('base').</a:t>
            </a:r>
            <a:r>
              <a:rPr lang="pt-BR" sz="2000" dirty="0" err="1"/>
              <a:t>value</a:t>
            </a:r>
            <a:r>
              <a:rPr lang="pt-BR" sz="2000" dirty="0"/>
              <a:t>);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const</a:t>
            </a:r>
            <a:r>
              <a:rPr lang="pt-BR" sz="2000" dirty="0"/>
              <a:t> altura = </a:t>
            </a:r>
            <a:r>
              <a:rPr lang="pt-BR" sz="2000" dirty="0" err="1"/>
              <a:t>parseFloat</a:t>
            </a:r>
            <a:r>
              <a:rPr lang="pt-BR" sz="2000" dirty="0"/>
              <a:t>(</a:t>
            </a:r>
            <a:r>
              <a:rPr lang="pt-BR" sz="2000" dirty="0" err="1"/>
              <a:t>document.getElementById</a:t>
            </a:r>
            <a:r>
              <a:rPr lang="pt-BR" sz="2000" dirty="0"/>
              <a:t>('altura').</a:t>
            </a:r>
            <a:r>
              <a:rPr lang="pt-BR" sz="2000" dirty="0" err="1"/>
              <a:t>value</a:t>
            </a:r>
            <a:r>
              <a:rPr lang="pt-BR" sz="2000" dirty="0"/>
              <a:t>);</a:t>
            </a:r>
          </a:p>
          <a:p>
            <a:r>
              <a:rPr lang="pt-BR" sz="2000" dirty="0"/>
              <a:t>        </a:t>
            </a:r>
          </a:p>
          <a:p>
            <a:r>
              <a:rPr lang="pt-BR" sz="2000" dirty="0"/>
              <a:t>        // Validação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if</a:t>
            </a:r>
            <a:r>
              <a:rPr lang="pt-BR" sz="2000" dirty="0"/>
              <a:t> (</a:t>
            </a:r>
            <a:r>
              <a:rPr lang="pt-BR" sz="2000" dirty="0" err="1"/>
              <a:t>isNaN</a:t>
            </a:r>
            <a:r>
              <a:rPr lang="pt-BR" sz="2000" dirty="0"/>
              <a:t>(base) || </a:t>
            </a:r>
            <a:r>
              <a:rPr lang="pt-BR" sz="2000" dirty="0" err="1"/>
              <a:t>isNaN</a:t>
            </a:r>
            <a:r>
              <a:rPr lang="pt-BR" sz="2000" dirty="0"/>
              <a:t>(altura)) {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alert</a:t>
            </a:r>
            <a:r>
              <a:rPr lang="pt-BR" sz="2000" dirty="0"/>
              <a:t>("Preencha ambos os campos com números!");</a:t>
            </a:r>
          </a:p>
          <a:p>
            <a:r>
              <a:rPr lang="pt-BR" sz="2000" dirty="0"/>
              <a:t>            </a:t>
            </a:r>
            <a:r>
              <a:rPr lang="pt-BR" sz="2000" dirty="0" err="1"/>
              <a:t>return</a:t>
            </a:r>
            <a:r>
              <a:rPr lang="pt-BR" sz="2000" dirty="0"/>
              <a:t>;</a:t>
            </a:r>
          </a:p>
          <a:p>
            <a:r>
              <a:rPr lang="pt-BR" sz="2000" dirty="0"/>
              <a:t>        }</a:t>
            </a:r>
          </a:p>
          <a:p>
            <a:endParaRPr lang="pt-BR" sz="2000" dirty="0"/>
          </a:p>
          <a:p>
            <a:r>
              <a:rPr lang="pt-BR" sz="2000" dirty="0"/>
              <a:t>        // Cálculo e exibição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const</a:t>
            </a:r>
            <a:r>
              <a:rPr lang="pt-BR" sz="2000" dirty="0"/>
              <a:t> </a:t>
            </a:r>
            <a:r>
              <a:rPr lang="pt-BR" sz="2000" dirty="0" err="1"/>
              <a:t>area</a:t>
            </a:r>
            <a:r>
              <a:rPr lang="pt-BR" sz="2000" dirty="0"/>
              <a:t> = base * altura;</a:t>
            </a:r>
          </a:p>
          <a:p>
            <a:r>
              <a:rPr lang="pt-BR" sz="2000" dirty="0"/>
              <a:t>        </a:t>
            </a:r>
            <a:r>
              <a:rPr lang="pt-BR" sz="2000" dirty="0" err="1"/>
              <a:t>document.getElementById</a:t>
            </a:r>
            <a:r>
              <a:rPr lang="pt-BR" sz="2000" dirty="0"/>
              <a:t>('resultado').</a:t>
            </a:r>
            <a:r>
              <a:rPr lang="pt-BR" sz="2000" dirty="0" err="1"/>
              <a:t>innerHTML</a:t>
            </a:r>
            <a:r>
              <a:rPr lang="pt-BR" sz="2000" dirty="0"/>
              <a:t> = </a:t>
            </a:r>
          </a:p>
          <a:p>
            <a:r>
              <a:rPr lang="pt-BR" sz="2000" dirty="0"/>
              <a:t>            `Área do retângulo = ${</a:t>
            </a:r>
            <a:r>
              <a:rPr lang="pt-BR" sz="2000" dirty="0" err="1"/>
              <a:t>area.toFixed</a:t>
            </a:r>
            <a:r>
              <a:rPr lang="pt-BR" sz="2000" dirty="0"/>
              <a:t>(2)}`;</a:t>
            </a:r>
          </a:p>
          <a:p>
            <a:r>
              <a:rPr lang="pt-BR" sz="2000" dirty="0"/>
              <a:t>    }</a:t>
            </a:r>
          </a:p>
          <a:p>
            <a:r>
              <a:rPr lang="pt-BR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5101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DE0D3D4-FCE8-49D9-8876-D599714060AF}"/>
              </a:ext>
            </a:extLst>
          </p:cNvPr>
          <p:cNvSpPr txBox="1"/>
          <p:nvPr/>
        </p:nvSpPr>
        <p:spPr>
          <a:xfrm>
            <a:off x="587188" y="533069"/>
            <a:ext cx="1101762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/>
              <a:t>document.getElementById</a:t>
            </a:r>
            <a:r>
              <a:rPr lang="pt-BR" sz="2000" dirty="0"/>
              <a:t>('base').</a:t>
            </a:r>
            <a:r>
              <a:rPr lang="pt-BR" sz="2000" dirty="0" err="1"/>
              <a:t>value</a:t>
            </a:r>
            <a:r>
              <a:rPr lang="pt-BR" sz="2000" dirty="0"/>
              <a:t>: Captura o valor do input "base".</a:t>
            </a:r>
          </a:p>
          <a:p>
            <a:endParaRPr lang="pt-BR" sz="2000" dirty="0"/>
          </a:p>
          <a:p>
            <a:r>
              <a:rPr lang="pt-BR" sz="2000" dirty="0" err="1"/>
              <a:t>parseFloat</a:t>
            </a:r>
            <a:r>
              <a:rPr lang="pt-BR" sz="2000" dirty="0"/>
              <a:t>(): Converte o valor para número decimal.</a:t>
            </a:r>
          </a:p>
          <a:p>
            <a:endParaRPr lang="pt-BR" sz="2000" dirty="0"/>
          </a:p>
          <a:p>
            <a:r>
              <a:rPr lang="pt-BR" sz="2000" dirty="0"/>
              <a:t>Validação:</a:t>
            </a:r>
          </a:p>
          <a:p>
            <a:endParaRPr lang="pt-BR" sz="2000" dirty="0"/>
          </a:p>
          <a:p>
            <a:r>
              <a:rPr lang="pt-BR" sz="2000" dirty="0" err="1"/>
              <a:t>isNaN</a:t>
            </a:r>
            <a:r>
              <a:rPr lang="pt-BR" sz="2000" dirty="0"/>
              <a:t>(base): Verifica se o valor não é um número.</a:t>
            </a:r>
          </a:p>
          <a:p>
            <a:endParaRPr lang="pt-BR" sz="2000" dirty="0"/>
          </a:p>
          <a:p>
            <a:r>
              <a:rPr lang="pt-BR" sz="2000" dirty="0"/>
              <a:t>Se algum campo estiver inválido, exibe um alerta e interrompe a função (</a:t>
            </a:r>
            <a:r>
              <a:rPr lang="pt-BR" sz="2000" dirty="0" err="1"/>
              <a:t>return</a:t>
            </a:r>
            <a:r>
              <a:rPr lang="pt-BR" sz="2000" dirty="0"/>
              <a:t>).</a:t>
            </a:r>
          </a:p>
          <a:p>
            <a:endParaRPr lang="pt-BR" sz="2000" dirty="0"/>
          </a:p>
          <a:p>
            <a:r>
              <a:rPr lang="pt-BR" sz="2000" dirty="0"/>
              <a:t>Cálculo:</a:t>
            </a:r>
          </a:p>
          <a:p>
            <a:endParaRPr lang="pt-BR" sz="2000" dirty="0"/>
          </a:p>
          <a:p>
            <a:r>
              <a:rPr lang="pt-BR" sz="2000" dirty="0"/>
              <a:t>base * altura: Multiplica os valores para obter a área.</a:t>
            </a:r>
          </a:p>
          <a:p>
            <a:endParaRPr lang="pt-BR" sz="2000" dirty="0"/>
          </a:p>
          <a:p>
            <a:r>
              <a:rPr lang="pt-BR" sz="2000" dirty="0"/>
              <a:t>Exibição:</a:t>
            </a:r>
          </a:p>
          <a:p>
            <a:endParaRPr lang="pt-BR" sz="2000" dirty="0"/>
          </a:p>
          <a:p>
            <a:r>
              <a:rPr lang="pt-BR" sz="2000" dirty="0" err="1"/>
              <a:t>innerHTML</a:t>
            </a:r>
            <a:r>
              <a:rPr lang="pt-BR" sz="2000" dirty="0"/>
              <a:t>: Insere o resultado no parágrafo &lt;p id="resultado"&gt;.</a:t>
            </a:r>
          </a:p>
          <a:p>
            <a:endParaRPr lang="pt-BR" sz="2000" dirty="0"/>
          </a:p>
          <a:p>
            <a:r>
              <a:rPr lang="pt-BR" sz="2000" dirty="0" err="1"/>
              <a:t>toFixed</a:t>
            </a:r>
            <a:r>
              <a:rPr lang="pt-BR" sz="2000" dirty="0"/>
              <a:t>(2): Formata o número com 2 casas decimais (</a:t>
            </a:r>
            <a:r>
              <a:rPr lang="pt-BR" sz="2000" dirty="0" err="1"/>
              <a:t>ex</a:t>
            </a:r>
            <a:r>
              <a:rPr lang="pt-BR" sz="2000" dirty="0"/>
              <a:t>: 25.00).</a:t>
            </a:r>
          </a:p>
        </p:txBody>
      </p:sp>
    </p:spTree>
    <p:extLst>
      <p:ext uri="{BB962C8B-B14F-4D97-AF65-F5344CB8AC3E}">
        <p14:creationId xmlns:p14="http://schemas.microsoft.com/office/powerpoint/2010/main" val="85300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E151728-453E-40A1-A404-35CC41EB9AA2}"/>
              </a:ext>
            </a:extLst>
          </p:cNvPr>
          <p:cNvSpPr txBox="1"/>
          <p:nvPr/>
        </p:nvSpPr>
        <p:spPr>
          <a:xfrm>
            <a:off x="519953" y="2012246"/>
            <a:ext cx="1115209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 algoritmo é um conjunto finito, ordenado e não ambíguo de instruções lógicas e operacionais que define como resolver um problema ou executar uma tarefa. Ele serve como um "roteiro" para alcançar um objetivo específico, seja manualmente ou por meio de um computador.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0D1A75-0341-4EC9-883A-E0A2645DC2D2}"/>
              </a:ext>
            </a:extLst>
          </p:cNvPr>
          <p:cNvSpPr txBox="1"/>
          <p:nvPr/>
        </p:nvSpPr>
        <p:spPr>
          <a:xfrm>
            <a:off x="3048000" y="62322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282537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7F47C30-AFDD-4C5C-BF43-292AA88B2737}"/>
              </a:ext>
            </a:extLst>
          </p:cNvPr>
          <p:cNvSpPr txBox="1"/>
          <p:nvPr/>
        </p:nvSpPr>
        <p:spPr>
          <a:xfrm>
            <a:off x="394447" y="1228397"/>
            <a:ext cx="1140310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Características Essenciais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Entrada (Input): Recebe dados iniciais (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números, texto).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Processamento: Realiza operações lógicas e matemáticas com os dados.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Saída (Output): Produz um resultado após o processamento.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Precisão: Cada passo deve ser claro e sem ambiguidades.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Finito: Deve terminar após um número limitado de passos.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Eficiência: Deve resolver o problema usando recursos mínimos (tempo e memória).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67EB49-6B65-4589-83EB-FE89C699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0"/>
            <a:ext cx="609652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0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8C48B7C-67DD-4EB5-882E-C6DBE34787E7}"/>
              </a:ext>
            </a:extLst>
          </p:cNvPr>
          <p:cNvSpPr txBox="1"/>
          <p:nvPr/>
        </p:nvSpPr>
        <p:spPr>
          <a:xfrm>
            <a:off x="690283" y="1443841"/>
            <a:ext cx="111789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Pense em um algoritmo como uma receita de bolo: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Entrada: 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Ingredientes (farinha, ovos, açúcar).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Processamento: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Misturar, assar.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Saída: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Bolo pronto.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EC86B5-59B4-4160-B384-1314BE57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13" y="0"/>
            <a:ext cx="609652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7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A2C157A-7E6B-4C84-8F21-D47E4D2C78F2}"/>
              </a:ext>
            </a:extLst>
          </p:cNvPr>
          <p:cNvSpPr txBox="1"/>
          <p:nvPr/>
        </p:nvSpPr>
        <p:spPr>
          <a:xfrm>
            <a:off x="663388" y="1011721"/>
            <a:ext cx="11152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Dica para Criar Algoritmos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Siga o método PDCA (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Do,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Check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Planeje a lógica no papel.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 o código.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Teste com diferentes entradas.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Ajuste para melhorar eficiência.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CACA46-27EB-4EFF-A45F-E2A22E5D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0"/>
            <a:ext cx="6096528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0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0F9D59-3EE4-403B-BDB3-421CB1CB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0"/>
            <a:ext cx="6096528" cy="8596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2B27BE4-F715-4482-B05E-F53121815B00}"/>
              </a:ext>
            </a:extLst>
          </p:cNvPr>
          <p:cNvSpPr txBox="1"/>
          <p:nvPr/>
        </p:nvSpPr>
        <p:spPr>
          <a:xfrm>
            <a:off x="1226124" y="8136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Calcular Área de um Quadrado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21C133-DACD-44BC-8A7A-2AC625AC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124" y="813693"/>
            <a:ext cx="3662482" cy="21507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05966FD-4183-4231-89A9-E0BA206DA197}"/>
              </a:ext>
            </a:extLst>
          </p:cNvPr>
          <p:cNvSpPr txBox="1"/>
          <p:nvPr/>
        </p:nvSpPr>
        <p:spPr>
          <a:xfrm>
            <a:off x="1226124" y="182985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Fórmula:</a:t>
            </a:r>
            <a:b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Á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rea=lado²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07A214-B728-4B44-BF9D-3F6A67FE78B3}"/>
              </a:ext>
            </a:extLst>
          </p:cNvPr>
          <p:cNvSpPr txBox="1"/>
          <p:nvPr/>
        </p:nvSpPr>
        <p:spPr>
          <a:xfrm>
            <a:off x="1226124" y="3476694"/>
            <a:ext cx="629770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Receber o valor do lado.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Elevar o lado ao quadrado.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Retornar o resultado.</a:t>
            </a:r>
          </a:p>
        </p:txBody>
      </p:sp>
    </p:spTree>
    <p:extLst>
      <p:ext uri="{BB962C8B-B14F-4D97-AF65-F5344CB8AC3E}">
        <p14:creationId xmlns:p14="http://schemas.microsoft.com/office/powerpoint/2010/main" val="51330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124B7B-E594-4291-ABC6-025A3339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17" y="2051972"/>
            <a:ext cx="3596952" cy="20270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88CE84-C269-4FD9-B328-8BFF7EF1DE0C}"/>
              </a:ext>
            </a:extLst>
          </p:cNvPr>
          <p:cNvSpPr txBox="1"/>
          <p:nvPr/>
        </p:nvSpPr>
        <p:spPr>
          <a:xfrm>
            <a:off x="1138517" y="10384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Calcular Área de um Retângulo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488D33-C030-465F-BCCB-62269DFE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72" y="0"/>
            <a:ext cx="6096528" cy="8596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7873B5-61ED-47F1-B240-B62FA9D6FDA0}"/>
              </a:ext>
            </a:extLst>
          </p:cNvPr>
          <p:cNvSpPr txBox="1"/>
          <p:nvPr/>
        </p:nvSpPr>
        <p:spPr>
          <a:xfrm>
            <a:off x="1138517" y="2051972"/>
            <a:ext cx="33707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Fórmula:</a:t>
            </a:r>
            <a:b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Área=base X altura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907858-D441-4722-91B5-F9D80CFF7DEA}"/>
              </a:ext>
            </a:extLst>
          </p:cNvPr>
          <p:cNvSpPr txBox="1"/>
          <p:nvPr/>
        </p:nvSpPr>
        <p:spPr>
          <a:xfrm>
            <a:off x="1138517" y="346503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Receber base e altura.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Multiplicar os valores.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Retornar o resultado.</a:t>
            </a:r>
          </a:p>
        </p:txBody>
      </p:sp>
    </p:spTree>
    <p:extLst>
      <p:ext uri="{BB962C8B-B14F-4D97-AF65-F5344CB8AC3E}">
        <p14:creationId xmlns:p14="http://schemas.microsoft.com/office/powerpoint/2010/main" val="315905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A1CD9C-63E7-4CBE-ABB0-66D0E720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72" y="0"/>
            <a:ext cx="6096528" cy="8596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02C8A5-D46C-4AC3-8716-CE425FA964B7}"/>
              </a:ext>
            </a:extLst>
          </p:cNvPr>
          <p:cNvSpPr txBox="1"/>
          <p:nvPr/>
        </p:nvSpPr>
        <p:spPr>
          <a:xfrm>
            <a:off x="1111623" y="7342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Calcular Área de um Círculo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26CDB5-AA53-41D8-B6EA-7907F4795D19}"/>
              </a:ext>
            </a:extLst>
          </p:cNvPr>
          <p:cNvSpPr txBox="1"/>
          <p:nvPr/>
        </p:nvSpPr>
        <p:spPr>
          <a:xfrm>
            <a:off x="1111623" y="1875502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Fórmula:</a:t>
            </a:r>
            <a:b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Área = 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π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X raio²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510001-20BB-4F4B-AC5C-37BBDF6F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23" y="1875502"/>
            <a:ext cx="3467400" cy="20347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76B356-5F7B-4BC5-B771-CEEEC98E4E35}"/>
              </a:ext>
            </a:extLst>
          </p:cNvPr>
          <p:cNvSpPr txBox="1"/>
          <p:nvPr/>
        </p:nvSpPr>
        <p:spPr>
          <a:xfrm>
            <a:off x="1111623" y="3669803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Passos: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Receber o raio.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Elevar o raio ao quadrado.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Multiplicar por π (3.1415).</a:t>
            </a:r>
          </a:p>
        </p:txBody>
      </p:sp>
    </p:spTree>
    <p:extLst>
      <p:ext uri="{BB962C8B-B14F-4D97-AF65-F5344CB8AC3E}">
        <p14:creationId xmlns:p14="http://schemas.microsoft.com/office/powerpoint/2010/main" val="330480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B2BC5FA-77AA-40DA-9C27-586DB17C9B45}"/>
              </a:ext>
            </a:extLst>
          </p:cNvPr>
          <p:cNvSpPr txBox="1"/>
          <p:nvPr/>
        </p:nvSpPr>
        <p:spPr>
          <a:xfrm>
            <a:off x="3048000" y="1873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solidFill>
                  <a:srgbClr val="404040"/>
                </a:solidFill>
                <a:effectLst/>
              </a:rPr>
              <a:t>Estrutura HTML Básica</a:t>
            </a:r>
            <a:endParaRPr lang="pt-BR" sz="28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F40B35-3C87-45CD-9404-6809BCEC2730}"/>
              </a:ext>
            </a:extLst>
          </p:cNvPr>
          <p:cNvSpPr txBox="1"/>
          <p:nvPr/>
        </p:nvSpPr>
        <p:spPr>
          <a:xfrm>
            <a:off x="1210236" y="1580165"/>
            <a:ext cx="106500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&lt;!DOCTYPE 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r>
              <a:rPr lang="pt-BR" sz="2400" dirty="0"/>
              <a:t>	&lt;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  <a:p>
            <a:r>
              <a:rPr lang="pt-BR" sz="2400" dirty="0"/>
              <a:t>		&lt;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r>
              <a:rPr lang="pt-BR" sz="2400" dirty="0"/>
              <a:t>    			&lt;</a:t>
            </a:r>
            <a:r>
              <a:rPr lang="pt-BR" sz="2400" dirty="0" err="1"/>
              <a:t>title</a:t>
            </a:r>
            <a:r>
              <a:rPr lang="pt-BR" sz="2400" dirty="0"/>
              <a:t>&gt;Calculadora de Área do Retângulo&lt;/</a:t>
            </a:r>
            <a:r>
              <a:rPr lang="pt-BR" sz="2400" dirty="0" err="1"/>
              <a:t>title</a:t>
            </a:r>
            <a:r>
              <a:rPr lang="pt-BR" sz="2400" dirty="0"/>
              <a:t>&gt;</a:t>
            </a:r>
          </a:p>
          <a:p>
            <a:r>
              <a:rPr lang="pt-BR" sz="2400" dirty="0"/>
              <a:t>		&lt;/</a:t>
            </a:r>
            <a:r>
              <a:rPr lang="pt-BR" sz="2400" dirty="0" err="1"/>
              <a:t>head</a:t>
            </a:r>
            <a:r>
              <a:rPr lang="pt-BR" sz="2400" dirty="0"/>
              <a:t>&gt;</a:t>
            </a:r>
          </a:p>
          <a:p>
            <a:r>
              <a:rPr lang="pt-BR" sz="2400" dirty="0"/>
              <a:t>		&lt;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r>
              <a:rPr lang="pt-BR" sz="2400" dirty="0"/>
              <a:t>    			&lt;!-- Conteúdo da página --&gt;</a:t>
            </a:r>
          </a:p>
          <a:p>
            <a:r>
              <a:rPr lang="pt-BR" sz="2400" dirty="0"/>
              <a:t>		&lt;/</a:t>
            </a:r>
            <a:r>
              <a:rPr lang="pt-BR" sz="2400" dirty="0" err="1"/>
              <a:t>body</a:t>
            </a:r>
            <a:r>
              <a:rPr lang="pt-BR" sz="2400" dirty="0"/>
              <a:t>&gt;</a:t>
            </a:r>
          </a:p>
          <a:p>
            <a:r>
              <a:rPr lang="pt-BR" sz="2400" dirty="0"/>
              <a:t>	&lt;/</a:t>
            </a:r>
            <a:r>
              <a:rPr lang="pt-BR" sz="2400" dirty="0" err="1"/>
              <a:t>html</a:t>
            </a:r>
            <a:r>
              <a:rPr lang="pt-BR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52328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758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Linguagem de Programação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longo</dc:creator>
  <cp:lastModifiedBy>claudio longo</cp:lastModifiedBy>
  <cp:revision>2</cp:revision>
  <dcterms:created xsi:type="dcterms:W3CDTF">2025-05-07T17:50:23Z</dcterms:created>
  <dcterms:modified xsi:type="dcterms:W3CDTF">2025-05-14T17:35:48Z</dcterms:modified>
</cp:coreProperties>
</file>