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1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54A19-5679-4AD6-AA70-C701986C07A2}" v="1" dt="2024-10-10T12:33:53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74F90-F6FE-3B84-6C6F-62613E31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11A80-12F1-304C-8462-7FD91F6A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1DCE5-8ECA-BDCD-FFE5-9C34658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93A19-6654-4392-B69A-89988A1A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1C2AA-25EF-B534-D8A8-82B99671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0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7CCEF-04D5-01CB-F28C-4ABD203A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EFBC9C-2FC6-404E-845E-FAD0426C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6F7E2-B324-3010-CC68-90EC553A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3429A-9147-669D-47EC-9676D774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75516-4ADB-ADB5-3240-F5E35C9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4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24FDF8-E926-C4BE-C399-B92922B5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4BAF65-E58C-9493-9BFF-5DCC3308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9559A-8787-28FD-9AAD-35B736A6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356A8-99D6-46ED-7681-64AAC8D1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9425D0-0F16-127A-E3FA-D99DA54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8519E-91A2-DAE9-B9CD-FB6066C9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7A742-32BD-5F55-2D14-B2680672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008F3-9B45-E45F-DBB0-BD98051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A4F04-EF0B-DF48-225E-BC2BB4B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D59AE3-566F-C3DC-8444-B8C00EFA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9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FEE2-DCC9-05B5-D4B7-27D0CE9D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7CA296-2876-1482-8D68-DC102A9C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05378-FEDF-B9FB-6771-7AD6BB7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8E501-698D-B23C-702A-4E9D20A4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06C08-6B40-1FE3-97FA-AFFEB145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D7FB-849E-5457-D44F-71D7917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A9396-27AB-5F69-153F-EFDB1CA89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DAAFA-FA44-1FB1-42D0-F6B01482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CE379B-B9A9-2BFA-7BED-828A67E8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E095A8-C9A9-814E-56EB-DA4813C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26753-9C0C-C529-FD50-BB121EB4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7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BB2F-3454-2052-134A-6305B6B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40D23-834E-084F-56D9-56B74310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A9FEC-DA3F-B7F5-7905-790DEA07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0CF264-551C-C593-9F8C-6968E268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6C08E4-263B-F204-8B34-18D6EEA6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EA6EC5-F589-4185-E0E8-469BC456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4C0C7F-AB15-6CB2-B8A6-1357956D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78714-CF01-FE31-C51D-2DCE228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5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54574-65EA-2C68-64E4-5FC29A7A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CE9308-8295-3743-C8C3-49A8574A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119AA4-0007-4B60-F7CA-A1895F7B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821AA5-B012-396E-5EC1-5565D69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5EA20C-C775-D63C-B26C-661AA20A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154D7D-4681-801D-08B1-9F63155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EFD07-54D3-2DB7-1691-E3FF3215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30E73-6F52-E171-D3B8-8825ABF0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A196C-1C94-B3ED-B7CB-ABCABA2D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0C62B7-3825-9449-4349-E23B3C6E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8C35D-508A-A164-2FB0-34654CB1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55A6B-6B3B-8D0E-B761-EA732FD5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E942C-39B7-DE97-9BEA-0E5BA3DE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6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630A-EEFD-83E3-A36C-DA0C87A7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2812FC-231B-A488-0CBD-0AB90645B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036620-B19A-B351-B60C-7F3860AE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19CB65-5597-876A-D7C8-2F0C227B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737EC-46A6-1AF8-8AB3-6DBED035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C19DC3-186A-0F2B-F118-7909B273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6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F3141B-1865-36CF-63F3-2FF98ACB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8A22B2-0E1B-97AF-3BCE-8D69F4880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556F9-F2F2-83E2-5F63-82CF2E07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BA826-AD5E-4EE1-A8BC-2F9E740D684A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F4645-9894-08A4-BFC1-FD169A9A7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31A8F-2508-59BB-941C-BF84C0F1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41E9D-3BD2-4E06-865B-919CD233E3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D5BE55-0493-E68B-502C-4B1FFAB70F9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06940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tecnologia/o-que-e-servidor/" TargetMode="External"/><Relationship Id="rId2" Type="http://schemas.openxmlformats.org/officeDocument/2006/relationships/hyperlink" Target="https://blog.betrybe.com/tecnologia/navegadores-seguros-mais-usado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gator.com.br/blog/icann-registro-dominios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etrybe.com/tecnologia/tudo-sobre-http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noticias/python-se-tornou-a-linguagem-de-programacao-mais-popular-do-mundo/" TargetMode="External"/><Relationship Id="rId2" Type="http://schemas.openxmlformats.org/officeDocument/2006/relationships/hyperlink" Target="https://blog.betrybe.com/tecnologia/site-tudo-sobr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betrybe.com/desenvolvimento-web/ph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A76604-7B84-00F2-2D97-C072B9286FDF}"/>
              </a:ext>
            </a:extLst>
          </p:cNvPr>
          <p:cNvSpPr txBox="1"/>
          <p:nvPr/>
        </p:nvSpPr>
        <p:spPr>
          <a:xfrm>
            <a:off x="399737" y="629586"/>
            <a:ext cx="11392525" cy="345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BR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aplicação web?</a:t>
            </a:r>
            <a:endParaRPr lang="pt-BR" sz="32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BR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aplicação web diz respeito a uma solução que é executada diretamente no browser (ou </a:t>
            </a:r>
            <a:r>
              <a:rPr lang="pt-BR" b="1" u="sng" kern="0" dirty="0">
                <a:solidFill>
                  <a:srgbClr val="036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navegador</a:t>
            </a:r>
            <a:r>
              <a:rPr lang="pt-BR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não sendo preciso realizar uma instalação na máquina do usuário.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BR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Pode-se, também, utilizar como definição “tudo aquilo que é processado em um </a:t>
            </a:r>
            <a:r>
              <a:rPr lang="pt-BR" b="1" u="sng" kern="0" dirty="0">
                <a:solidFill>
                  <a:srgbClr val="036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servidor</a:t>
            </a:r>
            <a:r>
              <a:rPr lang="pt-BR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terceiro”. As plataformas de e-commerce e as redes sociais são alguns dos exemplos que se enquadram nesse perfil.</a:t>
            </a:r>
            <a:endParaRPr lang="pt-BR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020ADC-BC7A-E7F8-D7DD-741532FB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WEB I</a:t>
            </a:r>
          </a:p>
        </p:txBody>
      </p:sp>
    </p:spTree>
    <p:extLst>
      <p:ext uri="{BB962C8B-B14F-4D97-AF65-F5344CB8AC3E}">
        <p14:creationId xmlns:p14="http://schemas.microsoft.com/office/powerpoint/2010/main" val="62483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115296-E769-0349-66E0-3177879DCD87}"/>
              </a:ext>
            </a:extLst>
          </p:cNvPr>
          <p:cNvSpPr txBox="1"/>
          <p:nvPr/>
        </p:nvSpPr>
        <p:spPr>
          <a:xfrm>
            <a:off x="849442" y="520000"/>
            <a:ext cx="10493116" cy="560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e-mail?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um serviço que permite enviar e receber mensagens pela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usuários precisam de um endereço de e-mail para poder usar este serviço.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‌O que é a World </a:t>
            </a:r>
            <a:r>
              <a:rPr lang="pt-BR" sz="2800" b="1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Wide</a:t>
            </a: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sistema de informação que permite o acesso a documentos vinculados pela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acesso à Web é feito através de navegadores como Chrome ou Firefox.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3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A58235-8CB1-D9C3-B48D-874E0C49349E}"/>
              </a:ext>
            </a:extLst>
          </p:cNvPr>
          <p:cNvSpPr txBox="1"/>
          <p:nvPr/>
        </p:nvSpPr>
        <p:spPr>
          <a:xfrm>
            <a:off x="869430" y="332286"/>
            <a:ext cx="10822898" cy="569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mecanismo de busca?</a:t>
            </a:r>
          </a:p>
          <a:p>
            <a:pPr>
              <a:lnSpc>
                <a:spcPct val="115000"/>
              </a:lnSpc>
              <a:spcAft>
                <a:spcPts val="1500"/>
              </a:spcAft>
            </a:pPr>
            <a:r>
              <a:rPr lang="pt-BR" sz="2800" kern="100" dirty="0"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 software que permite pesquisar informações na World </a:t>
            </a:r>
            <a:r>
              <a:rPr lang="pt-BR" sz="2800" kern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Wide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Alguns exemplos de mecanismos de pesquisa populares são Google, Bing e Yahoo.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‌O que é a nuvem?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efere-se à entrega de serviços de computação pela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Esses‌ serviços incluem armazenamento, processamento de dados ‍e muito mais, sem a necessidade de gerenciar infraestrutura física.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0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0051601-63C4-6F95-63CD-C48434EE53DC}"/>
              </a:ext>
            </a:extLst>
          </p:cNvPr>
          <p:cNvSpPr txBox="1"/>
          <p:nvPr/>
        </p:nvSpPr>
        <p:spPr>
          <a:xfrm>
            <a:off x="839450" y="695060"/>
            <a:ext cx="98185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  <a:p>
            <a:pPr algn="l"/>
            <a:endParaRPr lang="pt-BR" sz="2800" b="1" i="0" dirty="0">
              <a:solidFill>
                <a:srgbClr val="2F1C6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>
                <a:solidFill>
                  <a:srgbClr val="363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TCP/IP é um conjunto de protocolos que possibilita a comunicação entre computadores e servidores, formando a Internet. Ele combina o Protocolo de Controle de Transmissão (TCP), responsável pela transmissão de dados, com o Protocolo de Internet (IP), que identificar os computadores e servidores.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BA8F71-1ECD-8A9B-C81C-C22A59DDC194}"/>
              </a:ext>
            </a:extLst>
          </p:cNvPr>
          <p:cNvSpPr txBox="1"/>
          <p:nvPr/>
        </p:nvSpPr>
        <p:spPr>
          <a:xfrm>
            <a:off x="989351" y="4523580"/>
            <a:ext cx="9818557" cy="163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identificador numérico atribuído a cada dispositivo conectado à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9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90D6F69-1C49-0E6D-6B7A-DC45756DE719}"/>
              </a:ext>
            </a:extLst>
          </p:cNvPr>
          <p:cNvSpPr txBox="1"/>
          <p:nvPr/>
        </p:nvSpPr>
        <p:spPr>
          <a:xfrm>
            <a:off x="779489" y="598731"/>
            <a:ext cx="10553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 pequeno segmento de uma mensagem maior.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5C45C4-DB86-DD0D-5689-898C975AF066}"/>
              </a:ext>
            </a:extLst>
          </p:cNvPr>
          <p:cNvSpPr txBox="1"/>
          <p:nvPr/>
        </p:nvSpPr>
        <p:spPr>
          <a:xfrm>
            <a:off x="779489" y="2090172"/>
            <a:ext cx="105530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  <a:r>
              <a:rPr lang="pt-BR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é uma tecnologia que oferece serviço de Internet de alta velocidade para residências e empresas. Concorre com o cabo e outras formas de internet de banda larga . A tecnologia significa que sua rede e serviço telefônico compartilham a mesma linha telefônica sem interromper suas conexões de voz ou rede.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4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452A747-D4D6-5852-7A69-ACC51ADBFD60}"/>
              </a:ext>
            </a:extLst>
          </p:cNvPr>
          <p:cNvSpPr txBox="1"/>
          <p:nvPr/>
        </p:nvSpPr>
        <p:spPr>
          <a:xfrm>
            <a:off x="752007" y="747519"/>
            <a:ext cx="10687986" cy="4498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que é domínio?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Domínio é um nome único que identifica um site na internet, ou seja, o endereço virtual de um site. Cada domínio tem que ser único, para que os computadores saibam a que site redirecionar os usuários quando eles inserem esse nome.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Um domínio é tipicamente composto por duas partes principais: </a:t>
            </a:r>
            <a:r>
              <a:rPr lang="pt-BR" sz="2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nome do domínio e a extensão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Por exemplo, em “Profclaudio.com.br”, “</a:t>
            </a:r>
            <a:r>
              <a:rPr lang="pt-BR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Profclaudio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é o nome do domínio e “.com.br” é a extensão.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7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1E506-6802-CAE2-DE62-4E3996D0285E}"/>
              </a:ext>
            </a:extLst>
          </p:cNvPr>
          <p:cNvSpPr txBox="1"/>
          <p:nvPr/>
        </p:nvSpPr>
        <p:spPr>
          <a:xfrm>
            <a:off x="764498" y="513706"/>
            <a:ext cx="10957809" cy="461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Para usar um domínio específico, uma pessoa ou empresa deve registrá-lo por meio de um </a:t>
            </a:r>
            <a:r>
              <a:rPr lang="pt-BR" sz="2800" b="1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registrador de domínios.</a:t>
            </a:r>
            <a:r>
              <a:rPr lang="pt-BR" sz="2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Ao registrar um domínio, você basicamente está alugando o direito de usar esse nome na web por um período específico, geralmente um ano ou mais.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 prática, </a:t>
            </a:r>
            <a:r>
              <a:rPr lang="pt-BR" sz="2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domínio é fundamental para a identidade e marca de um site na web</a:t>
            </a: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Ele não apenas serve como um endereço, mas também pode indicar informações sobre o conteúdo do site, sua finalidade ou a organização que o mantém.</a:t>
            </a:r>
          </a:p>
        </p:txBody>
      </p:sp>
    </p:spTree>
    <p:extLst>
      <p:ext uri="{BB962C8B-B14F-4D97-AF65-F5344CB8AC3E}">
        <p14:creationId xmlns:p14="http://schemas.microsoft.com/office/powerpoint/2010/main" val="331347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BE8B27-82FB-0BF6-FA57-D09031DD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7" y="1193088"/>
            <a:ext cx="10661726" cy="44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56AE0A1-3DC7-5C9F-F7BB-C3245C5C707E}"/>
              </a:ext>
            </a:extLst>
          </p:cNvPr>
          <p:cNvSpPr txBox="1"/>
          <p:nvPr/>
        </p:nvSpPr>
        <p:spPr>
          <a:xfrm>
            <a:off x="689547" y="740898"/>
            <a:ext cx="11257614" cy="4817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que é hospedagem?</a:t>
            </a:r>
            <a:endParaRPr lang="pt-BR" sz="2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Hospedagem</a:t>
            </a: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é um serviço de servidor em nuvem que permite que um site fique acessível na internet.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Basicamente, os arquivos que compõem um site, como códigos HTML, imagens, plugins e outros elementos, são armazenados em um servidor de hospedagem para estarem disponíveis sempre que alguém acessá-lo.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 termos simples e didáticos, se um domínio é o endereço do seu site, podemos dizer que a hospedagem é a casa onde seu site vive.</a:t>
            </a:r>
          </a:p>
        </p:txBody>
      </p:sp>
    </p:spTree>
    <p:extLst>
      <p:ext uri="{BB962C8B-B14F-4D97-AF65-F5344CB8AC3E}">
        <p14:creationId xmlns:p14="http://schemas.microsoft.com/office/powerpoint/2010/main" val="11922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B3705A9-0DCA-45F6-2C51-AC05B2DC845D}"/>
              </a:ext>
            </a:extLst>
          </p:cNvPr>
          <p:cNvSpPr txBox="1"/>
          <p:nvPr/>
        </p:nvSpPr>
        <p:spPr>
          <a:xfrm>
            <a:off x="743262" y="329784"/>
            <a:ext cx="11083977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pt-BR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funciona uma aplicação web?</a:t>
            </a:r>
            <a:endParaRPr lang="pt-BR" sz="32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que uma aplicação web funcione, ela depende de um servidor web, de solicitações realizadas pelos usuários, do uso de protocolos e métodos (normalmente o </a:t>
            </a:r>
            <a:r>
              <a:rPr lang="pt-BR" sz="1400" b="1" u="sng" kern="0" dirty="0">
                <a:solidFill>
                  <a:srgbClr val="036B5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</a:t>
            </a: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e da resposta do protocolo.</a:t>
            </a:r>
            <a:endParaRPr lang="pt-BR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aplicação deve permitir que as pessoas usuárias consigam fazer uma solicitação e receber algo em resposta. Ou seja, elas precisam mediar essa interação de forma natural, devolvendo o que a pessoa deseja como resultado — por exemplo, se a pessoa pede para abrir uma foto, é preciso que isso seja devolvido à ela, e não a abertura de uma página aleatória.</a:t>
            </a:r>
            <a:endParaRPr lang="pt-BR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sentido, o servidor tem por função receber a solicitação do público e devolver uma resposta para a aplicação. A resposta pode ser a abertura de uma nova página, imagens, documentos, entre outros.</a:t>
            </a:r>
            <a:endParaRPr lang="pt-BR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Outro componente da aplicação web é o protocolo HTTP. Ele é como uma espécie de “linguagem” que determina o padrão pelo qual a solicitação realizada se comunica com o servidor. Outros protocolos envolvidos em aplicações web podem ser:</a:t>
            </a:r>
            <a:endParaRPr lang="pt-BR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FTP (transmissão de arquivos);</a:t>
            </a:r>
            <a:endParaRPr lang="pt-BR" sz="1400" b="1" kern="100" dirty="0">
              <a:solidFill>
                <a:srgbClr val="121416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SMTP (envio de mensagens para um servidor de e-mail);</a:t>
            </a:r>
            <a:endParaRPr lang="pt-BR" sz="1400" b="1" kern="100" dirty="0">
              <a:solidFill>
                <a:srgbClr val="121416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kern="0" dirty="0">
                <a:solidFill>
                  <a:srgbClr val="1214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 e IMAP (acesso a mensagens de e-mail eletrônico).</a:t>
            </a:r>
            <a:endParaRPr lang="pt-BR" sz="1400" b="1" kern="100" dirty="0">
              <a:solidFill>
                <a:srgbClr val="121416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F09AA4-0064-D96A-4073-B89A129A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WEB I</a:t>
            </a:r>
          </a:p>
        </p:txBody>
      </p:sp>
    </p:spTree>
    <p:extLst>
      <p:ext uri="{BB962C8B-B14F-4D97-AF65-F5344CB8AC3E}">
        <p14:creationId xmlns:p14="http://schemas.microsoft.com/office/powerpoint/2010/main" val="16426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rtes que compõem uma aplicação web: user, front-end e back-end">
            <a:extLst>
              <a:ext uri="{FF2B5EF4-FFF2-40B4-BE49-F238E27FC236}">
                <a16:creationId xmlns:a16="http://schemas.microsoft.com/office/drawing/2014/main" id="{427E4191-8EAD-3B48-097A-CA6FBA30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41" y="3822396"/>
            <a:ext cx="5921115" cy="28226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FE561E-39DB-C289-61E1-B5CA39FF222D}"/>
              </a:ext>
            </a:extLst>
          </p:cNvPr>
          <p:cNvSpPr txBox="1"/>
          <p:nvPr/>
        </p:nvSpPr>
        <p:spPr>
          <a:xfrm>
            <a:off x="1456544" y="212994"/>
            <a:ext cx="9278911" cy="339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Quais as principais partes da estrutura de uma aplicação Web?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pt-BR" sz="1400" b="1" kern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Enxergar uma aplicação web pronta, testada e funcionando é muito bom, não é mesmo? Pois bem, mas temos que entender que boa parte das aplicações depende diretamente de um banco de dados, de um sistema de </a:t>
            </a:r>
            <a:r>
              <a:rPr lang="pt-BR" sz="1400" b="1" i="1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middleware</a:t>
            </a:r>
            <a:r>
              <a:rPr lang="pt-BR" sz="1400" b="1" kern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na web, entre outros componentes e ferramentas.</a:t>
            </a: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pt-BR" sz="1400" b="1" i="1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middleware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de nível intermediário que facilita a comunicação e a gestão de dados entre aplicações de software distintas. Pense no middleware como um “tradutor” que atua entre diferentes aplicações, permitindo que se comuniquem e interajam de maneira produtiva.</a:t>
            </a:r>
            <a:endParaRPr lang="pt-BR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CD3D0-EA99-8F50-E6D8-EC90C16D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WEB I</a:t>
            </a:r>
          </a:p>
        </p:txBody>
      </p:sp>
    </p:spTree>
    <p:extLst>
      <p:ext uri="{BB962C8B-B14F-4D97-AF65-F5344CB8AC3E}">
        <p14:creationId xmlns:p14="http://schemas.microsoft.com/office/powerpoint/2010/main" val="23850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52ACAB-743C-FF8D-29D2-BBF6C9239482}"/>
              </a:ext>
            </a:extLst>
          </p:cNvPr>
          <p:cNvSpPr txBox="1"/>
          <p:nvPr/>
        </p:nvSpPr>
        <p:spPr>
          <a:xfrm>
            <a:off x="809468" y="340334"/>
            <a:ext cx="11092722" cy="6198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Front-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</a:t>
            </a:r>
            <a:endParaRPr lang="pt-BR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front-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nada mais é que toda a parte visual de um</a:t>
            </a:r>
            <a:r>
              <a:rPr lang="pt-BR" sz="1800" b="1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 site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Através dos códigos, uma interface é construída (de preferência, bastante amigável). As tecnologias mais utilizadas para a construção de um site são o HTML e CSS, bem como o Javascript para implementação de algumas funcionalidades.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Back-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</a:t>
            </a:r>
            <a:endParaRPr lang="pt-BR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back-end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como o próprio nome já diz, é tudo aquilo que está por trás de uma aplicação. Toda essa construção da base da aplicação pode ser desenvolvida com o uso de linguagens de programação, como o Java, Ruby, C#, </a:t>
            </a:r>
            <a:r>
              <a:rPr lang="pt-BR" sz="1800" b="1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Python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 </a:t>
            </a:r>
            <a:r>
              <a:rPr lang="pt-BR" sz="1800" b="1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PHP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entre outras. Além disso, é através do 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back-end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que ocorre a conexão entre os bancos de dados e o carregamento de informações.</a:t>
            </a: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 API é um conjunto de normas que possibilita a comunicação entre diversas plataformas. Por sua vez, as pessoas desenvolvedoras costumam utilizar as APIs para comunicar funcionalidades diferentes com suas aplicações web.</a:t>
            </a:r>
            <a:r>
              <a:rPr lang="pt-BR" b="1" i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Inter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b="1" i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é a abreviação de </a:t>
            </a:r>
            <a:r>
              <a:rPr lang="pt-BR" b="1" i="1" dirty="0" err="1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BR" b="1" i="1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1" dirty="0" err="1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pt-BR" b="1" i="1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Interface, </a:t>
            </a:r>
            <a:r>
              <a:rPr lang="pt-BR" b="1" i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que significa “Interface de Programação de Aplicações”</a:t>
            </a:r>
            <a:r>
              <a:rPr lang="pt-BR" b="0" i="0" dirty="0">
                <a:solidFill>
                  <a:srgbClr val="12141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1C3EBC-ECC3-0E55-450F-2929AB4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WEB I</a:t>
            </a:r>
          </a:p>
        </p:txBody>
      </p:sp>
    </p:spTree>
    <p:extLst>
      <p:ext uri="{BB962C8B-B14F-4D97-AF65-F5344CB8AC3E}">
        <p14:creationId xmlns:p14="http://schemas.microsoft.com/office/powerpoint/2010/main" val="202539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7FDDEB-4A82-4748-3293-33940A643270}"/>
              </a:ext>
            </a:extLst>
          </p:cNvPr>
          <p:cNvSpPr txBox="1"/>
          <p:nvPr/>
        </p:nvSpPr>
        <p:spPr>
          <a:xfrm>
            <a:off x="764499" y="851165"/>
            <a:ext cx="113025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Antes de abordar o que é a internet, devemos definir o que é uma "rede". Uma rede é um grupo de computadores conectados que são capazes de enviar dados uns aos outros. Uma rede de computadores é muito semelhante a um círculo social, que é um grupo de pessoas em que todos se conhecem, trocam informações regularmente e coordenam atividades em conjunto.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12854F-E190-7D94-064E-08F80A08F83D}"/>
              </a:ext>
            </a:extLst>
          </p:cNvPr>
          <p:cNvSpPr txBox="1"/>
          <p:nvPr/>
        </p:nvSpPr>
        <p:spPr>
          <a:xfrm>
            <a:off x="5169086" y="127896"/>
            <a:ext cx="249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25D14E-C96E-3A10-4DD3-20FAF4BB3D2F}"/>
              </a:ext>
            </a:extLst>
          </p:cNvPr>
          <p:cNvSpPr txBox="1"/>
          <p:nvPr/>
        </p:nvSpPr>
        <p:spPr>
          <a:xfrm>
            <a:off x="764499" y="3805809"/>
            <a:ext cx="107929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Internet é uma rede de redes,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 Internet nada mais é do que uma gigantesca rede de computadores interligados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4BAB6A-871E-5074-660B-E33BB8B8925D}"/>
              </a:ext>
            </a:extLst>
          </p:cNvPr>
          <p:cNvSpPr txBox="1"/>
          <p:nvPr/>
        </p:nvSpPr>
        <p:spPr>
          <a:xfrm>
            <a:off x="764499" y="5025758"/>
            <a:ext cx="10538086" cy="10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Internet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usa um conjunto de protocolos para troca de dados e informações.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D47B84E-C0F5-CDB1-CFBD-4F05F96D8FB6}"/>
              </a:ext>
            </a:extLst>
          </p:cNvPr>
          <p:cNvSpPr txBox="1"/>
          <p:nvPr/>
        </p:nvSpPr>
        <p:spPr>
          <a:xfrm>
            <a:off x="434715" y="846945"/>
            <a:ext cx="11317574" cy="490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funciona a ‌internet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Protocolo de comunicação: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As informações viajam pela Internet usando um protocolo de comunicação chamado </a:t>
            </a:r>
            <a:r>
              <a:rPr lang="pt-BR" sz="28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TCP/IP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Servidores e clientes: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Ao acessar uma página web, seu computador atua como um cliente que envia solicitações a um servidor, que armazena e gerencia as informações que você procura.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Navegadores da Web: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Para acessar informações na Internet, utilizamos programas chamados navegadores web, como Google Chrome, Mozilla Firefox ou Safari.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B77C028-73EC-EFBF-2092-248852E1DBBF}"/>
              </a:ext>
            </a:extLst>
          </p:cNvPr>
          <p:cNvSpPr txBox="1"/>
          <p:nvPr/>
        </p:nvSpPr>
        <p:spPr>
          <a:xfrm>
            <a:off x="599607" y="854439"/>
            <a:ext cx="10837888" cy="661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endereços IP: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Cada dispositivo conectado à Internet possui um endereço exclusivo chamado endereço </a:t>
            </a:r>
            <a:r>
              <a:rPr lang="pt-BR" sz="28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IP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que é usado para ‌identificá-lo ‌dentro da rede.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Provedores de serviços de Internet (</a:t>
            </a:r>
            <a:r>
              <a:rPr lang="pt-BR" sz="2800" b="1" kern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ISPs</a:t>
            </a: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Para se conectar à Internet, você precisa contratar os serviços de um provedor de Internet, que lhe fornece acesso à rede. ‌Empresa que oferece acesso à Internet aos seus clientes.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0" dirty="0">
              <a:solidFill>
                <a:srgbClr val="212121"/>
              </a:solidFill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0" dirty="0">
              <a:solidFill>
                <a:srgbClr val="21212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0" dirty="0">
              <a:solidFill>
                <a:srgbClr val="21212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3F4DA7-22D6-2C99-A7A8-CF053346C51D}"/>
              </a:ext>
            </a:extLst>
          </p:cNvPr>
          <p:cNvSpPr txBox="1"/>
          <p:nvPr/>
        </p:nvSpPr>
        <p:spPr>
          <a:xfrm>
            <a:off x="599607" y="4783368"/>
            <a:ext cx="10523095" cy="10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</a:t>
            </a:r>
            <a:r>
              <a:rPr lang="pt-BR" sz="2800" kern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ISPs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normalmente fornecem conexões de Internet por meio de tecnologias como </a:t>
            </a:r>
            <a:r>
              <a:rPr lang="pt-BR" sz="28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DSL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fibra óptica ou cabo.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76C05CE-6644-1C13-E058-C027365B3E81}"/>
              </a:ext>
            </a:extLst>
          </p:cNvPr>
          <p:cNvSpPr txBox="1"/>
          <p:nvPr/>
        </p:nvSpPr>
        <p:spPr>
          <a:xfrm>
            <a:off x="624590" y="171422"/>
            <a:ext cx="11277600" cy="629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Quem criou a Internet?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Internet foi criada pelo Departamento de Defesa dos Estados Unidos na década de 1960.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projeto inicial chamava-se ARPANET e depois evoluiu para o que conhecemos como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funciona a Internet?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dispositivos se conectam à Internet por meio de provedores de serviços de Internet. 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informação é dividida em </a:t>
            </a:r>
            <a:r>
              <a:rPr lang="pt-BR" sz="28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pacotes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viaja pela rede e é remontada no destino desejado.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5738F55-3015-6BEB-D021-CF82A67A4E29}"/>
              </a:ext>
            </a:extLst>
          </p:cNvPr>
          <p:cNvSpPr txBox="1"/>
          <p:nvPr/>
        </p:nvSpPr>
        <p:spPr>
          <a:xfrm>
            <a:off x="629587" y="601238"/>
            <a:ext cx="11197652" cy="282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500"/>
              </a:spcAft>
            </a:pPr>
            <a:r>
              <a:rPr lang="pt-BR" sz="2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navegador da web?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 </a:t>
            </a: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navegador da web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é um aplicativo que permite acessar e visualizar informações na Internet.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Alguns exemplos de navegadores são Google Chrome, Mozilla Firefox e Safari.</a:t>
            </a:r>
            <a:endParaRPr lang="pt-BR" sz="2800" kern="100" dirty="0"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4B8D59-BE0B-E848-03AA-85AA7D59AC31}"/>
              </a:ext>
            </a:extLst>
          </p:cNvPr>
          <p:cNvSpPr txBox="1"/>
          <p:nvPr/>
        </p:nvSpPr>
        <p:spPr>
          <a:xfrm>
            <a:off x="629587" y="3589835"/>
            <a:ext cx="10732957" cy="204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Benefícios da Internet:</a:t>
            </a:r>
            <a:r>
              <a:rPr lang="pt-BR" sz="2800" kern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 Internet dá-nos acesso a uma quantidade ilimitada de informação, permite-nos comunicar com pessoas de todo o mundo e oferece-nos inúmeros serviços e entretenimento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07891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1562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Inter</vt:lpstr>
      <vt:lpstr>Symbol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Ribeiro Longo - PrestServ</dc:creator>
  <cp:lastModifiedBy>Claudio Ribeiro Longo - PrestServ</cp:lastModifiedBy>
  <cp:revision>1</cp:revision>
  <dcterms:created xsi:type="dcterms:W3CDTF">2024-10-06T19:35:49Z</dcterms:created>
  <dcterms:modified xsi:type="dcterms:W3CDTF">2024-10-10T12:34:01Z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2024-10-06T21:21:50Z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8cf85ff2-e2f9-4313-84e2-a7b811812d6f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