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5" r:id="rId6"/>
    <p:sldId id="266" r:id="rId7"/>
    <p:sldId id="267" r:id="rId8"/>
    <p:sldId id="259" r:id="rId9"/>
    <p:sldId id="261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Ribeiro Longo - PrestServ" userId="610a75e4-6cb1-4fce-92df-d859a62fa7e6" providerId="ADAL" clId="{038A9D50-0DFC-4002-8AC5-4EA21E4C81D0}"/>
    <pc:docChg chg="delSld">
      <pc:chgData name="Claudio Ribeiro Longo - PrestServ" userId="610a75e4-6cb1-4fce-92df-d859a62fa7e6" providerId="ADAL" clId="{038A9D50-0DFC-4002-8AC5-4EA21E4C81D0}" dt="2024-10-17T19:11:39.416" v="0" actId="47"/>
      <pc:docMkLst>
        <pc:docMk/>
      </pc:docMkLst>
      <pc:sldChg chg="del">
        <pc:chgData name="Claudio Ribeiro Longo - PrestServ" userId="610a75e4-6cb1-4fce-92df-d859a62fa7e6" providerId="ADAL" clId="{038A9D50-0DFC-4002-8AC5-4EA21E4C81D0}" dt="2024-10-17T19:11:39.416" v="0" actId="47"/>
        <pc:sldMkLst>
          <pc:docMk/>
          <pc:sldMk cId="3905443746" sldId="277"/>
        </pc:sldMkLst>
      </pc:sldChg>
      <pc:sldChg chg="del">
        <pc:chgData name="Claudio Ribeiro Longo - PrestServ" userId="610a75e4-6cb1-4fce-92df-d859a62fa7e6" providerId="ADAL" clId="{038A9D50-0DFC-4002-8AC5-4EA21E4C81D0}" dt="2024-10-17T19:11:39.416" v="0" actId="47"/>
        <pc:sldMkLst>
          <pc:docMk/>
          <pc:sldMk cId="1727413226" sldId="278"/>
        </pc:sldMkLst>
      </pc:sldChg>
      <pc:sldChg chg="del">
        <pc:chgData name="Claudio Ribeiro Longo - PrestServ" userId="610a75e4-6cb1-4fce-92df-d859a62fa7e6" providerId="ADAL" clId="{038A9D50-0DFC-4002-8AC5-4EA21E4C81D0}" dt="2024-10-17T19:11:39.416" v="0" actId="47"/>
        <pc:sldMkLst>
          <pc:docMk/>
          <pc:sldMk cId="90171113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BB50A-7CA8-1BF4-8C62-7083133FA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4BC36-680C-FC25-D0BF-06D31435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69020-39D9-919C-791F-BE7C04E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CED82-7F78-03D1-91F2-BF74BBE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82F7B-1305-DFC3-5155-25F6650A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75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9227-7745-F9EF-3842-31A0A08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27D4A6-7AF2-5E09-ADBE-A672B103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FAF0FC-89C2-7789-3A6B-8B9F449B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0817A-FD11-4308-3129-D421A84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CBDE8-32A0-EE92-DFB9-A005C803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43BD3E-DE6D-8D20-DC3D-E83C78A8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DCAB24-B5C9-DFE1-D02B-E91C6A44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82CF2-4131-88D6-0105-E220C659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17920-CBC9-4066-D60B-0F463152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7E90E-9AE0-91B2-C423-9F9932C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3A64-B8B8-D2CB-A286-F2F94C4F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B7C1E-9560-40C0-8136-04557603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3EEFE-9D17-4290-FB43-C9691CB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BE16A-16F8-BB3B-69C8-383A9630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04039-E2B0-60E7-1809-52022167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6D9F-C5F5-04C5-624C-6436543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3F3A9-881E-7CF1-BBEB-8A4B09D5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8C558-5728-A2F4-DF63-CBBB59C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FE4A0-1849-B557-EF08-0866C78F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B51E4-C7B1-A881-5B18-8CD62731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7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3FA56-D855-E194-7B07-EE9780CF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C9D77-A655-CB9F-3B03-708672E1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DC6BF5-82FF-67DE-BFBA-BA625F60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4CCDEE-D34E-5E30-7A1E-D33AAFC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8A685-912A-E428-98C2-90C9A022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96DF5-F853-D24C-6F31-FAAA7CE5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1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6598-1EAD-83BB-22F9-E06FFEA5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2C9154-AC84-2D9F-9ED7-1DD5FA4B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B27527-1D83-EEBC-C333-F432320E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13F839-4941-FBDA-3143-724F88A90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2A9B0-E84D-9CD1-7772-B89BA9BF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9428A4-6F9E-9D12-5590-72B3B60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09699A-0772-7546-CA8A-DA80557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E63550-9335-62DD-DF8E-F1D4EA30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55E70-7C3E-8B19-2087-139E1972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F11525-88DD-F398-66BF-E7C851E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5F12A-96D5-FF77-8108-17542797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941BC9-50C8-AABC-35F6-FBB39D20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ECE469-AA7C-7AC8-8362-FC757C3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DE31F0-2119-7322-CC2F-AE3E2ACD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5F522-18A2-7F98-8590-93324C54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4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B554B-488C-BE4B-CD41-D3FB2B05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63E31-3FEF-6E95-1A8C-FCEEF0BB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E5E063-FEB3-48BF-0F81-3764C465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2F3287-9C92-C097-AAB8-DFC352F3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B0BB7-F2BD-CE00-5E80-B37B0788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61816-A1D4-7069-8973-F36FA5C6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448FA-694E-D305-200D-81E3C24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E86DD5-F4DF-24C7-0B0D-2151A8442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41D5DE-130C-6C1C-1122-9AF91651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CC31E6-C715-33D5-86C8-A8C09F7C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06F12-7010-5C3D-E9D4-B675B020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9D621D-3AF1-CB18-E1D1-5140189D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E0CF05-29BE-CD86-351F-C407287D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F387DC-1726-0E38-3BCC-69585F1A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DFB79-3911-CCF2-97AC-16ED4E86E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B6EBF-6BEF-4B7A-AB71-18C5DF838E8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21F12-CC0D-4978-6C6D-3DF2DFCA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2722B-F78F-DA92-6062-626AD7FF1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56455-B03F-494D-842A-EFEE96918B0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FEBA57-21DF-5A39-4BBD-B516F533DB4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380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Glossary/Element" TargetMode="External"/><Relationship Id="rId2" Type="http://schemas.openxmlformats.org/officeDocument/2006/relationships/hyperlink" Target="https://developer.mozilla.org/pt-BR/docs/Glossary/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host.com.br/blog/criar-sites/tags-html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HTML/Introduction_to_HTML/Getting_started#anatomia_de_um_elemento_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/body" TargetMode="External"/><Relationship Id="rId2" Type="http://schemas.openxmlformats.org/officeDocument/2006/relationships/hyperlink" Target="https://developer.mozilla.org/pt-BR/docs/Web/HTML/Element/he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pt-BR/docs/Glossary/Meta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9A8463C-D88E-4F10-31A8-43125747CC1B}"/>
              </a:ext>
            </a:extLst>
          </p:cNvPr>
          <p:cNvSpPr txBox="1"/>
          <p:nvPr/>
        </p:nvSpPr>
        <p:spPr>
          <a:xfrm>
            <a:off x="629585" y="486623"/>
            <a:ext cx="112276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HTML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pt-BR" sz="32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HyperText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Markup </a:t>
            </a:r>
            <a:r>
              <a:rPr lang="pt-BR" sz="32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não é uma linguagem de programação, é uma </a:t>
            </a:r>
            <a:r>
              <a:rPr lang="pt-BR" sz="3200" i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linguagem de marcação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utilizada para dizer ao seu navegador como estruturar a página web que você visita.</a:t>
            </a:r>
            <a:endParaRPr lang="pt-B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545CA4-3231-B816-BE45-270AD9191176}"/>
              </a:ext>
            </a:extLst>
          </p:cNvPr>
          <p:cNvSpPr txBox="1"/>
          <p:nvPr/>
        </p:nvSpPr>
        <p:spPr>
          <a:xfrm>
            <a:off x="629584" y="2963587"/>
            <a:ext cx="11107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consiste em uma série de </a:t>
            </a:r>
            <a:r>
              <a:rPr lang="pt-BR" sz="3200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elementos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que você usa para anexar, envolver ou </a:t>
            </a:r>
            <a:r>
              <a:rPr lang="pt-BR" sz="3200" i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</a:t>
            </a:r>
            <a:r>
              <a:rPr lang="pt-BR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diferentes partes do conteúdo para que apareça ou aja de uma certa maneira. </a:t>
            </a:r>
            <a:endParaRPr lang="pt-B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10DF902-C9E4-7405-F9C3-7F7E9BCD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" y="973289"/>
            <a:ext cx="10897849" cy="49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DFA0C3B-F491-FA7C-2D49-C315B479A1B8}"/>
              </a:ext>
            </a:extLst>
          </p:cNvPr>
          <p:cNvSpPr txBox="1"/>
          <p:nvPr/>
        </p:nvSpPr>
        <p:spPr>
          <a:xfrm>
            <a:off x="624590" y="2090172"/>
            <a:ext cx="109428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algn="l"/>
            <a:endParaRPr lang="pt-BR" sz="28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Apesar da sintaxe parecida, o </a:t>
            </a:r>
            <a:r>
              <a:rPr lang="pt-BR" sz="2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não é uma </a:t>
            </a:r>
            <a:r>
              <a:rPr lang="pt-BR" sz="2800" b="1" i="0" u="none" strike="noStrike" dirty="0" err="1">
                <a:solidFill>
                  <a:srgbClr val="CE42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tag</a:t>
            </a:r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do HTML. O </a:t>
            </a:r>
            <a:r>
              <a:rPr lang="pt-BR" sz="2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HTML é uma declaração para informar ao navegador qual é a versão do HTML utilizada no arquivo. Essa declaração vem antes das </a:t>
            </a:r>
            <a:r>
              <a:rPr lang="pt-BR" sz="2800" b="1" i="0" u="none" strike="noStrike" dirty="0" err="1">
                <a:solidFill>
                  <a:srgbClr val="CE42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tags</a:t>
            </a:r>
            <a:r>
              <a:rPr lang="pt-BR" sz="2800" b="1" i="0" u="none" strike="noStrike" dirty="0">
                <a:solidFill>
                  <a:srgbClr val="CE42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HTML,</a:t>
            </a:r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portanto, geralmente é apresentada na primeira linha de um código.</a:t>
            </a:r>
          </a:p>
        </p:txBody>
      </p:sp>
    </p:spTree>
    <p:extLst>
      <p:ext uri="{BB962C8B-B14F-4D97-AF65-F5344CB8AC3E}">
        <p14:creationId xmlns:p14="http://schemas.microsoft.com/office/powerpoint/2010/main" val="381432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14CE4C-3B81-2550-592F-CADCAE255580}"/>
              </a:ext>
            </a:extLst>
          </p:cNvPr>
          <p:cNvSpPr txBox="1"/>
          <p:nvPr/>
        </p:nvSpPr>
        <p:spPr>
          <a:xfrm>
            <a:off x="909403" y="1012954"/>
            <a:ext cx="103731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&lt;meta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="utf-8" /&gt;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Este elemento simplesmente especifica a codificação de caracteres do documento — o conjunto de caracteres que o documento está autorizado a usar. utf-8 é um conjunto de caracteres universal que inclui praticamente qualquer caractere de qualquer linguagem humana. Isso significa que sua página web poderá lidar com a exibição de qualquer idioma; portanto, é uma boa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idéia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configurar isso em todas as páginas web que você cria! Por exemplo, sua página poderia lidar com o Inglês e Japonês muito bem:</a:t>
            </a:r>
          </a:p>
        </p:txBody>
      </p:sp>
    </p:spTree>
    <p:extLst>
      <p:ext uri="{BB962C8B-B14F-4D97-AF65-F5344CB8AC3E}">
        <p14:creationId xmlns:p14="http://schemas.microsoft.com/office/powerpoint/2010/main" val="33480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8BC4AF9-A24B-25DB-8A2A-2029D1DFC4A7}"/>
              </a:ext>
            </a:extLst>
          </p:cNvPr>
          <p:cNvSpPr txBox="1"/>
          <p:nvPr/>
        </p:nvSpPr>
        <p:spPr>
          <a:xfrm>
            <a:off x="3049250" y="152612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Cabeçalhos e Parágrafos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DBDAE1-6AA2-BEBE-64AF-31215929D3A6}"/>
              </a:ext>
            </a:extLst>
          </p:cNvPr>
          <p:cNvSpPr txBox="1"/>
          <p:nvPr/>
        </p:nvSpPr>
        <p:spPr>
          <a:xfrm>
            <a:off x="519659" y="815687"/>
            <a:ext cx="111526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Existem seis elementos de título — &lt;h1&gt;, &lt;h2&gt;, &lt;h3&gt;, &lt;h4&gt;, &lt;h5&gt; e &lt;h6&gt; . Cada elemento representa um nível diferente de conteúdo no documento; &lt;h1&gt; representa o título principal, &lt;h2&gt; representa subtítulos, &lt;h3&gt; representa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sub-subtítulos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e assim por diante.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CB4560-399E-97E5-D9D4-6637C0F90070}"/>
              </a:ext>
            </a:extLst>
          </p:cNvPr>
          <p:cNvSpPr txBox="1"/>
          <p:nvPr/>
        </p:nvSpPr>
        <p:spPr>
          <a:xfrm>
            <a:off x="519659" y="2854032"/>
            <a:ext cx="111526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&lt;h1&gt; até &lt;h6&gt;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&lt;h1&gt; até &lt;h6&gt; são usadas para definir os cabeçalhos de um documento HTML. &lt;h1&gt; é usado para o cabeçalho principal, enquanto &lt;h2&gt; até &lt;h6&gt; são usados para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subcabeçalhos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Usar essas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corretamente estruturam o conteúdo de uma página, melhorando a acessibilidade e ajudando os mecanismos de busca a entender a hierarquia do conteúdo.</a:t>
            </a:r>
          </a:p>
        </p:txBody>
      </p:sp>
    </p:spTree>
    <p:extLst>
      <p:ext uri="{BB962C8B-B14F-4D97-AF65-F5344CB8AC3E}">
        <p14:creationId xmlns:p14="http://schemas.microsoft.com/office/powerpoint/2010/main" val="3875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1E10CF-07E6-9751-7F11-518B0668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66" y="289526"/>
            <a:ext cx="8124668" cy="62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9A101E8-862A-0B8B-2467-710A34298D57}"/>
              </a:ext>
            </a:extLst>
          </p:cNvPr>
          <p:cNvSpPr txBox="1"/>
          <p:nvPr/>
        </p:nvSpPr>
        <p:spPr>
          <a:xfrm>
            <a:off x="1198583" y="260559"/>
            <a:ext cx="9794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Negrito (</a:t>
            </a:r>
            <a:r>
              <a:rPr lang="pt-BR" sz="28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bold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&lt;Strong&gt;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&lt;b&gt;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179B9B-B049-9670-1938-0E730A461A67}"/>
              </a:ext>
            </a:extLst>
          </p:cNvPr>
          <p:cNvSpPr txBox="1"/>
          <p:nvPr/>
        </p:nvSpPr>
        <p:spPr>
          <a:xfrm>
            <a:off x="1198583" y="3050548"/>
            <a:ext cx="9794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Itálico</a:t>
            </a:r>
          </a:p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&lt;i&gt;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936DB2-E4A4-1F6A-8EBB-763179A58651}"/>
              </a:ext>
            </a:extLst>
          </p:cNvPr>
          <p:cNvSpPr txBox="1"/>
          <p:nvPr/>
        </p:nvSpPr>
        <p:spPr>
          <a:xfrm>
            <a:off x="1198583" y="4612845"/>
            <a:ext cx="9794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Sublinhado 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&lt;u&gt;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D67BC7-19C1-E4FD-3AD7-B509698DE4E4}"/>
              </a:ext>
            </a:extLst>
          </p:cNvPr>
          <p:cNvSpPr txBox="1"/>
          <p:nvPr/>
        </p:nvSpPr>
        <p:spPr>
          <a:xfrm>
            <a:off x="3777520" y="260559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diferença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é semântica, ou seja, de significado. Quando você usa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STRONG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você dá um significado para aquela parte especifica do texto. Você diz que ela deve ser lida com mais força, com mais intensidade. Já com o elemento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você apenas marca em negrito o texto, e só.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088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7A1967-4784-B903-8AD7-98CDF8CC06AF}"/>
              </a:ext>
            </a:extLst>
          </p:cNvPr>
          <p:cNvSpPr txBox="1"/>
          <p:nvPr/>
        </p:nvSpPr>
        <p:spPr>
          <a:xfrm>
            <a:off x="918148" y="212573"/>
            <a:ext cx="6093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Inserir imagem</a:t>
            </a:r>
          </a:p>
          <a:p>
            <a:pPr algn="l"/>
            <a:r>
              <a:rPr lang="pt-BR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BA3507-C456-105E-55C5-8528860B2102}"/>
              </a:ext>
            </a:extLst>
          </p:cNvPr>
          <p:cNvSpPr txBox="1"/>
          <p:nvPr/>
        </p:nvSpPr>
        <p:spPr>
          <a:xfrm>
            <a:off x="359762" y="1655218"/>
            <a:ext cx="11422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Para inserir uma imagem no HTML basta utilizar 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&gt; com o atributo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Ou seja: o atributo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ou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vai conter 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da imagem que será inserida.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77F79C-03AC-191C-986C-72E67BA76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9" y="4786011"/>
            <a:ext cx="1190218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="https://www.outrodominio.com/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galeria_de_fotos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/foto_01.png"&gt;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28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7A1967-4784-B903-8AD7-98CDF8CC06AF}"/>
              </a:ext>
            </a:extLst>
          </p:cNvPr>
          <p:cNvSpPr txBox="1"/>
          <p:nvPr/>
        </p:nvSpPr>
        <p:spPr>
          <a:xfrm>
            <a:off x="918148" y="212573"/>
            <a:ext cx="6093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Inserir imagem</a:t>
            </a:r>
          </a:p>
          <a:p>
            <a:pPr algn="l"/>
            <a:r>
              <a:rPr lang="pt-BR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BA3507-C456-105E-55C5-8528860B2102}"/>
              </a:ext>
            </a:extLst>
          </p:cNvPr>
          <p:cNvSpPr txBox="1"/>
          <p:nvPr/>
        </p:nvSpPr>
        <p:spPr>
          <a:xfrm>
            <a:off x="539647" y="1166680"/>
            <a:ext cx="112426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Para inserir uma imagem local, podemos apenas incluir o nome da imagem com sua extensão, como no exemplo abaixo: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="imagem.jpg"&gt;</a:t>
            </a:r>
          </a:p>
        </p:txBody>
      </p:sp>
    </p:spTree>
    <p:extLst>
      <p:ext uri="{BB962C8B-B14F-4D97-AF65-F5344CB8AC3E}">
        <p14:creationId xmlns:p14="http://schemas.microsoft.com/office/powerpoint/2010/main" val="253854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F04DABE-8EC0-FA39-71B9-B73F27DBF54C}"/>
              </a:ext>
            </a:extLst>
          </p:cNvPr>
          <p:cNvSpPr txBox="1"/>
          <p:nvPr/>
        </p:nvSpPr>
        <p:spPr>
          <a:xfrm>
            <a:off x="549639" y="318142"/>
            <a:ext cx="110927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Largura e altura do HTML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&gt; traz consigo o padrão de altura e largura automática, de forma que ela irá incluir o tamanho original da imagem, sem distorções, ou irá ajustar dentro do container a qual ela for inserido.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4EB3E6-1306-B6F8-D6F5-6470308F1776}"/>
              </a:ext>
            </a:extLst>
          </p:cNvPr>
          <p:cNvSpPr txBox="1"/>
          <p:nvPr/>
        </p:nvSpPr>
        <p:spPr>
          <a:xfrm>
            <a:off x="549639" y="3059668"/>
            <a:ext cx="8654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(altura) 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(largura).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FC56E0-731D-B01A-D028-164D5343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9" y="4417925"/>
            <a:ext cx="11092722" cy="4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0AF4A0-6900-E768-AF0A-CA133B21870D}"/>
              </a:ext>
            </a:extLst>
          </p:cNvPr>
          <p:cNvSpPr txBox="1"/>
          <p:nvPr/>
        </p:nvSpPr>
        <p:spPr>
          <a:xfrm>
            <a:off x="474688" y="546186"/>
            <a:ext cx="112426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Tabela de cores HTML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tabela de cores HTML, você poderá encontrar diversos exemplos de cores com seu código hexadecimal, assim como o nome em inglês e o código RGB, já prontos para copiar diretamente para o seu código 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987CF-3FB0-C40B-1B0F-B0E89D8C4B6D}"/>
              </a:ext>
            </a:extLst>
          </p:cNvPr>
          <p:cNvSpPr txBox="1"/>
          <p:nvPr/>
        </p:nvSpPr>
        <p:spPr>
          <a:xfrm>
            <a:off x="914398" y="393196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&lt;p style=”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”&gt;Azul&lt;/p&gt;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0F5E8D-D246-67AF-59A8-B0D865B798D0}"/>
              </a:ext>
            </a:extLst>
          </p:cNvPr>
          <p:cNvSpPr txBox="1"/>
          <p:nvPr/>
        </p:nvSpPr>
        <p:spPr>
          <a:xfrm>
            <a:off x="914398" y="4863510"/>
            <a:ext cx="10363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&lt;p style=”color: blue; background-color: red”&gt;Azul&lt;/p&gt;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0FC10D4-EBB0-BFD4-4727-42BB7581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39" y="151181"/>
            <a:ext cx="1055993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Anatomia de um elemento HTML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abertura: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Consiste no nome do elemento ( neste caso: p ), envolvido entre 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parênteses angulares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de abertura e fechamento. Isso indica onde o elemento começa, ou inicia a produzir efeito — neste caso, onde o parágrafo se inicia.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fechamento: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É o mesmo que 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abertura, exceto que este inclui uma barra diagonal antes do nome do elemento. Indica onde o elemento termina — neste caso, onde fica o fim do parágrafo. Falhar em incluir o fechamento de uma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é um erro comum para iniciantes e pode levar a resultados estranhos.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0D5D5F-E028-3255-1B76-2465DD745277}"/>
              </a:ext>
            </a:extLst>
          </p:cNvPr>
          <p:cNvSpPr txBox="1"/>
          <p:nvPr/>
        </p:nvSpPr>
        <p:spPr>
          <a:xfrm>
            <a:off x="644578" y="936327"/>
            <a:ext cx="111826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conteúdo: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Este é o conteúdo do elemento, que neste caso é somente texto.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elemento: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abertura, mais 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fechamento, mais o conteúdo, é igual ao elemento.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" descr="Interface gráfica do usuário, Aplicativo">
            <a:extLst>
              <a:ext uri="{FF2B5EF4-FFF2-40B4-BE49-F238E27FC236}">
                <a16:creationId xmlns:a16="http://schemas.microsoft.com/office/drawing/2014/main" id="{C2EDA3A3-8322-9B1A-B780-A843507C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7" y="3429000"/>
            <a:ext cx="10022026" cy="310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9CD93A7-0828-7885-DF59-1E95632B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06" y="521856"/>
            <a:ext cx="8658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409323-420F-3625-89E9-67A738C0FDF7}"/>
              </a:ext>
            </a:extLst>
          </p:cNvPr>
          <p:cNvSpPr txBox="1"/>
          <p:nvPr/>
        </p:nvSpPr>
        <p:spPr>
          <a:xfrm>
            <a:off x="492176" y="1319223"/>
            <a:ext cx="11207646" cy="42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 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a raiz do documento HTML, é onde tudo começa. Ela delimita todo o conteúdo HTML e é a primeira coisa que aparece no documento. Todos os outros elementos HTML devem ser descendentes dessa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O uso dessa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é vital para informar ao navegador que o documento é um HTML, permitindo que o navegador interprete e exiba corretamente o conteúdo.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7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B057589-4623-EB5E-BBE1-BE1EA1730B2A}"/>
              </a:ext>
            </a:extLst>
          </p:cNvPr>
          <p:cNvSpPr txBox="1"/>
          <p:nvPr/>
        </p:nvSpPr>
        <p:spPr>
          <a:xfrm>
            <a:off x="609600" y="1618279"/>
            <a:ext cx="10972800" cy="362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head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head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 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contém metadados sobre o documento HTML, que não são exibidos no navegador. Isso inclui o título do documento, links para folhas de estilo (CSS), scripts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JavaScript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entre outros. Esta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é essencial para o funcionamento correto do HTML e para a apresentação das informações de uma página web nos motores de busca.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C7CC9F-89B3-7761-A333-2C59AACF4557}"/>
              </a:ext>
            </a:extLst>
          </p:cNvPr>
          <p:cNvSpPr txBox="1"/>
          <p:nvPr/>
        </p:nvSpPr>
        <p:spPr>
          <a:xfrm>
            <a:off x="474688" y="1618279"/>
            <a:ext cx="11242623" cy="362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 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usada dentro da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head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para definir o título do documento HTML. Este título é o que aparece na guia do navegador e nos resultados dos motores de busca. Uma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título bem escrita é importante para a otimização de motores de busca (SEO) e para a usabilidade do site. Por isso, </a:t>
            </a:r>
            <a:r>
              <a:rPr lang="pt-BR" sz="2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cuidado com o número de caracteres. 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0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3DE1A0-5C28-47B9-B41E-360F4F606967}"/>
              </a:ext>
            </a:extLst>
          </p:cNvPr>
          <p:cNvSpPr txBox="1"/>
          <p:nvPr/>
        </p:nvSpPr>
        <p:spPr>
          <a:xfrm>
            <a:off x="647075" y="2113800"/>
            <a:ext cx="10897849" cy="26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&lt;body&gt;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contém todo o conteúdo visível de um documento HTML. Isso inclui texto, imagens, hiperlinks, tabelas, listas, formulários e muito mais. Todos os elementos que você deseja que os visitantes vejam em seu site devem estar dentro da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&lt;body&gt;.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CB558E-873C-27F3-3A61-F0011C61BB21}"/>
              </a:ext>
            </a:extLst>
          </p:cNvPr>
          <p:cNvSpPr txBox="1"/>
          <p:nvPr/>
        </p:nvSpPr>
        <p:spPr>
          <a:xfrm>
            <a:off x="512163" y="1020167"/>
            <a:ext cx="11167673" cy="4817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&lt;p&gt;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&lt;p&gt;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é usada para definir um parágrafo. É um bloco de conteúdo que quebra automaticamente as linhas de acordo com o espaço disponível. É uma parte essencial da estruturação do texto em um documento HTML.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&lt;a&gt;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 </a:t>
            </a:r>
            <a:r>
              <a:rPr lang="pt-BR" sz="2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&lt;a&gt;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é usada para criar hiperlinks, permitindo que os usuários cliquem e sejam direcionados para outra página ou seção do site. Esta </a:t>
            </a:r>
            <a:r>
              <a:rPr lang="pt-BR" sz="2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</a:t>
            </a:r>
            <a:r>
              <a:rPr lang="pt-BR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é crucial para a navegação e a interatividade de um site.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9FCBF2-77F9-17DF-729A-FFE3E66DDB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9265" y="1659285"/>
            <a:ext cx="995347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O que há no cabeçalho HTML?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>
              <a:solidFill>
                <a:srgbClr val="1B1B1B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O cabeçalho HTML é o conteúdo do elemento </a:t>
            </a:r>
            <a:r>
              <a:rPr kumimoji="0" lang="pt-BR" altLang="pt-B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&lt;</a:t>
            </a:r>
            <a:r>
              <a:rPr kumimoji="0" lang="pt-BR" altLang="pt-BR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head</a:t>
            </a:r>
            <a:r>
              <a:rPr kumimoji="0" lang="pt-BR" altLang="pt-B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— ao contrário do conteúdo do elemento </a:t>
            </a:r>
            <a:r>
              <a:rPr kumimoji="0" lang="pt-BR" altLang="pt-B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3"/>
              </a:rPr>
              <a:t>&lt;body&gt;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(que são exibidos na página quando carregados no navegador), o conteúdo do cabeçalho não é exibido na página, em vez disso, o trabalho do cabeçalho é conter </a:t>
            </a:r>
            <a:r>
              <a:rPr kumimoji="0" lang="pt-BR" altLang="pt-B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4"/>
              </a:rPr>
              <a:t>metadados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cs typeface="Arial" panose="020B0604020202020204" pitchFamily="34" charset="0"/>
              </a:rPr>
              <a:t> sobre o documento. No exemplo seguinte, o cabeçalho é bem simples: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15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Roboto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Ribeiro Longo - PrestServ</dc:creator>
  <cp:lastModifiedBy>Claudio Ribeiro Longo - PrestServ</cp:lastModifiedBy>
  <cp:revision>1</cp:revision>
  <dcterms:created xsi:type="dcterms:W3CDTF">2024-10-11T19:00:23Z</dcterms:created>
  <dcterms:modified xsi:type="dcterms:W3CDTF">2024-10-17T19:11:50Z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2024-10-12T02:13:31Z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4a298cc4-dc2a-4502-827d-1b0dd4b4f78b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