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0DCCA-46EE-A3B7-61A8-5C59B74807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1E9FC3-CA36-A324-A9DC-8C71634CA3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EE8CB3-AE84-8B37-0C0B-EC081A404D58}"/>
              </a:ext>
            </a:extLst>
          </p:cNvPr>
          <p:cNvSpPr>
            <a:spLocks noGrp="1"/>
          </p:cNvSpPr>
          <p:nvPr>
            <p:ph type="dt" sz="half" idx="10"/>
          </p:nvPr>
        </p:nvSpPr>
        <p:spPr/>
        <p:txBody>
          <a:bodyPr/>
          <a:lstStyle/>
          <a:p>
            <a:fld id="{7F60A095-0E23-464D-A9DD-106870F5EA0C}" type="datetimeFigureOut">
              <a:rPr lang="en-US" smtClean="0"/>
              <a:t>5/2/2023</a:t>
            </a:fld>
            <a:endParaRPr lang="en-US"/>
          </a:p>
        </p:txBody>
      </p:sp>
      <p:sp>
        <p:nvSpPr>
          <p:cNvPr id="5" name="Footer Placeholder 4">
            <a:extLst>
              <a:ext uri="{FF2B5EF4-FFF2-40B4-BE49-F238E27FC236}">
                <a16:creationId xmlns:a16="http://schemas.microsoft.com/office/drawing/2014/main" id="{CD1ECB2E-3DCA-07D2-E7FA-ED0CED92B4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1441E2-C7CD-7FF4-E59A-35E421882744}"/>
              </a:ext>
            </a:extLst>
          </p:cNvPr>
          <p:cNvSpPr>
            <a:spLocks noGrp="1"/>
          </p:cNvSpPr>
          <p:nvPr>
            <p:ph type="sldNum" sz="quarter" idx="12"/>
          </p:nvPr>
        </p:nvSpPr>
        <p:spPr/>
        <p:txBody>
          <a:bodyPr/>
          <a:lstStyle/>
          <a:p>
            <a:fld id="{ABB82F53-2FFE-43BC-BFC4-80F29DEB3D34}" type="slidenum">
              <a:rPr lang="en-US" smtClean="0"/>
              <a:t>‹#›</a:t>
            </a:fld>
            <a:endParaRPr lang="en-US"/>
          </a:p>
        </p:txBody>
      </p:sp>
    </p:spTree>
    <p:extLst>
      <p:ext uri="{BB962C8B-B14F-4D97-AF65-F5344CB8AC3E}">
        <p14:creationId xmlns:p14="http://schemas.microsoft.com/office/powerpoint/2010/main" val="2896332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0A8F4-56DD-D2D3-3B2F-BA818C9232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8E75BA-9EC3-7B06-64C5-3B7FBBBF9E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16DD28-0177-9792-43EE-ECE28C755516}"/>
              </a:ext>
            </a:extLst>
          </p:cNvPr>
          <p:cNvSpPr>
            <a:spLocks noGrp="1"/>
          </p:cNvSpPr>
          <p:nvPr>
            <p:ph type="dt" sz="half" idx="10"/>
          </p:nvPr>
        </p:nvSpPr>
        <p:spPr/>
        <p:txBody>
          <a:bodyPr/>
          <a:lstStyle/>
          <a:p>
            <a:fld id="{7F60A095-0E23-464D-A9DD-106870F5EA0C}" type="datetimeFigureOut">
              <a:rPr lang="en-US" smtClean="0"/>
              <a:t>5/2/2023</a:t>
            </a:fld>
            <a:endParaRPr lang="en-US"/>
          </a:p>
        </p:txBody>
      </p:sp>
      <p:sp>
        <p:nvSpPr>
          <p:cNvPr id="5" name="Footer Placeholder 4">
            <a:extLst>
              <a:ext uri="{FF2B5EF4-FFF2-40B4-BE49-F238E27FC236}">
                <a16:creationId xmlns:a16="http://schemas.microsoft.com/office/drawing/2014/main" id="{66BD1AD9-2B6A-20A0-B9A8-62F4F28B6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DA8522-B36D-C729-156C-AA5C044E04F8}"/>
              </a:ext>
            </a:extLst>
          </p:cNvPr>
          <p:cNvSpPr>
            <a:spLocks noGrp="1"/>
          </p:cNvSpPr>
          <p:nvPr>
            <p:ph type="sldNum" sz="quarter" idx="12"/>
          </p:nvPr>
        </p:nvSpPr>
        <p:spPr/>
        <p:txBody>
          <a:bodyPr/>
          <a:lstStyle/>
          <a:p>
            <a:fld id="{ABB82F53-2FFE-43BC-BFC4-80F29DEB3D34}" type="slidenum">
              <a:rPr lang="en-US" smtClean="0"/>
              <a:t>‹#›</a:t>
            </a:fld>
            <a:endParaRPr lang="en-US"/>
          </a:p>
        </p:txBody>
      </p:sp>
    </p:spTree>
    <p:extLst>
      <p:ext uri="{BB962C8B-B14F-4D97-AF65-F5344CB8AC3E}">
        <p14:creationId xmlns:p14="http://schemas.microsoft.com/office/powerpoint/2010/main" val="3786383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B0E595-21B5-FB9C-E35D-3995D5D5B8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D9096E-AA2F-55AB-7058-6B9F505F33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9C9978-C6D0-32E3-62F0-53FA40D50BC3}"/>
              </a:ext>
            </a:extLst>
          </p:cNvPr>
          <p:cNvSpPr>
            <a:spLocks noGrp="1"/>
          </p:cNvSpPr>
          <p:nvPr>
            <p:ph type="dt" sz="half" idx="10"/>
          </p:nvPr>
        </p:nvSpPr>
        <p:spPr/>
        <p:txBody>
          <a:bodyPr/>
          <a:lstStyle/>
          <a:p>
            <a:fld id="{7F60A095-0E23-464D-A9DD-106870F5EA0C}" type="datetimeFigureOut">
              <a:rPr lang="en-US" smtClean="0"/>
              <a:t>5/2/2023</a:t>
            </a:fld>
            <a:endParaRPr lang="en-US"/>
          </a:p>
        </p:txBody>
      </p:sp>
      <p:sp>
        <p:nvSpPr>
          <p:cNvPr id="5" name="Footer Placeholder 4">
            <a:extLst>
              <a:ext uri="{FF2B5EF4-FFF2-40B4-BE49-F238E27FC236}">
                <a16:creationId xmlns:a16="http://schemas.microsoft.com/office/drawing/2014/main" id="{BDE3CAA3-5C96-3857-32ED-5A458F33E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400DE7-D498-592C-531A-3F9644C91EEE}"/>
              </a:ext>
            </a:extLst>
          </p:cNvPr>
          <p:cNvSpPr>
            <a:spLocks noGrp="1"/>
          </p:cNvSpPr>
          <p:nvPr>
            <p:ph type="sldNum" sz="quarter" idx="12"/>
          </p:nvPr>
        </p:nvSpPr>
        <p:spPr/>
        <p:txBody>
          <a:bodyPr/>
          <a:lstStyle/>
          <a:p>
            <a:fld id="{ABB82F53-2FFE-43BC-BFC4-80F29DEB3D34}" type="slidenum">
              <a:rPr lang="en-US" smtClean="0"/>
              <a:t>‹#›</a:t>
            </a:fld>
            <a:endParaRPr lang="en-US"/>
          </a:p>
        </p:txBody>
      </p:sp>
    </p:spTree>
    <p:extLst>
      <p:ext uri="{BB962C8B-B14F-4D97-AF65-F5344CB8AC3E}">
        <p14:creationId xmlns:p14="http://schemas.microsoft.com/office/powerpoint/2010/main" val="1444512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50C27-1E3B-A603-B9D9-183EE45A09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D4ED9A-42BB-08C1-2F79-4C84903F9C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9294F8-20AB-4FF5-DD07-BFA1238DC6A2}"/>
              </a:ext>
            </a:extLst>
          </p:cNvPr>
          <p:cNvSpPr>
            <a:spLocks noGrp="1"/>
          </p:cNvSpPr>
          <p:nvPr>
            <p:ph type="dt" sz="half" idx="10"/>
          </p:nvPr>
        </p:nvSpPr>
        <p:spPr/>
        <p:txBody>
          <a:bodyPr/>
          <a:lstStyle/>
          <a:p>
            <a:fld id="{7F60A095-0E23-464D-A9DD-106870F5EA0C}" type="datetimeFigureOut">
              <a:rPr lang="en-US" smtClean="0"/>
              <a:t>5/2/2023</a:t>
            </a:fld>
            <a:endParaRPr lang="en-US"/>
          </a:p>
        </p:txBody>
      </p:sp>
      <p:sp>
        <p:nvSpPr>
          <p:cNvPr id="5" name="Footer Placeholder 4">
            <a:extLst>
              <a:ext uri="{FF2B5EF4-FFF2-40B4-BE49-F238E27FC236}">
                <a16:creationId xmlns:a16="http://schemas.microsoft.com/office/drawing/2014/main" id="{867356DE-6401-DB86-6B94-75A7112FA6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F64A0B-FEBE-3073-D67C-D1831220F212}"/>
              </a:ext>
            </a:extLst>
          </p:cNvPr>
          <p:cNvSpPr>
            <a:spLocks noGrp="1"/>
          </p:cNvSpPr>
          <p:nvPr>
            <p:ph type="sldNum" sz="quarter" idx="12"/>
          </p:nvPr>
        </p:nvSpPr>
        <p:spPr/>
        <p:txBody>
          <a:bodyPr/>
          <a:lstStyle/>
          <a:p>
            <a:fld id="{ABB82F53-2FFE-43BC-BFC4-80F29DEB3D34}" type="slidenum">
              <a:rPr lang="en-US" smtClean="0"/>
              <a:t>‹#›</a:t>
            </a:fld>
            <a:endParaRPr lang="en-US"/>
          </a:p>
        </p:txBody>
      </p:sp>
    </p:spTree>
    <p:extLst>
      <p:ext uri="{BB962C8B-B14F-4D97-AF65-F5344CB8AC3E}">
        <p14:creationId xmlns:p14="http://schemas.microsoft.com/office/powerpoint/2010/main" val="1763160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0BFC3-A485-B730-C348-DD34BAF9C0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3D97D2-A892-1734-B5F8-8E21D4E618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A96AE7-0106-2431-C7B2-2CF549211833}"/>
              </a:ext>
            </a:extLst>
          </p:cNvPr>
          <p:cNvSpPr>
            <a:spLocks noGrp="1"/>
          </p:cNvSpPr>
          <p:nvPr>
            <p:ph type="dt" sz="half" idx="10"/>
          </p:nvPr>
        </p:nvSpPr>
        <p:spPr/>
        <p:txBody>
          <a:bodyPr/>
          <a:lstStyle/>
          <a:p>
            <a:fld id="{7F60A095-0E23-464D-A9DD-106870F5EA0C}" type="datetimeFigureOut">
              <a:rPr lang="en-US" smtClean="0"/>
              <a:t>5/2/2023</a:t>
            </a:fld>
            <a:endParaRPr lang="en-US"/>
          </a:p>
        </p:txBody>
      </p:sp>
      <p:sp>
        <p:nvSpPr>
          <p:cNvPr id="5" name="Footer Placeholder 4">
            <a:extLst>
              <a:ext uri="{FF2B5EF4-FFF2-40B4-BE49-F238E27FC236}">
                <a16:creationId xmlns:a16="http://schemas.microsoft.com/office/drawing/2014/main" id="{485B1A22-7AA0-4230-C913-D9FDF524AF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2D4D29-B473-0E1B-7169-137BB74B6711}"/>
              </a:ext>
            </a:extLst>
          </p:cNvPr>
          <p:cNvSpPr>
            <a:spLocks noGrp="1"/>
          </p:cNvSpPr>
          <p:nvPr>
            <p:ph type="sldNum" sz="quarter" idx="12"/>
          </p:nvPr>
        </p:nvSpPr>
        <p:spPr/>
        <p:txBody>
          <a:bodyPr/>
          <a:lstStyle/>
          <a:p>
            <a:fld id="{ABB82F53-2FFE-43BC-BFC4-80F29DEB3D34}" type="slidenum">
              <a:rPr lang="en-US" smtClean="0"/>
              <a:t>‹#›</a:t>
            </a:fld>
            <a:endParaRPr lang="en-US"/>
          </a:p>
        </p:txBody>
      </p:sp>
    </p:spTree>
    <p:extLst>
      <p:ext uri="{BB962C8B-B14F-4D97-AF65-F5344CB8AC3E}">
        <p14:creationId xmlns:p14="http://schemas.microsoft.com/office/powerpoint/2010/main" val="459505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247F7-8A88-F35D-6066-2FF84EBA21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3E9F6F-F20A-67F8-9FD8-AE4EECB94F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69BE8B-F935-7512-DE61-B120DD31C8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AED9BB-29DE-CD79-A486-53B5127DA261}"/>
              </a:ext>
            </a:extLst>
          </p:cNvPr>
          <p:cNvSpPr>
            <a:spLocks noGrp="1"/>
          </p:cNvSpPr>
          <p:nvPr>
            <p:ph type="dt" sz="half" idx="10"/>
          </p:nvPr>
        </p:nvSpPr>
        <p:spPr/>
        <p:txBody>
          <a:bodyPr/>
          <a:lstStyle/>
          <a:p>
            <a:fld id="{7F60A095-0E23-464D-A9DD-106870F5EA0C}" type="datetimeFigureOut">
              <a:rPr lang="en-US" smtClean="0"/>
              <a:t>5/2/2023</a:t>
            </a:fld>
            <a:endParaRPr lang="en-US"/>
          </a:p>
        </p:txBody>
      </p:sp>
      <p:sp>
        <p:nvSpPr>
          <p:cNvPr id="6" name="Footer Placeholder 5">
            <a:extLst>
              <a:ext uri="{FF2B5EF4-FFF2-40B4-BE49-F238E27FC236}">
                <a16:creationId xmlns:a16="http://schemas.microsoft.com/office/drawing/2014/main" id="{EF8F880E-5C0F-FA7B-0578-5F2B1DA104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B27807-EBC4-02E0-B2B7-9E7E0CC95EBF}"/>
              </a:ext>
            </a:extLst>
          </p:cNvPr>
          <p:cNvSpPr>
            <a:spLocks noGrp="1"/>
          </p:cNvSpPr>
          <p:nvPr>
            <p:ph type="sldNum" sz="quarter" idx="12"/>
          </p:nvPr>
        </p:nvSpPr>
        <p:spPr/>
        <p:txBody>
          <a:bodyPr/>
          <a:lstStyle/>
          <a:p>
            <a:fld id="{ABB82F53-2FFE-43BC-BFC4-80F29DEB3D34}" type="slidenum">
              <a:rPr lang="en-US" smtClean="0"/>
              <a:t>‹#›</a:t>
            </a:fld>
            <a:endParaRPr lang="en-US"/>
          </a:p>
        </p:txBody>
      </p:sp>
    </p:spTree>
    <p:extLst>
      <p:ext uri="{BB962C8B-B14F-4D97-AF65-F5344CB8AC3E}">
        <p14:creationId xmlns:p14="http://schemas.microsoft.com/office/powerpoint/2010/main" val="1478386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DE7E4-7293-5A18-63E3-68AD326011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E30D5F-3334-0737-DA2E-780CF15C9C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BC510C-7F16-C7EF-7382-84F6E25C9A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25EAD3-F7C5-5FFF-3E5D-0734E46E66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9C65D0-FB17-289A-BCAE-051F514DCA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C94176-C56A-1094-E9FD-9884A6CF094E}"/>
              </a:ext>
            </a:extLst>
          </p:cNvPr>
          <p:cNvSpPr>
            <a:spLocks noGrp="1"/>
          </p:cNvSpPr>
          <p:nvPr>
            <p:ph type="dt" sz="half" idx="10"/>
          </p:nvPr>
        </p:nvSpPr>
        <p:spPr/>
        <p:txBody>
          <a:bodyPr/>
          <a:lstStyle/>
          <a:p>
            <a:fld id="{7F60A095-0E23-464D-A9DD-106870F5EA0C}" type="datetimeFigureOut">
              <a:rPr lang="en-US" smtClean="0"/>
              <a:t>5/2/2023</a:t>
            </a:fld>
            <a:endParaRPr lang="en-US"/>
          </a:p>
        </p:txBody>
      </p:sp>
      <p:sp>
        <p:nvSpPr>
          <p:cNvPr id="8" name="Footer Placeholder 7">
            <a:extLst>
              <a:ext uri="{FF2B5EF4-FFF2-40B4-BE49-F238E27FC236}">
                <a16:creationId xmlns:a16="http://schemas.microsoft.com/office/drawing/2014/main" id="{03ECF73D-449F-6485-36D3-3B1569299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3B5285-6212-7977-C34F-A62206F193F5}"/>
              </a:ext>
            </a:extLst>
          </p:cNvPr>
          <p:cNvSpPr>
            <a:spLocks noGrp="1"/>
          </p:cNvSpPr>
          <p:nvPr>
            <p:ph type="sldNum" sz="quarter" idx="12"/>
          </p:nvPr>
        </p:nvSpPr>
        <p:spPr/>
        <p:txBody>
          <a:bodyPr/>
          <a:lstStyle/>
          <a:p>
            <a:fld id="{ABB82F53-2FFE-43BC-BFC4-80F29DEB3D34}" type="slidenum">
              <a:rPr lang="en-US" smtClean="0"/>
              <a:t>‹#›</a:t>
            </a:fld>
            <a:endParaRPr lang="en-US"/>
          </a:p>
        </p:txBody>
      </p:sp>
    </p:spTree>
    <p:extLst>
      <p:ext uri="{BB962C8B-B14F-4D97-AF65-F5344CB8AC3E}">
        <p14:creationId xmlns:p14="http://schemas.microsoft.com/office/powerpoint/2010/main" val="195390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EAD0-B8C5-10E1-7D5C-E52F72C51C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66AB5B-F291-B18A-951A-9A87124CE864}"/>
              </a:ext>
            </a:extLst>
          </p:cNvPr>
          <p:cNvSpPr>
            <a:spLocks noGrp="1"/>
          </p:cNvSpPr>
          <p:nvPr>
            <p:ph type="dt" sz="half" idx="10"/>
          </p:nvPr>
        </p:nvSpPr>
        <p:spPr/>
        <p:txBody>
          <a:bodyPr/>
          <a:lstStyle/>
          <a:p>
            <a:fld id="{7F60A095-0E23-464D-A9DD-106870F5EA0C}" type="datetimeFigureOut">
              <a:rPr lang="en-US" smtClean="0"/>
              <a:t>5/2/2023</a:t>
            </a:fld>
            <a:endParaRPr lang="en-US"/>
          </a:p>
        </p:txBody>
      </p:sp>
      <p:sp>
        <p:nvSpPr>
          <p:cNvPr id="4" name="Footer Placeholder 3">
            <a:extLst>
              <a:ext uri="{FF2B5EF4-FFF2-40B4-BE49-F238E27FC236}">
                <a16:creationId xmlns:a16="http://schemas.microsoft.com/office/drawing/2014/main" id="{8F0BC576-F707-5DF1-B0A4-236DE487BB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91A3D3-18D6-8DC7-111A-7D0C1DFAE6F2}"/>
              </a:ext>
            </a:extLst>
          </p:cNvPr>
          <p:cNvSpPr>
            <a:spLocks noGrp="1"/>
          </p:cNvSpPr>
          <p:nvPr>
            <p:ph type="sldNum" sz="quarter" idx="12"/>
          </p:nvPr>
        </p:nvSpPr>
        <p:spPr/>
        <p:txBody>
          <a:bodyPr/>
          <a:lstStyle/>
          <a:p>
            <a:fld id="{ABB82F53-2FFE-43BC-BFC4-80F29DEB3D34}" type="slidenum">
              <a:rPr lang="en-US" smtClean="0"/>
              <a:t>‹#›</a:t>
            </a:fld>
            <a:endParaRPr lang="en-US"/>
          </a:p>
        </p:txBody>
      </p:sp>
    </p:spTree>
    <p:extLst>
      <p:ext uri="{BB962C8B-B14F-4D97-AF65-F5344CB8AC3E}">
        <p14:creationId xmlns:p14="http://schemas.microsoft.com/office/powerpoint/2010/main" val="3356235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D1FD04-8EB1-E601-4201-D1264DD1CAFF}"/>
              </a:ext>
            </a:extLst>
          </p:cNvPr>
          <p:cNvSpPr>
            <a:spLocks noGrp="1"/>
          </p:cNvSpPr>
          <p:nvPr>
            <p:ph type="dt" sz="half" idx="10"/>
          </p:nvPr>
        </p:nvSpPr>
        <p:spPr/>
        <p:txBody>
          <a:bodyPr/>
          <a:lstStyle/>
          <a:p>
            <a:fld id="{7F60A095-0E23-464D-A9DD-106870F5EA0C}" type="datetimeFigureOut">
              <a:rPr lang="en-US" smtClean="0"/>
              <a:t>5/2/2023</a:t>
            </a:fld>
            <a:endParaRPr lang="en-US"/>
          </a:p>
        </p:txBody>
      </p:sp>
      <p:sp>
        <p:nvSpPr>
          <p:cNvPr id="3" name="Footer Placeholder 2">
            <a:extLst>
              <a:ext uri="{FF2B5EF4-FFF2-40B4-BE49-F238E27FC236}">
                <a16:creationId xmlns:a16="http://schemas.microsoft.com/office/drawing/2014/main" id="{82B94043-F38C-5F90-D44A-6CBD7F6E34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C01447-99F2-C5EF-415D-94BD7D14696B}"/>
              </a:ext>
            </a:extLst>
          </p:cNvPr>
          <p:cNvSpPr>
            <a:spLocks noGrp="1"/>
          </p:cNvSpPr>
          <p:nvPr>
            <p:ph type="sldNum" sz="quarter" idx="12"/>
          </p:nvPr>
        </p:nvSpPr>
        <p:spPr/>
        <p:txBody>
          <a:bodyPr/>
          <a:lstStyle/>
          <a:p>
            <a:fld id="{ABB82F53-2FFE-43BC-BFC4-80F29DEB3D34}" type="slidenum">
              <a:rPr lang="en-US" smtClean="0"/>
              <a:t>‹#›</a:t>
            </a:fld>
            <a:endParaRPr lang="en-US"/>
          </a:p>
        </p:txBody>
      </p:sp>
    </p:spTree>
    <p:extLst>
      <p:ext uri="{BB962C8B-B14F-4D97-AF65-F5344CB8AC3E}">
        <p14:creationId xmlns:p14="http://schemas.microsoft.com/office/powerpoint/2010/main" val="3117147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42667-8D9B-C779-648C-A3CF750DC7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6FA840-D2E9-C0D2-9426-A752949780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8DFF07-8E99-1917-8BD3-638FCE8AE0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D8E0C2-B4DA-84EF-8BC3-1BB953FD15AF}"/>
              </a:ext>
            </a:extLst>
          </p:cNvPr>
          <p:cNvSpPr>
            <a:spLocks noGrp="1"/>
          </p:cNvSpPr>
          <p:nvPr>
            <p:ph type="dt" sz="half" idx="10"/>
          </p:nvPr>
        </p:nvSpPr>
        <p:spPr/>
        <p:txBody>
          <a:bodyPr/>
          <a:lstStyle/>
          <a:p>
            <a:fld id="{7F60A095-0E23-464D-A9DD-106870F5EA0C}" type="datetimeFigureOut">
              <a:rPr lang="en-US" smtClean="0"/>
              <a:t>5/2/2023</a:t>
            </a:fld>
            <a:endParaRPr lang="en-US"/>
          </a:p>
        </p:txBody>
      </p:sp>
      <p:sp>
        <p:nvSpPr>
          <p:cNvPr id="6" name="Footer Placeholder 5">
            <a:extLst>
              <a:ext uri="{FF2B5EF4-FFF2-40B4-BE49-F238E27FC236}">
                <a16:creationId xmlns:a16="http://schemas.microsoft.com/office/drawing/2014/main" id="{C5AE7EC3-F0AC-DFDE-C6D5-99AB623A58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D246C9-9CF2-6D26-1094-008444A85232}"/>
              </a:ext>
            </a:extLst>
          </p:cNvPr>
          <p:cNvSpPr>
            <a:spLocks noGrp="1"/>
          </p:cNvSpPr>
          <p:nvPr>
            <p:ph type="sldNum" sz="quarter" idx="12"/>
          </p:nvPr>
        </p:nvSpPr>
        <p:spPr/>
        <p:txBody>
          <a:bodyPr/>
          <a:lstStyle/>
          <a:p>
            <a:fld id="{ABB82F53-2FFE-43BC-BFC4-80F29DEB3D34}" type="slidenum">
              <a:rPr lang="en-US" smtClean="0"/>
              <a:t>‹#›</a:t>
            </a:fld>
            <a:endParaRPr lang="en-US"/>
          </a:p>
        </p:txBody>
      </p:sp>
    </p:spTree>
    <p:extLst>
      <p:ext uri="{BB962C8B-B14F-4D97-AF65-F5344CB8AC3E}">
        <p14:creationId xmlns:p14="http://schemas.microsoft.com/office/powerpoint/2010/main" val="1057728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C8E20-6957-0856-7466-B6D044D845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E56BE0-E3C8-3ED9-00EE-F0C9BD7239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2AF832-E57B-5AD1-4BCA-C2852FD6EC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938731-58F2-4B0F-7219-A5F7B4EFC95E}"/>
              </a:ext>
            </a:extLst>
          </p:cNvPr>
          <p:cNvSpPr>
            <a:spLocks noGrp="1"/>
          </p:cNvSpPr>
          <p:nvPr>
            <p:ph type="dt" sz="half" idx="10"/>
          </p:nvPr>
        </p:nvSpPr>
        <p:spPr/>
        <p:txBody>
          <a:bodyPr/>
          <a:lstStyle/>
          <a:p>
            <a:fld id="{7F60A095-0E23-464D-A9DD-106870F5EA0C}" type="datetimeFigureOut">
              <a:rPr lang="en-US" smtClean="0"/>
              <a:t>5/2/2023</a:t>
            </a:fld>
            <a:endParaRPr lang="en-US"/>
          </a:p>
        </p:txBody>
      </p:sp>
      <p:sp>
        <p:nvSpPr>
          <p:cNvPr id="6" name="Footer Placeholder 5">
            <a:extLst>
              <a:ext uri="{FF2B5EF4-FFF2-40B4-BE49-F238E27FC236}">
                <a16:creationId xmlns:a16="http://schemas.microsoft.com/office/drawing/2014/main" id="{7F5C3FD9-CF63-E969-10DB-08500AD0A3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24DDE9-C7A6-A751-E1E4-ACDF7BEDABB0}"/>
              </a:ext>
            </a:extLst>
          </p:cNvPr>
          <p:cNvSpPr>
            <a:spLocks noGrp="1"/>
          </p:cNvSpPr>
          <p:nvPr>
            <p:ph type="sldNum" sz="quarter" idx="12"/>
          </p:nvPr>
        </p:nvSpPr>
        <p:spPr/>
        <p:txBody>
          <a:bodyPr/>
          <a:lstStyle/>
          <a:p>
            <a:fld id="{ABB82F53-2FFE-43BC-BFC4-80F29DEB3D34}" type="slidenum">
              <a:rPr lang="en-US" smtClean="0"/>
              <a:t>‹#›</a:t>
            </a:fld>
            <a:endParaRPr lang="en-US"/>
          </a:p>
        </p:txBody>
      </p:sp>
    </p:spTree>
    <p:extLst>
      <p:ext uri="{BB962C8B-B14F-4D97-AF65-F5344CB8AC3E}">
        <p14:creationId xmlns:p14="http://schemas.microsoft.com/office/powerpoint/2010/main" val="4286121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58B82A-B070-8863-C741-885834483B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E34D1D-7183-9359-BD6A-766FE8C1B5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18A708-9781-82A6-19B5-7CEED393B4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60A095-0E23-464D-A9DD-106870F5EA0C}" type="datetimeFigureOut">
              <a:rPr lang="en-US" smtClean="0"/>
              <a:t>5/2/2023</a:t>
            </a:fld>
            <a:endParaRPr lang="en-US"/>
          </a:p>
        </p:txBody>
      </p:sp>
      <p:sp>
        <p:nvSpPr>
          <p:cNvPr id="5" name="Footer Placeholder 4">
            <a:extLst>
              <a:ext uri="{FF2B5EF4-FFF2-40B4-BE49-F238E27FC236}">
                <a16:creationId xmlns:a16="http://schemas.microsoft.com/office/drawing/2014/main" id="{4380959B-7F8E-4C43-0C8B-BB72685D9F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87D401-9812-0BEC-87E1-3461C0B2EC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B82F53-2FFE-43BC-BFC4-80F29DEB3D34}" type="slidenum">
              <a:rPr lang="en-US" smtClean="0"/>
              <a:t>‹#›</a:t>
            </a:fld>
            <a:endParaRPr lang="en-US"/>
          </a:p>
        </p:txBody>
      </p:sp>
    </p:spTree>
    <p:extLst>
      <p:ext uri="{BB962C8B-B14F-4D97-AF65-F5344CB8AC3E}">
        <p14:creationId xmlns:p14="http://schemas.microsoft.com/office/powerpoint/2010/main" val="2016646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nytimes.com/1997/08/29/business/ex-employee-pleads-guilty-in-taking-of-kodak-data.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startuptalky.com/how-to-start-software-company-in-indi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tartuptalky.com/unheard-shocking-secret-successful-entrepreneur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3A214-9B11-AC59-F51E-F2A3995718A9}"/>
              </a:ext>
            </a:extLst>
          </p:cNvPr>
          <p:cNvSpPr>
            <a:spLocks noGrp="1"/>
          </p:cNvSpPr>
          <p:nvPr>
            <p:ph type="ctrTitle"/>
          </p:nvPr>
        </p:nvSpPr>
        <p:spPr/>
        <p:txBody>
          <a:bodyPr>
            <a:normAutofit/>
          </a:bodyPr>
          <a:lstStyle/>
          <a:p>
            <a:r>
              <a:rPr lang="en-US" sz="8000" b="1" u="sng" dirty="0"/>
              <a:t>Top 10 industrial espionage</a:t>
            </a:r>
          </a:p>
        </p:txBody>
      </p:sp>
      <p:sp>
        <p:nvSpPr>
          <p:cNvPr id="4" name="TextBox 3">
            <a:extLst>
              <a:ext uri="{FF2B5EF4-FFF2-40B4-BE49-F238E27FC236}">
                <a16:creationId xmlns:a16="http://schemas.microsoft.com/office/drawing/2014/main" id="{5F14E9ED-612C-242B-B99D-132985BEC4DA}"/>
              </a:ext>
            </a:extLst>
          </p:cNvPr>
          <p:cNvSpPr txBox="1"/>
          <p:nvPr/>
        </p:nvSpPr>
        <p:spPr>
          <a:xfrm>
            <a:off x="1773382" y="3971491"/>
            <a:ext cx="7897091" cy="1200329"/>
          </a:xfrm>
          <a:prstGeom prst="rect">
            <a:avLst/>
          </a:prstGeom>
          <a:noFill/>
        </p:spPr>
        <p:txBody>
          <a:bodyPr wrap="square" rtlCol="0">
            <a:spAutoFit/>
          </a:bodyPr>
          <a:lstStyle/>
          <a:p>
            <a:r>
              <a:rPr lang="en-US" sz="2400" dirty="0"/>
              <a:t>Mir Hussain 023-19-0106</a:t>
            </a:r>
          </a:p>
          <a:p>
            <a:r>
              <a:rPr lang="en-US" sz="2400" dirty="0"/>
              <a:t>BSCS-8</a:t>
            </a:r>
          </a:p>
          <a:p>
            <a:r>
              <a:rPr lang="en-US" sz="2400" dirty="0"/>
              <a:t>Section-B</a:t>
            </a:r>
          </a:p>
        </p:txBody>
      </p:sp>
    </p:spTree>
    <p:extLst>
      <p:ext uri="{BB962C8B-B14F-4D97-AF65-F5344CB8AC3E}">
        <p14:creationId xmlns:p14="http://schemas.microsoft.com/office/powerpoint/2010/main" val="761400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AAE2D-46BC-D7AF-CEB3-0662BE40DE3B}"/>
              </a:ext>
            </a:extLst>
          </p:cNvPr>
          <p:cNvSpPr>
            <a:spLocks noGrp="1"/>
          </p:cNvSpPr>
          <p:nvPr>
            <p:ph type="title"/>
          </p:nvPr>
        </p:nvSpPr>
        <p:spPr/>
        <p:txBody>
          <a:bodyPr/>
          <a:lstStyle/>
          <a:p>
            <a:r>
              <a:rPr lang="en-US" b="1" i="0" dirty="0">
                <a:effectLst/>
                <a:latin typeface="Raleway" panose="020B0604020202020204" pitchFamily="2" charset="0"/>
              </a:rPr>
              <a:t>9. Gillette Vs Davis</a:t>
            </a:r>
            <a:endParaRPr lang="en-US" dirty="0"/>
          </a:p>
        </p:txBody>
      </p:sp>
      <p:sp>
        <p:nvSpPr>
          <p:cNvPr id="3" name="Content Placeholder 2">
            <a:extLst>
              <a:ext uri="{FF2B5EF4-FFF2-40B4-BE49-F238E27FC236}">
                <a16:creationId xmlns:a16="http://schemas.microsoft.com/office/drawing/2014/main" id="{74208CBB-3D89-C784-0D5F-C3CA2292DE2C}"/>
              </a:ext>
            </a:extLst>
          </p:cNvPr>
          <p:cNvSpPr>
            <a:spLocks noGrp="1"/>
          </p:cNvSpPr>
          <p:nvPr>
            <p:ph idx="1"/>
          </p:nvPr>
        </p:nvSpPr>
        <p:spPr/>
        <p:txBody>
          <a:bodyPr>
            <a:normAutofit fontScale="70000" lnSpcReduction="20000"/>
          </a:bodyPr>
          <a:lstStyle/>
          <a:p>
            <a:pPr algn="l" fontAlgn="base"/>
            <a:r>
              <a:rPr lang="en-US" b="0" i="0" dirty="0">
                <a:effectLst/>
                <a:latin typeface="PublicoText-Roman-Web"/>
              </a:rPr>
              <a:t>While most corporate espionage cases have a financial impact on their victim, it’s not always about the money. Sometimes, people just want to see you fail. There are few better examples of this than the Gillette Vs Davis case of 1997.</a:t>
            </a:r>
          </a:p>
          <a:p>
            <a:pPr algn="l" fontAlgn="base"/>
            <a:r>
              <a:rPr lang="en-US" b="0" i="0" dirty="0">
                <a:effectLst/>
                <a:latin typeface="PublicoText-Roman-Web"/>
              </a:rPr>
              <a:t>Stephen Davis was a process controls engineer for Wright Industries Inc., who were subcontractors for the Gillette base in Boston. Davis had been demoted from his role to a more minor position in the project, and he blamed Gillette for the move, feeling furious that his future career prospects had been ruined.</a:t>
            </a:r>
          </a:p>
          <a:p>
            <a:pPr algn="l" fontAlgn="base"/>
            <a:r>
              <a:rPr lang="en-US" b="0" i="0" dirty="0">
                <a:effectLst/>
                <a:latin typeface="PublicoText-Roman-Web"/>
              </a:rPr>
              <a:t>In a bid to get even, Davis leaked extensive trade secrets, including technical drawings of Gillette’s groundbreaking Mach 3 triple-blade razor, via fax and email to their main competitors: American Safety Razor Co., Bic, and Warner-Lambert Co. – the owner of the Schick-Wilkinson Sword brand.</a:t>
            </a:r>
          </a:p>
          <a:p>
            <a:pPr algn="l" fontAlgn="base"/>
            <a:r>
              <a:rPr lang="en-US" b="0" i="0" dirty="0">
                <a:effectLst/>
                <a:latin typeface="PublicoText-Roman-Web"/>
              </a:rPr>
              <a:t>This corporate sabotage could have been a fatal blow to Gillette, as they had ploughed $750 million into the development of the Mach 3 Triple Blade, and if they did not achieve their expected return on investment, the company would have failed.</a:t>
            </a:r>
          </a:p>
          <a:p>
            <a:pPr algn="l" fontAlgn="base"/>
            <a:r>
              <a:rPr lang="en-US" b="0" i="0" dirty="0">
                <a:effectLst/>
                <a:latin typeface="PublicoText-Roman-Web"/>
              </a:rPr>
              <a:t>Fortunately for the razor brand, Schick immediately reported the corporate espionage attempt to Gillette, who then alerted the local FBI office. Davis was caught, convicted of the offence, and given a sentence of 27 months in prison and fines amounting to over $1.3 million in damages.</a:t>
            </a:r>
          </a:p>
          <a:p>
            <a:endParaRPr lang="en-US" dirty="0">
              <a:latin typeface="PublicoText-Roman-Web"/>
            </a:endParaRPr>
          </a:p>
        </p:txBody>
      </p:sp>
    </p:spTree>
    <p:extLst>
      <p:ext uri="{BB962C8B-B14F-4D97-AF65-F5344CB8AC3E}">
        <p14:creationId xmlns:p14="http://schemas.microsoft.com/office/powerpoint/2010/main" val="3282249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9C362-7093-B441-6CE2-E37DF8E748FC}"/>
              </a:ext>
            </a:extLst>
          </p:cNvPr>
          <p:cNvSpPr>
            <a:spLocks noGrp="1"/>
          </p:cNvSpPr>
          <p:nvPr>
            <p:ph type="title"/>
          </p:nvPr>
        </p:nvSpPr>
        <p:spPr/>
        <p:txBody>
          <a:bodyPr/>
          <a:lstStyle/>
          <a:p>
            <a:r>
              <a:rPr lang="en-US" b="1" i="0" dirty="0">
                <a:effectLst/>
                <a:latin typeface="Raleway" pitchFamily="2" charset="0"/>
              </a:rPr>
              <a:t>10. Marriott Data Breach (2018)</a:t>
            </a:r>
            <a:endParaRPr lang="en-US" dirty="0"/>
          </a:p>
        </p:txBody>
      </p:sp>
      <p:sp>
        <p:nvSpPr>
          <p:cNvPr id="3" name="Content Placeholder 2">
            <a:extLst>
              <a:ext uri="{FF2B5EF4-FFF2-40B4-BE49-F238E27FC236}">
                <a16:creationId xmlns:a16="http://schemas.microsoft.com/office/drawing/2014/main" id="{64E324B8-9113-C3AD-17F0-179AB187A7C5}"/>
              </a:ext>
            </a:extLst>
          </p:cNvPr>
          <p:cNvSpPr>
            <a:spLocks noGrp="1"/>
          </p:cNvSpPr>
          <p:nvPr>
            <p:ph idx="1"/>
          </p:nvPr>
        </p:nvSpPr>
        <p:spPr/>
        <p:txBody>
          <a:bodyPr>
            <a:normAutofit fontScale="77500" lnSpcReduction="20000"/>
          </a:bodyPr>
          <a:lstStyle/>
          <a:p>
            <a:pPr algn="l" fontAlgn="base"/>
            <a:r>
              <a:rPr lang="en-US" b="0" i="0" dirty="0">
                <a:effectLst/>
                <a:latin typeface="PublicoText-Roman-Web"/>
              </a:rPr>
              <a:t>In 2013, two years before Marriott acquired the boutique hotel chain Starwood, Starwood’s guest reservation system was targeted by cybercriminals using a Trojan computer virus, known as a remote access trojan (RAT). The criminal activity went undetected until 2018, when an internal security tool alerted Marriott to the presence of the virus.</a:t>
            </a:r>
          </a:p>
          <a:p>
            <a:pPr algn="l" fontAlgn="base"/>
            <a:r>
              <a:rPr lang="en-US" b="0" i="0" dirty="0">
                <a:effectLst/>
                <a:latin typeface="PublicoText-Roman-Web"/>
              </a:rPr>
              <a:t>Marriott quickly took action to determine what data had been stolen, and discovered that the cybercriminals had been able to copy and encrypt information, with the intent of removing it from the system.</a:t>
            </a:r>
          </a:p>
          <a:p>
            <a:pPr algn="l" fontAlgn="base"/>
            <a:r>
              <a:rPr lang="en-US" b="0" i="0" dirty="0">
                <a:effectLst/>
                <a:latin typeface="PublicoText-Roman-Web"/>
              </a:rPr>
              <a:t>The stolen data was extensive and targeted over 500 million customers, who had a wide range of information taken. This included the guests’ names, addresses, telephone numbers, emails, passport numbers, account information, dates of birth, gender, arrival and departure information, reservation dates, and preferred communication methods.</a:t>
            </a:r>
          </a:p>
          <a:p>
            <a:pPr algn="l" fontAlgn="base"/>
            <a:r>
              <a:rPr lang="en-US" b="0" i="0" dirty="0">
                <a:effectLst/>
                <a:latin typeface="PublicoText-Roman-Web"/>
              </a:rPr>
              <a:t>Following the data breach, and under the guidance of security experts, Marriott carried out a full investigation and introduced a whole host of security enhancements, but this was not enough to prevent them from receiving an £18.4 million fine from the Information Commissioner’s Office in 2020.</a:t>
            </a:r>
          </a:p>
        </p:txBody>
      </p:sp>
    </p:spTree>
    <p:extLst>
      <p:ext uri="{BB962C8B-B14F-4D97-AF65-F5344CB8AC3E}">
        <p14:creationId xmlns:p14="http://schemas.microsoft.com/office/powerpoint/2010/main" val="3278120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D656-F072-EBDD-F263-FAA7616FF04D}"/>
              </a:ext>
            </a:extLst>
          </p:cNvPr>
          <p:cNvSpPr>
            <a:spLocks noGrp="1"/>
          </p:cNvSpPr>
          <p:nvPr>
            <p:ph type="title"/>
          </p:nvPr>
        </p:nvSpPr>
        <p:spPr/>
        <p:txBody>
          <a:bodyPr/>
          <a:lstStyle/>
          <a:p>
            <a:r>
              <a:rPr lang="en-US" b="1" i="0" dirty="0">
                <a:effectLst/>
                <a:latin typeface="BWHaasGroteskWeb"/>
              </a:rPr>
              <a:t>1. Going After Google</a:t>
            </a:r>
            <a:endParaRPr lang="en-US" dirty="0"/>
          </a:p>
        </p:txBody>
      </p:sp>
      <p:sp>
        <p:nvSpPr>
          <p:cNvPr id="3" name="Content Placeholder 2">
            <a:extLst>
              <a:ext uri="{FF2B5EF4-FFF2-40B4-BE49-F238E27FC236}">
                <a16:creationId xmlns:a16="http://schemas.microsoft.com/office/drawing/2014/main" id="{84E899B7-9516-C8A3-4BBC-8A5A87638266}"/>
              </a:ext>
            </a:extLst>
          </p:cNvPr>
          <p:cNvSpPr>
            <a:spLocks noGrp="1"/>
          </p:cNvSpPr>
          <p:nvPr>
            <p:ph idx="1"/>
          </p:nvPr>
        </p:nvSpPr>
        <p:spPr/>
        <p:txBody>
          <a:bodyPr>
            <a:normAutofit/>
          </a:bodyPr>
          <a:lstStyle/>
          <a:p>
            <a:r>
              <a:rPr lang="en-US" b="0" i="0" dirty="0">
                <a:effectLst/>
                <a:latin typeface="PublicoText-Roman-Web"/>
              </a:rPr>
              <a:t>In a January 2010 blog post, Google disclosed that it detected the previous month a highly sophisticated cyberattack originating from China that resulted in the theft of its intellectual property. The company said evidence suggested that a primary goal of the attackers was to access the Gmail accounts of Chinese human rights activists. Google said a wide range of companies were also targeted, including those in the finance, technology, media, and chemical industries. "This is a big espionage program aimed at getting high-tech information and politically sensitive information," James A. Lewis, a cyber and national security expert at the Center for Strategic &amp; International Studies, told the </a:t>
            </a:r>
            <a:r>
              <a:rPr lang="en-US" b="0" i="0" dirty="0">
                <a:effectLst/>
                <a:latin typeface="PublicoText-Italic-Web"/>
              </a:rPr>
              <a:t>Washington Post.</a:t>
            </a:r>
            <a:endParaRPr lang="en-US" dirty="0"/>
          </a:p>
        </p:txBody>
      </p:sp>
    </p:spTree>
    <p:extLst>
      <p:ext uri="{BB962C8B-B14F-4D97-AF65-F5344CB8AC3E}">
        <p14:creationId xmlns:p14="http://schemas.microsoft.com/office/powerpoint/2010/main" val="2813281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3EFD7-D3C1-EA7D-58BA-389466909075}"/>
              </a:ext>
            </a:extLst>
          </p:cNvPr>
          <p:cNvSpPr>
            <a:spLocks noGrp="1"/>
          </p:cNvSpPr>
          <p:nvPr>
            <p:ph type="title"/>
          </p:nvPr>
        </p:nvSpPr>
        <p:spPr/>
        <p:txBody>
          <a:bodyPr/>
          <a:lstStyle/>
          <a:p>
            <a:r>
              <a:rPr lang="en-US" b="1" i="0" dirty="0">
                <a:effectLst/>
                <a:latin typeface="BWHaasGroteskWeb"/>
              </a:rPr>
              <a:t>2. Operation Shady RAT</a:t>
            </a:r>
            <a:endParaRPr lang="en-US" dirty="0"/>
          </a:p>
        </p:txBody>
      </p:sp>
      <p:sp>
        <p:nvSpPr>
          <p:cNvPr id="3" name="Content Placeholder 2">
            <a:extLst>
              <a:ext uri="{FF2B5EF4-FFF2-40B4-BE49-F238E27FC236}">
                <a16:creationId xmlns:a16="http://schemas.microsoft.com/office/drawing/2014/main" id="{3DBC60BF-3997-262F-8CD8-92D0738F795A}"/>
              </a:ext>
            </a:extLst>
          </p:cNvPr>
          <p:cNvSpPr>
            <a:spLocks noGrp="1"/>
          </p:cNvSpPr>
          <p:nvPr>
            <p:ph idx="1"/>
          </p:nvPr>
        </p:nvSpPr>
        <p:spPr/>
        <p:txBody>
          <a:bodyPr/>
          <a:lstStyle/>
          <a:p>
            <a:r>
              <a:rPr lang="en-US" b="0" i="0" dirty="0">
                <a:effectLst/>
                <a:latin typeface="PublicoText-Roman-Web"/>
              </a:rPr>
              <a:t>In what was described as one of the largest cyberattacks, more than 70 companies, governments, and nonprofit organizations were hacked by spies beginning in 2006, according to security company McAfee, which didn’t name the perpetrator in its report. Dell SecureWorks, another security company, traced the same attacks and pointed to China as the source of the attacks. Victims included a U.S. real estate company, a New York media organization, defense contractors, a South Korean steel and construction company, the International Olympic Committee, and the World Anti-Doping Agency. Hackers took information from some of the victims over a period as long as two years.</a:t>
            </a:r>
            <a:endParaRPr lang="en-US" dirty="0"/>
          </a:p>
        </p:txBody>
      </p:sp>
    </p:spTree>
    <p:extLst>
      <p:ext uri="{BB962C8B-B14F-4D97-AF65-F5344CB8AC3E}">
        <p14:creationId xmlns:p14="http://schemas.microsoft.com/office/powerpoint/2010/main" val="1665169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79A7D-FD5C-EBE6-9FB0-02BDBF6E8AAC}"/>
              </a:ext>
            </a:extLst>
          </p:cNvPr>
          <p:cNvSpPr>
            <a:spLocks noGrp="1"/>
          </p:cNvSpPr>
          <p:nvPr>
            <p:ph type="title"/>
          </p:nvPr>
        </p:nvSpPr>
        <p:spPr/>
        <p:txBody>
          <a:bodyPr/>
          <a:lstStyle/>
          <a:p>
            <a:pPr fontAlgn="base"/>
            <a:r>
              <a:rPr lang="en-US" b="1" i="0" dirty="0">
                <a:effectLst/>
                <a:latin typeface="BWHaasGroteskWeb"/>
              </a:rPr>
              <a:t> 3. Driving Competition</a:t>
            </a:r>
          </a:p>
        </p:txBody>
      </p:sp>
      <p:sp>
        <p:nvSpPr>
          <p:cNvPr id="3" name="Content Placeholder 2">
            <a:extLst>
              <a:ext uri="{FF2B5EF4-FFF2-40B4-BE49-F238E27FC236}">
                <a16:creationId xmlns:a16="http://schemas.microsoft.com/office/drawing/2014/main" id="{47D7AF47-EEFC-403D-4603-481068BF9EE9}"/>
              </a:ext>
            </a:extLst>
          </p:cNvPr>
          <p:cNvSpPr>
            <a:spLocks noGrp="1"/>
          </p:cNvSpPr>
          <p:nvPr>
            <p:ph idx="1"/>
          </p:nvPr>
        </p:nvSpPr>
        <p:spPr/>
        <p:txBody>
          <a:bodyPr/>
          <a:lstStyle/>
          <a:p>
            <a:r>
              <a:rPr lang="en-US" b="0" i="0" dirty="0">
                <a:effectLst/>
                <a:latin typeface="PublicoText-Roman-Web"/>
              </a:rPr>
              <a:t>In 1993, General Motors accused Volkswagen of industrial espionage after Jose Ignacio Lopez, the chief of production for GM's Opel division, left to join the rival German automaker, along with seven other executives. GM claimed its corporate secrets were used at VW. In the end, the companies agreed to one of the largest settlements of its kind: GM would drop its lawsuits in exchange for VW's pledge to buy $1 billion of GM parts over seven years. In addition, VW was to pay GM $100 million.</a:t>
            </a:r>
            <a:endParaRPr lang="en-US" dirty="0"/>
          </a:p>
        </p:txBody>
      </p:sp>
    </p:spTree>
    <p:extLst>
      <p:ext uri="{BB962C8B-B14F-4D97-AF65-F5344CB8AC3E}">
        <p14:creationId xmlns:p14="http://schemas.microsoft.com/office/powerpoint/2010/main" val="669616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A78D-F3A1-C821-9A73-8C9BE5E75CAF}"/>
              </a:ext>
            </a:extLst>
          </p:cNvPr>
          <p:cNvSpPr>
            <a:spLocks noGrp="1"/>
          </p:cNvSpPr>
          <p:nvPr>
            <p:ph type="title"/>
          </p:nvPr>
        </p:nvSpPr>
        <p:spPr/>
        <p:txBody>
          <a:bodyPr/>
          <a:lstStyle/>
          <a:p>
            <a:r>
              <a:rPr lang="en-US" b="1" i="0" dirty="0">
                <a:effectLst/>
                <a:latin typeface="BWHaasGroteskWeb"/>
              </a:rPr>
              <a:t>4. Steeped in Tea’s Secrets</a:t>
            </a:r>
            <a:endParaRPr lang="en-US" b="1" dirty="0"/>
          </a:p>
        </p:txBody>
      </p:sp>
      <p:sp>
        <p:nvSpPr>
          <p:cNvPr id="3" name="Content Placeholder 2">
            <a:extLst>
              <a:ext uri="{FF2B5EF4-FFF2-40B4-BE49-F238E27FC236}">
                <a16:creationId xmlns:a16="http://schemas.microsoft.com/office/drawing/2014/main" id="{FE88FB58-639E-0827-72EE-DAF1838C8828}"/>
              </a:ext>
            </a:extLst>
          </p:cNvPr>
          <p:cNvSpPr>
            <a:spLocks noGrp="1"/>
          </p:cNvSpPr>
          <p:nvPr>
            <p:ph idx="1"/>
          </p:nvPr>
        </p:nvSpPr>
        <p:spPr/>
        <p:txBody>
          <a:bodyPr/>
          <a:lstStyle/>
          <a:p>
            <a:r>
              <a:rPr lang="en-US" b="0" i="0" dirty="0">
                <a:effectLst/>
                <a:latin typeface="PublicoText-Roman-Web"/>
              </a:rPr>
              <a:t>In the 1800s, Britain had a thirst for tea, a brew monopolized by China. So the London-based East India Co. hired Scottish botanist and adventurer Robert Fortune to smuggle the tea’s plants, seeds, and secrets out of China and into British-ruled India. Disguised as a Chinese merchant, he succeeded, and within his lifetime the production of tea in India surpassed China's. It was the "greatest single act of corporate espionage in history," according to Sarah Rose, author of </a:t>
            </a:r>
            <a:r>
              <a:rPr lang="en-US" b="0" i="0" dirty="0">
                <a:effectLst/>
                <a:latin typeface="PublicoText-Italic-Web"/>
              </a:rPr>
              <a:t>For All the Tea in China.</a:t>
            </a:r>
            <a:endParaRPr lang="en-US" dirty="0"/>
          </a:p>
        </p:txBody>
      </p:sp>
    </p:spTree>
    <p:extLst>
      <p:ext uri="{BB962C8B-B14F-4D97-AF65-F5344CB8AC3E}">
        <p14:creationId xmlns:p14="http://schemas.microsoft.com/office/powerpoint/2010/main" val="2172004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3C51E-B889-DBE3-E477-53C8783FC8FE}"/>
              </a:ext>
            </a:extLst>
          </p:cNvPr>
          <p:cNvSpPr>
            <a:spLocks noGrp="1"/>
          </p:cNvSpPr>
          <p:nvPr>
            <p:ph type="title"/>
          </p:nvPr>
        </p:nvSpPr>
        <p:spPr/>
        <p:txBody>
          <a:bodyPr/>
          <a:lstStyle/>
          <a:p>
            <a:r>
              <a:rPr lang="en-US" b="1" i="0" dirty="0">
                <a:solidFill>
                  <a:srgbClr val="202020"/>
                </a:solidFill>
                <a:effectLst/>
                <a:latin typeface="Barlow Semi Condensed" panose="020B0604020202020204" pitchFamily="2" charset="0"/>
              </a:rPr>
              <a:t>5. </a:t>
            </a:r>
            <a:r>
              <a:rPr lang="en-US" b="1" i="0" dirty="0" err="1">
                <a:solidFill>
                  <a:srgbClr val="202020"/>
                </a:solidFill>
                <a:effectLst/>
                <a:latin typeface="Barlow Semi Condensed" panose="020B0604020202020204" pitchFamily="2" charset="0"/>
              </a:rPr>
              <a:t>Japscam</a:t>
            </a:r>
            <a:endParaRPr lang="en-US" dirty="0"/>
          </a:p>
        </p:txBody>
      </p:sp>
      <p:sp>
        <p:nvSpPr>
          <p:cNvPr id="3" name="Content Placeholder 2">
            <a:extLst>
              <a:ext uri="{FF2B5EF4-FFF2-40B4-BE49-F238E27FC236}">
                <a16:creationId xmlns:a16="http://schemas.microsoft.com/office/drawing/2014/main" id="{ED30144E-4C00-8523-9AE2-21308606F610}"/>
              </a:ext>
            </a:extLst>
          </p:cNvPr>
          <p:cNvSpPr>
            <a:spLocks noGrp="1"/>
          </p:cNvSpPr>
          <p:nvPr>
            <p:ph idx="1"/>
          </p:nvPr>
        </p:nvSpPr>
        <p:spPr/>
        <p:txBody>
          <a:bodyPr>
            <a:normAutofit lnSpcReduction="10000"/>
          </a:bodyPr>
          <a:lstStyle/>
          <a:p>
            <a:pPr algn="l"/>
            <a:r>
              <a:rPr lang="en-US" b="0" i="0" dirty="0">
                <a:solidFill>
                  <a:srgbClr val="202020"/>
                </a:solidFill>
                <a:effectLst/>
                <a:latin typeface="PublicoText-Roman-Web"/>
              </a:rPr>
              <a:t>It was 1981. Arcades were hot. MTV launched…and so did the first Columbia Space Shuttle. The Osborne 1, the first portable computer, was unveiled at a computer fair on the West Coast. Things were technologically simpler in the pre-Internet era, but corporations were still stealing secrets.</a:t>
            </a:r>
          </a:p>
          <a:p>
            <a:pPr algn="l"/>
            <a:r>
              <a:rPr lang="en-US" b="0" i="0" dirty="0">
                <a:solidFill>
                  <a:srgbClr val="202020"/>
                </a:solidFill>
                <a:effectLst/>
                <a:latin typeface="PublicoText-Roman-Web"/>
              </a:rPr>
              <a:t>In a corporate espionage case the press dubbed “</a:t>
            </a:r>
            <a:r>
              <a:rPr lang="en-US" b="0" i="0" dirty="0" err="1">
                <a:solidFill>
                  <a:srgbClr val="202020"/>
                </a:solidFill>
                <a:effectLst/>
                <a:latin typeface="PublicoText-Roman-Web"/>
              </a:rPr>
              <a:t>Japscam</a:t>
            </a:r>
            <a:r>
              <a:rPr lang="en-US" b="0" i="0" dirty="0">
                <a:solidFill>
                  <a:srgbClr val="202020"/>
                </a:solidFill>
                <a:effectLst/>
                <a:latin typeface="PublicoText-Roman-Web"/>
              </a:rPr>
              <a:t>,” Hitachi somehow came into possession of several of IBM’s workbooks. The documents contained designs and technical secrets. FBI and IBM counterintelligence arrested several high-ranking IBM officials. The intellectual property dispute was settled out of court when IBM agreed to pay Hitachi $300 million.</a:t>
            </a:r>
          </a:p>
        </p:txBody>
      </p:sp>
    </p:spTree>
    <p:extLst>
      <p:ext uri="{BB962C8B-B14F-4D97-AF65-F5344CB8AC3E}">
        <p14:creationId xmlns:p14="http://schemas.microsoft.com/office/powerpoint/2010/main" val="3938611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81F2-7C0B-36F1-8D1A-9E4E769E4EE2}"/>
              </a:ext>
            </a:extLst>
          </p:cNvPr>
          <p:cNvSpPr>
            <a:spLocks noGrp="1"/>
          </p:cNvSpPr>
          <p:nvPr>
            <p:ph type="title"/>
          </p:nvPr>
        </p:nvSpPr>
        <p:spPr/>
        <p:txBody>
          <a:bodyPr>
            <a:normAutofit/>
          </a:bodyPr>
          <a:lstStyle/>
          <a:p>
            <a:r>
              <a:rPr lang="en-US" b="1" i="0" dirty="0">
                <a:solidFill>
                  <a:srgbClr val="3C4044"/>
                </a:solidFill>
                <a:effectLst/>
                <a:latin typeface="Open Sans" panose="020B0604020202020204" pitchFamily="34" charset="0"/>
              </a:rPr>
              <a:t>6. Kodak also fell foul of industrial espionage in the '90s</a:t>
            </a:r>
            <a:endParaRPr lang="en-US" dirty="0"/>
          </a:p>
        </p:txBody>
      </p:sp>
      <p:sp>
        <p:nvSpPr>
          <p:cNvPr id="3" name="Content Placeholder 2">
            <a:extLst>
              <a:ext uri="{FF2B5EF4-FFF2-40B4-BE49-F238E27FC236}">
                <a16:creationId xmlns:a16="http://schemas.microsoft.com/office/drawing/2014/main" id="{4B98ADF2-86E7-84EF-92E6-CDB146474B11}"/>
              </a:ext>
            </a:extLst>
          </p:cNvPr>
          <p:cNvSpPr>
            <a:spLocks noGrp="1"/>
          </p:cNvSpPr>
          <p:nvPr>
            <p:ph idx="1"/>
          </p:nvPr>
        </p:nvSpPr>
        <p:spPr/>
        <p:txBody>
          <a:bodyPr>
            <a:normAutofit fontScale="92500" lnSpcReduction="10000"/>
          </a:bodyPr>
          <a:lstStyle/>
          <a:p>
            <a:pPr algn="l"/>
            <a:r>
              <a:rPr lang="en-US" b="0" i="0" u="none" strike="noStrike" dirty="0">
                <a:solidFill>
                  <a:srgbClr val="3C4044"/>
                </a:solidFill>
                <a:effectLst/>
                <a:latin typeface="PublicoText-Roman-Web"/>
                <a:hlinkClick r:id="rId2"/>
              </a:rPr>
              <a:t>Back in the 1990s</a:t>
            </a:r>
            <a:r>
              <a:rPr lang="en-US" b="0" i="0" dirty="0">
                <a:solidFill>
                  <a:srgbClr val="3C4044"/>
                </a:solidFill>
                <a:effectLst/>
                <a:latin typeface="PublicoText-Roman-Web"/>
              </a:rPr>
              <a:t>, Kodak was also the victim of industrial espionage. One former employee of the Eastman Kodak Company was charged and pled guilty to all charges.</a:t>
            </a:r>
          </a:p>
          <a:p>
            <a:pPr algn="l"/>
            <a:r>
              <a:rPr lang="en-US" b="0" i="0" dirty="0">
                <a:solidFill>
                  <a:srgbClr val="3C4044"/>
                </a:solidFill>
                <a:effectLst/>
                <a:latin typeface="PublicoText-Roman-Web"/>
              </a:rPr>
              <a:t>The former employee, Harold Worden, then 56-years-old, stole Kodak property that was worth millions of dollars. He had worked for Kodak for over 30 years and did not return confidential documentation when he left the company in 1992. </a:t>
            </a:r>
          </a:p>
          <a:p>
            <a:pPr algn="l"/>
            <a:r>
              <a:rPr lang="en-US" b="0" i="0" dirty="0">
                <a:solidFill>
                  <a:srgbClr val="3C4044"/>
                </a:solidFill>
                <a:effectLst/>
                <a:latin typeface="PublicoText-Roman-Web"/>
              </a:rPr>
              <a:t>He attempted to try and sell his ill-gotten gains to Kodak's competitors while trying to start his own consulting firm.</a:t>
            </a:r>
          </a:p>
          <a:p>
            <a:pPr algn="l"/>
            <a:r>
              <a:rPr lang="en-US" b="0" i="0" dirty="0">
                <a:solidFill>
                  <a:srgbClr val="3C4044"/>
                </a:solidFill>
                <a:effectLst/>
                <a:latin typeface="PublicoText-Roman-Web"/>
              </a:rPr>
              <a:t>Mr. Worden was convicted in 1997 following his guilty plea and was sentenced to 15 months imprisonment and fines of over </a:t>
            </a:r>
            <a:r>
              <a:rPr lang="en-US" b="1" i="0" dirty="0">
                <a:solidFill>
                  <a:srgbClr val="3C4044"/>
                </a:solidFill>
                <a:effectLst/>
                <a:latin typeface="PublicoText-Roman-Web"/>
              </a:rPr>
              <a:t>$50,000</a:t>
            </a:r>
            <a:r>
              <a:rPr lang="en-US" b="0" i="0" dirty="0">
                <a:solidFill>
                  <a:srgbClr val="3C4044"/>
                </a:solidFill>
                <a:effectLst/>
                <a:latin typeface="PublicoText-Roman-Web"/>
              </a:rPr>
              <a:t>. </a:t>
            </a:r>
          </a:p>
        </p:txBody>
      </p:sp>
    </p:spTree>
    <p:extLst>
      <p:ext uri="{BB962C8B-B14F-4D97-AF65-F5344CB8AC3E}">
        <p14:creationId xmlns:p14="http://schemas.microsoft.com/office/powerpoint/2010/main" val="1260517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06DA0-25A0-8984-7E6F-7607924E7EAB}"/>
              </a:ext>
            </a:extLst>
          </p:cNvPr>
          <p:cNvSpPr>
            <a:spLocks noGrp="1"/>
          </p:cNvSpPr>
          <p:nvPr>
            <p:ph type="title"/>
          </p:nvPr>
        </p:nvSpPr>
        <p:spPr/>
        <p:txBody>
          <a:bodyPr/>
          <a:lstStyle/>
          <a:p>
            <a:r>
              <a:rPr lang="fr-FR" b="1" i="0" dirty="0">
                <a:solidFill>
                  <a:srgbClr val="333333"/>
                </a:solidFill>
                <a:effectLst/>
                <a:latin typeface="Roboto" panose="02000000000000000000" pitchFamily="2" charset="0"/>
              </a:rPr>
              <a:t>7. Cadence Design </a:t>
            </a:r>
            <a:r>
              <a:rPr lang="fr-FR" b="1" i="0" dirty="0" err="1">
                <a:solidFill>
                  <a:srgbClr val="333333"/>
                </a:solidFill>
                <a:effectLst/>
                <a:latin typeface="Roboto" panose="02000000000000000000" pitchFamily="2" charset="0"/>
              </a:rPr>
              <a:t>Systems</a:t>
            </a:r>
            <a:r>
              <a:rPr lang="fr-FR" b="1" i="0" dirty="0">
                <a:solidFill>
                  <a:srgbClr val="333333"/>
                </a:solidFill>
                <a:effectLst/>
                <a:latin typeface="Roboto" panose="02000000000000000000" pitchFamily="2" charset="0"/>
              </a:rPr>
              <a:t> Vs Avant</a:t>
            </a:r>
            <a:endParaRPr lang="en-US" dirty="0"/>
          </a:p>
        </p:txBody>
      </p:sp>
      <p:sp>
        <p:nvSpPr>
          <p:cNvPr id="3" name="Content Placeholder 2">
            <a:extLst>
              <a:ext uri="{FF2B5EF4-FFF2-40B4-BE49-F238E27FC236}">
                <a16:creationId xmlns:a16="http://schemas.microsoft.com/office/drawing/2014/main" id="{F6EDE23F-3AD3-A24D-30A1-2E6C0CAF1672}"/>
              </a:ext>
            </a:extLst>
          </p:cNvPr>
          <p:cNvSpPr>
            <a:spLocks noGrp="1"/>
          </p:cNvSpPr>
          <p:nvPr>
            <p:ph idx="1"/>
          </p:nvPr>
        </p:nvSpPr>
        <p:spPr/>
        <p:txBody>
          <a:bodyPr/>
          <a:lstStyle/>
          <a:p>
            <a:r>
              <a:rPr lang="en-US" b="0" i="0" dirty="0">
                <a:solidFill>
                  <a:srgbClr val="333333"/>
                </a:solidFill>
                <a:effectLst/>
                <a:latin typeface="PublicoText-Roman-Web"/>
              </a:rPr>
              <a:t>In the early 90′s the Avant, one of the biggest </a:t>
            </a:r>
            <a:r>
              <a:rPr lang="en-US" b="0" i="0" u="none" strike="noStrike" dirty="0">
                <a:effectLst/>
                <a:latin typeface="PublicoText-Roman-Web"/>
                <a:hlinkClick r:id="rId2"/>
              </a:rPr>
              <a:t>software companies</a:t>
            </a:r>
            <a:r>
              <a:rPr lang="en-US" b="0" i="0" dirty="0">
                <a:solidFill>
                  <a:srgbClr val="333333"/>
                </a:solidFill>
                <a:effectLst/>
                <a:latin typeface="PublicoText-Roman-Web"/>
              </a:rPr>
              <a:t> in silicon valley at that time, had stolen code from a rival company, Cadence Design Systems. This became more than a simple case of unscrupulous business practices when prosecutors filed charges and, in 2001, Avant! was ordered to pay $182 million in restitution plus interest and fees, for a total of $200 million. The case got very hick at the time and Avant paid $200 million to settle the case and received the civil case in return. This marked a record for corporate espionage cases during that decade.</a:t>
            </a:r>
            <a:endParaRPr lang="en-US" dirty="0">
              <a:latin typeface="PublicoText-Roman-Web"/>
            </a:endParaRPr>
          </a:p>
        </p:txBody>
      </p:sp>
    </p:spTree>
    <p:extLst>
      <p:ext uri="{BB962C8B-B14F-4D97-AF65-F5344CB8AC3E}">
        <p14:creationId xmlns:p14="http://schemas.microsoft.com/office/powerpoint/2010/main" val="60000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FC2C3-06F3-F944-4DB7-B341E1FD18E6}"/>
              </a:ext>
            </a:extLst>
          </p:cNvPr>
          <p:cNvSpPr>
            <a:spLocks noGrp="1"/>
          </p:cNvSpPr>
          <p:nvPr>
            <p:ph type="title"/>
          </p:nvPr>
        </p:nvSpPr>
        <p:spPr/>
        <p:txBody>
          <a:bodyPr/>
          <a:lstStyle/>
          <a:p>
            <a:r>
              <a:rPr lang="en-US" b="1" i="0" dirty="0">
                <a:solidFill>
                  <a:srgbClr val="333333"/>
                </a:solidFill>
                <a:effectLst/>
                <a:latin typeface="Roboto" panose="02000000000000000000" pitchFamily="2" charset="0"/>
              </a:rPr>
              <a:t>8. Waymo Vs Uber</a:t>
            </a:r>
            <a:endParaRPr lang="en-US" dirty="0"/>
          </a:p>
        </p:txBody>
      </p:sp>
      <p:sp>
        <p:nvSpPr>
          <p:cNvPr id="3" name="Content Placeholder 2">
            <a:extLst>
              <a:ext uri="{FF2B5EF4-FFF2-40B4-BE49-F238E27FC236}">
                <a16:creationId xmlns:a16="http://schemas.microsoft.com/office/drawing/2014/main" id="{2FBEF89B-B7C9-C8C5-97DA-0FF07D619FE8}"/>
              </a:ext>
            </a:extLst>
          </p:cNvPr>
          <p:cNvSpPr>
            <a:spLocks noGrp="1"/>
          </p:cNvSpPr>
          <p:nvPr>
            <p:ph idx="1"/>
          </p:nvPr>
        </p:nvSpPr>
        <p:spPr/>
        <p:txBody>
          <a:bodyPr/>
          <a:lstStyle/>
          <a:p>
            <a:r>
              <a:rPr lang="en-US" b="0" i="0" dirty="0">
                <a:solidFill>
                  <a:srgbClr val="333333"/>
                </a:solidFill>
                <a:effectLst/>
                <a:latin typeface="PublicoText-Roman-Web"/>
              </a:rPr>
              <a:t>Waymo filed a complaint against self-driving truck startup Otto and its parent company Uber for patent infringement and stealing </a:t>
            </a:r>
            <a:r>
              <a:rPr lang="en-US" b="0" i="0" u="none" strike="noStrike" dirty="0">
                <a:effectLst/>
                <a:latin typeface="PublicoText-Roman-Web"/>
                <a:hlinkClick r:id="rId2"/>
              </a:rPr>
              <a:t>trade secrets</a:t>
            </a:r>
            <a:r>
              <a:rPr lang="en-US" b="0" i="0" dirty="0">
                <a:solidFill>
                  <a:srgbClr val="333333"/>
                </a:solidFill>
                <a:effectLst/>
                <a:latin typeface="PublicoText-Roman-Web"/>
              </a:rPr>
              <a:t>. Anthony </a:t>
            </a:r>
            <a:r>
              <a:rPr lang="en-US" b="0" i="0" dirty="0" err="1">
                <a:solidFill>
                  <a:srgbClr val="333333"/>
                </a:solidFill>
                <a:effectLst/>
                <a:latin typeface="PublicoText-Roman-Web"/>
              </a:rPr>
              <a:t>Levandowski</a:t>
            </a:r>
            <a:r>
              <a:rPr lang="en-US" b="0" i="0" dirty="0">
                <a:solidFill>
                  <a:srgbClr val="333333"/>
                </a:solidFill>
                <a:effectLst/>
                <a:latin typeface="PublicoText-Roman-Web"/>
              </a:rPr>
              <a:t> was an employee at Waymo and Waymo accused </a:t>
            </a:r>
            <a:r>
              <a:rPr lang="en-US" b="0" i="0" dirty="0" err="1">
                <a:solidFill>
                  <a:srgbClr val="333333"/>
                </a:solidFill>
                <a:effectLst/>
                <a:latin typeface="PublicoText-Roman-Web"/>
              </a:rPr>
              <a:t>Levandowski</a:t>
            </a:r>
            <a:r>
              <a:rPr lang="en-US" b="0" i="0" dirty="0">
                <a:solidFill>
                  <a:srgbClr val="333333"/>
                </a:solidFill>
                <a:effectLst/>
                <a:latin typeface="PublicoText-Roman-Web"/>
              </a:rPr>
              <a:t> of using a flash drive to steal 14,000 files (designs, blueprints, and testing documentation) containing highly confidential information before his resignation. Otto was founded by  </a:t>
            </a:r>
            <a:r>
              <a:rPr lang="en-US" b="0" i="0" dirty="0" err="1">
                <a:solidFill>
                  <a:srgbClr val="333333"/>
                </a:solidFill>
                <a:effectLst/>
                <a:latin typeface="PublicoText-Roman-Web"/>
              </a:rPr>
              <a:t>Levandowski</a:t>
            </a:r>
            <a:r>
              <a:rPr lang="en-US" b="0" i="0" dirty="0">
                <a:solidFill>
                  <a:srgbClr val="333333"/>
                </a:solidFill>
                <a:effectLst/>
                <a:latin typeface="PublicoText-Roman-Web"/>
              </a:rPr>
              <a:t>. Otto and Uber are using key parts of Waymo's self-driving technology, specifically related to its light detection and ranging radar.</a:t>
            </a:r>
            <a:endParaRPr lang="en-US" dirty="0">
              <a:latin typeface="PublicoText-Roman-Web"/>
            </a:endParaRPr>
          </a:p>
        </p:txBody>
      </p:sp>
    </p:spTree>
    <p:extLst>
      <p:ext uri="{BB962C8B-B14F-4D97-AF65-F5344CB8AC3E}">
        <p14:creationId xmlns:p14="http://schemas.microsoft.com/office/powerpoint/2010/main" val="1647253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1412</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Barlow Semi Condensed</vt:lpstr>
      <vt:lpstr>BWHaasGroteskWeb</vt:lpstr>
      <vt:lpstr>Calibri</vt:lpstr>
      <vt:lpstr>Calibri Light</vt:lpstr>
      <vt:lpstr>Open Sans</vt:lpstr>
      <vt:lpstr>PublicoText-Italic-Web</vt:lpstr>
      <vt:lpstr>PublicoText-Roman-Web</vt:lpstr>
      <vt:lpstr>Raleway</vt:lpstr>
      <vt:lpstr>Roboto</vt:lpstr>
      <vt:lpstr>Office Theme</vt:lpstr>
      <vt:lpstr>Top 10 industrial espionage</vt:lpstr>
      <vt:lpstr>1. Going After Google</vt:lpstr>
      <vt:lpstr>2. Operation Shady RAT</vt:lpstr>
      <vt:lpstr> 3. Driving Competition</vt:lpstr>
      <vt:lpstr>4. Steeped in Tea’s Secrets</vt:lpstr>
      <vt:lpstr>5. Japscam</vt:lpstr>
      <vt:lpstr>6. Kodak also fell foul of industrial espionage in the '90s</vt:lpstr>
      <vt:lpstr>7. Cadence Design Systems Vs Avant</vt:lpstr>
      <vt:lpstr>8. Waymo Vs Uber</vt:lpstr>
      <vt:lpstr>9. Gillette Vs Davis</vt:lpstr>
      <vt:lpstr>10. Marriott Data Breach (2018)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 10 industrial espionage</dc:title>
  <dc:creator>023-19-0106</dc:creator>
  <cp:lastModifiedBy>023-19-0106</cp:lastModifiedBy>
  <cp:revision>12</cp:revision>
  <dcterms:created xsi:type="dcterms:W3CDTF">2023-05-02T12:13:36Z</dcterms:created>
  <dcterms:modified xsi:type="dcterms:W3CDTF">2023-05-02T12:50:13Z</dcterms:modified>
</cp:coreProperties>
</file>