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9" r:id="rId2"/>
    <p:sldId id="257" r:id="rId3"/>
    <p:sldId id="28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1" r:id="rId13"/>
    <p:sldId id="267" r:id="rId14"/>
    <p:sldId id="278" r:id="rId15"/>
  </p:sldIdLst>
  <p:sldSz cx="4614863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69606" autoAdjust="0"/>
  </p:normalViewPr>
  <p:slideViewPr>
    <p:cSldViewPr>
      <p:cViewPr>
        <p:scale>
          <a:sx n="100" d="100"/>
          <a:sy n="100" d="100"/>
        </p:scale>
        <p:origin x="3414" y="630"/>
      </p:cViewPr>
      <p:guideLst>
        <p:guide orient="horz" pos="2880"/>
        <p:guide pos="21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/>
      <dgm:t>
        <a:bodyPr/>
        <a:lstStyle/>
        <a:p>
          <a:r>
            <a:rPr lang="en-US" sz="1400" dirty="0" smtClean="0"/>
            <a:t>Basic Idea</a:t>
          </a:r>
          <a:endParaRPr lang="en-US" sz="1400" dirty="0" smtClean="0"/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 sz="1200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 sz="1200"/>
        </a:p>
      </dgm:t>
    </dgm:pt>
    <dgm:pt modelId="{6FB15049-0246-4DB1-A336-82FD4083B251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400" dirty="0" smtClean="0"/>
            <a:t>AVL Property</a:t>
          </a:r>
          <a:endParaRPr lang="en-US" sz="1400" dirty="0" smtClean="0"/>
        </a:p>
      </dgm:t>
    </dgm:pt>
    <dgm:pt modelId="{B058B19F-CC04-44AC-9E15-B55239928E8D}" type="parTrans" cxnId="{D2334FE6-3609-4D6E-AE82-66E6849B6E73}">
      <dgm:prSet/>
      <dgm:spPr/>
      <dgm:t>
        <a:bodyPr/>
        <a:lstStyle/>
        <a:p>
          <a:endParaRPr lang="en-US"/>
        </a:p>
      </dgm:t>
    </dgm:pt>
    <dgm:pt modelId="{71C38F53-04A9-4F14-B6A4-AD35143C4256}" type="sibTrans" cxnId="{D2334FE6-3609-4D6E-AE82-66E6849B6E73}">
      <dgm:prSet/>
      <dgm:spPr/>
      <dgm:t>
        <a:bodyPr/>
        <a:lstStyle/>
        <a:p>
          <a:endParaRPr lang="en-US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  <dgm:t>
        <a:bodyPr/>
        <a:lstStyle/>
        <a:p>
          <a:endParaRPr lang="en-US"/>
        </a:p>
      </dgm:t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/>
    </dgm:pt>
    <dgm:pt modelId="{D268B56B-FFD8-4F41-99C4-EC1736D26AFB}" type="pres">
      <dgm:prSet presAssocID="{6FB15049-0246-4DB1-A336-82FD4083B251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0D9B03-40DC-412B-B359-D8AD214628EA}" type="pres">
      <dgm:prSet presAssocID="{6FB15049-0246-4DB1-A336-82FD4083B251}" presName="accent_2" presStyleCnt="0"/>
      <dgm:spPr/>
    </dgm:pt>
    <dgm:pt modelId="{8F0C8B5D-5F3B-4985-BEC2-C028BF61164A}" type="pres">
      <dgm:prSet presAssocID="{6FB15049-0246-4DB1-A336-82FD4083B251}" presName="accentRepeatNode" presStyleLbl="solidFgAcc1" presStyleIdx="1" presStyleCnt="2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</dgm:ptLst>
  <dgm:cxnLst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D2334FE6-3609-4D6E-AE82-66E6849B6E73}" srcId="{31F5DCC9-5A1A-4B02-9C44-3D3085237653}" destId="{6FB15049-0246-4DB1-A336-82FD4083B251}" srcOrd="1" destOrd="0" parTransId="{B058B19F-CC04-44AC-9E15-B55239928E8D}" sibTransId="{71C38F53-04A9-4F14-B6A4-AD35143C4256}"/>
    <dgm:cxn modelId="{A5D7863A-7357-44E6-AE1A-1A13C47E6A55}" type="presOf" srcId="{6FB15049-0246-4DB1-A336-82FD4083B251}" destId="{D268B56B-FFD8-4F41-99C4-EC1736D26AFB}" srcOrd="0" destOrd="0" presId="urn:microsoft.com/office/officeart/2008/layout/VerticalCurvedList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72DA70C8-4DC9-4A04-A54C-014CCC114C2C}" type="presParOf" srcId="{97AA7E39-476A-473E-92EE-D3B8022441BC}" destId="{D268B56B-FFD8-4F41-99C4-EC1736D26AFB}" srcOrd="3" destOrd="0" presId="urn:microsoft.com/office/officeart/2008/layout/VerticalCurvedList"/>
    <dgm:cxn modelId="{EF7AE99F-3041-4486-873A-5F3C740BEDC2}" type="presParOf" srcId="{97AA7E39-476A-473E-92EE-D3B8022441BC}" destId="{2E0D9B03-40DC-412B-B359-D8AD214628EA}" srcOrd="4" destOrd="0" presId="urn:microsoft.com/office/officeart/2008/layout/VerticalCurvedList"/>
    <dgm:cxn modelId="{BDE8BF36-2405-4380-97B8-AEE4049A3813}" type="presParOf" srcId="{2E0D9B03-40DC-412B-B359-D8AD214628EA}" destId="{8F0C8B5D-5F3B-4985-BEC2-C028BF61164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400" dirty="0" smtClean="0"/>
            <a:t>Basic Idea</a:t>
          </a:r>
          <a:endParaRPr lang="en-US" sz="1400" dirty="0" smtClean="0"/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 sz="1200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 sz="1200"/>
        </a:p>
      </dgm:t>
    </dgm:pt>
    <dgm:pt modelId="{6FB15049-0246-4DB1-A336-82FD4083B251}">
      <dgm:prSet phldrT="[Text]" custT="1"/>
      <dgm:spPr/>
      <dgm:t>
        <a:bodyPr/>
        <a:lstStyle/>
        <a:p>
          <a:r>
            <a:rPr lang="en-US" sz="1400" dirty="0" smtClean="0"/>
            <a:t>AVL Property</a:t>
          </a:r>
          <a:endParaRPr lang="en-US" sz="1400" dirty="0" smtClean="0"/>
        </a:p>
      </dgm:t>
    </dgm:pt>
    <dgm:pt modelId="{B058B19F-CC04-44AC-9E15-B55239928E8D}" type="parTrans" cxnId="{D2334FE6-3609-4D6E-AE82-66E6849B6E73}">
      <dgm:prSet/>
      <dgm:spPr/>
      <dgm:t>
        <a:bodyPr/>
        <a:lstStyle/>
        <a:p>
          <a:endParaRPr lang="en-US"/>
        </a:p>
      </dgm:t>
    </dgm:pt>
    <dgm:pt modelId="{71C38F53-04A9-4F14-B6A4-AD35143C4256}" type="sibTrans" cxnId="{D2334FE6-3609-4D6E-AE82-66E6849B6E73}">
      <dgm:prSet/>
      <dgm:spPr/>
      <dgm:t>
        <a:bodyPr/>
        <a:lstStyle/>
        <a:p>
          <a:endParaRPr lang="en-US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  <dgm:t>
        <a:bodyPr/>
        <a:lstStyle/>
        <a:p>
          <a:endParaRPr lang="en-US"/>
        </a:p>
      </dgm:t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D268B56B-FFD8-4F41-99C4-EC1736D26AFB}" type="pres">
      <dgm:prSet presAssocID="{6FB15049-0246-4DB1-A336-82FD4083B251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0D9B03-40DC-412B-B359-D8AD214628EA}" type="pres">
      <dgm:prSet presAssocID="{6FB15049-0246-4DB1-A336-82FD4083B251}" presName="accent_2" presStyleCnt="0"/>
      <dgm:spPr/>
    </dgm:pt>
    <dgm:pt modelId="{8F0C8B5D-5F3B-4985-BEC2-C028BF61164A}" type="pres">
      <dgm:prSet presAssocID="{6FB15049-0246-4DB1-A336-82FD4083B251}" presName="accentRepeatNode" presStyleLbl="solidFgAcc1" presStyleIdx="1" presStyleCnt="2"/>
      <dgm:spPr/>
    </dgm:pt>
  </dgm:ptLst>
  <dgm:cxnLst>
    <dgm:cxn modelId="{A5D7863A-7357-44E6-AE1A-1A13C47E6A55}" type="presOf" srcId="{6FB15049-0246-4DB1-A336-82FD4083B251}" destId="{D268B56B-FFD8-4F41-99C4-EC1736D26AFB}" srcOrd="0" destOrd="0" presId="urn:microsoft.com/office/officeart/2008/layout/VerticalCurvedList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D2334FE6-3609-4D6E-AE82-66E6849B6E73}" srcId="{31F5DCC9-5A1A-4B02-9C44-3D3085237653}" destId="{6FB15049-0246-4DB1-A336-82FD4083B251}" srcOrd="1" destOrd="0" parTransId="{B058B19F-CC04-44AC-9E15-B55239928E8D}" sibTransId="{71C38F53-04A9-4F14-B6A4-AD35143C4256}"/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72DA70C8-4DC9-4A04-A54C-014CCC114C2C}" type="presParOf" srcId="{97AA7E39-476A-473E-92EE-D3B8022441BC}" destId="{D268B56B-FFD8-4F41-99C4-EC1736D26AFB}" srcOrd="3" destOrd="0" presId="urn:microsoft.com/office/officeart/2008/layout/VerticalCurvedList"/>
    <dgm:cxn modelId="{EF7AE99F-3041-4486-873A-5F3C740BEDC2}" type="presParOf" srcId="{97AA7E39-476A-473E-92EE-D3B8022441BC}" destId="{2E0D9B03-40DC-412B-B359-D8AD214628EA}" srcOrd="4" destOrd="0" presId="urn:microsoft.com/office/officeart/2008/layout/VerticalCurvedList"/>
    <dgm:cxn modelId="{BDE8BF36-2405-4380-97B8-AEE4049A3813}" type="presParOf" srcId="{2E0D9B03-40DC-412B-B359-D8AD214628EA}" destId="{8F0C8B5D-5F3B-4985-BEC2-C028BF61164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4345" y="-358180"/>
          <a:ext cx="2767411" cy="2767411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7034" y="293013"/>
          <a:ext cx="2968411" cy="5859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93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Basic Idea</a:t>
          </a:r>
          <a:endParaRPr lang="en-US" sz="1400" kern="1200" dirty="0" smtClean="0"/>
        </a:p>
      </dsp:txBody>
      <dsp:txXfrm>
        <a:off x="377034" y="293013"/>
        <a:ext cx="2968411" cy="585943"/>
      </dsp:txXfrm>
    </dsp:sp>
    <dsp:sp modelId="{01F18C52-7DC5-470A-B5FD-1E3E83990E56}">
      <dsp:nvSpPr>
        <dsp:cNvPr id="0" name=""/>
        <dsp:cNvSpPr/>
      </dsp:nvSpPr>
      <dsp:spPr>
        <a:xfrm>
          <a:off x="10819" y="219770"/>
          <a:ext cx="732429" cy="732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8B56B-FFD8-4F41-99C4-EC1736D26AFB}">
      <dsp:nvSpPr>
        <dsp:cNvPr id="0" name=""/>
        <dsp:cNvSpPr/>
      </dsp:nvSpPr>
      <dsp:spPr>
        <a:xfrm>
          <a:off x="377034" y="1172093"/>
          <a:ext cx="2968411" cy="585943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93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AVL Property</a:t>
          </a:r>
          <a:endParaRPr lang="en-US" sz="1400" kern="1200" dirty="0" smtClean="0"/>
        </a:p>
      </dsp:txBody>
      <dsp:txXfrm>
        <a:off x="377034" y="1172093"/>
        <a:ext cx="2968411" cy="585943"/>
      </dsp:txXfrm>
    </dsp:sp>
    <dsp:sp modelId="{8F0C8B5D-5F3B-4985-BEC2-C028BF61164A}">
      <dsp:nvSpPr>
        <dsp:cNvPr id="0" name=""/>
        <dsp:cNvSpPr/>
      </dsp:nvSpPr>
      <dsp:spPr>
        <a:xfrm>
          <a:off x="10819" y="1098850"/>
          <a:ext cx="732429" cy="732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4345" y="-358180"/>
          <a:ext cx="2767411" cy="2767411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7034" y="293013"/>
          <a:ext cx="2968411" cy="585943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93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Basic Idea</a:t>
          </a:r>
          <a:endParaRPr lang="en-US" sz="1400" kern="1200" dirty="0" smtClean="0"/>
        </a:p>
      </dsp:txBody>
      <dsp:txXfrm>
        <a:off x="377034" y="293013"/>
        <a:ext cx="2968411" cy="585943"/>
      </dsp:txXfrm>
    </dsp:sp>
    <dsp:sp modelId="{01F18C52-7DC5-470A-B5FD-1E3E83990E56}">
      <dsp:nvSpPr>
        <dsp:cNvPr id="0" name=""/>
        <dsp:cNvSpPr/>
      </dsp:nvSpPr>
      <dsp:spPr>
        <a:xfrm>
          <a:off x="10819" y="219770"/>
          <a:ext cx="732429" cy="732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8B56B-FFD8-4F41-99C4-EC1736D26AFB}">
      <dsp:nvSpPr>
        <dsp:cNvPr id="0" name=""/>
        <dsp:cNvSpPr/>
      </dsp:nvSpPr>
      <dsp:spPr>
        <a:xfrm>
          <a:off x="377034" y="1172093"/>
          <a:ext cx="2968411" cy="5859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93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AVL Property</a:t>
          </a:r>
          <a:endParaRPr lang="en-US" sz="1400" kern="1200" dirty="0" smtClean="0"/>
        </a:p>
      </dsp:txBody>
      <dsp:txXfrm>
        <a:off x="377034" y="1172093"/>
        <a:ext cx="2968411" cy="585943"/>
      </dsp:txXfrm>
    </dsp:sp>
    <dsp:sp modelId="{8F0C8B5D-5F3B-4985-BEC2-C028BF61164A}">
      <dsp:nvSpPr>
        <dsp:cNvPr id="0" name=""/>
        <dsp:cNvSpPr/>
      </dsp:nvSpPr>
      <dsp:spPr>
        <a:xfrm>
          <a:off x="10819" y="1098850"/>
          <a:ext cx="732429" cy="732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60A3B-0625-487C-911C-28FA29AFFA08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7FFB8-1C6B-41B4-874B-477A7CC5F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64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7FFB8-1C6B-41B4-874B-477A7CC5F9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32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7FFB8-1C6B-41B4-874B-477A7CC5F9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70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11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7FFB8-1C6B-41B4-874B-477A7CC5F9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0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7FFB8-1C6B-41B4-874B-477A7CC5F9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20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7FFB8-1C6B-41B4-874B-477A7CC5F9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07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97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7FFB8-1C6B-41B4-874B-477A7CC5F9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08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7FFB8-1C6B-41B4-874B-477A7CC5F9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04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7FFB8-1C6B-41B4-874B-477A7CC5F9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29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7FFB8-1C6B-41B4-874B-477A7CC5F9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15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7FFB8-1C6B-41B4-874B-477A7CC5F9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98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7FFB8-1C6B-41B4-874B-477A7CC5F9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6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94306" y="71246"/>
            <a:ext cx="1026253" cy="377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2231" y="1938021"/>
            <a:ext cx="3230404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949" y="231701"/>
            <a:ext cx="3230963" cy="377476"/>
          </a:xfrm>
        </p:spPr>
        <p:txBody>
          <a:bodyPr lIns="0" tIns="0" rIns="0" bIns="0"/>
          <a:lstStyle>
            <a:lvl1pPr>
              <a:defRPr sz="2453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655" y="948286"/>
            <a:ext cx="3919557" cy="261931"/>
          </a:xfrm>
        </p:spPr>
        <p:txBody>
          <a:bodyPr lIns="0" tIns="0" rIns="0" bIns="0"/>
          <a:lstStyle>
            <a:lvl1pPr>
              <a:defRPr sz="1702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949" y="231701"/>
            <a:ext cx="3230963" cy="377476"/>
          </a:xfrm>
        </p:spPr>
        <p:txBody>
          <a:bodyPr lIns="0" tIns="0" rIns="0" bIns="0"/>
          <a:lstStyle>
            <a:lvl1pPr>
              <a:defRPr sz="2453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744" y="795973"/>
            <a:ext cx="2007465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6654" y="795973"/>
            <a:ext cx="2007465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949" y="231701"/>
            <a:ext cx="3230963" cy="377476"/>
          </a:xfrm>
        </p:spPr>
        <p:txBody>
          <a:bodyPr lIns="0" tIns="0" rIns="0" bIns="0"/>
          <a:lstStyle>
            <a:lvl1pPr>
              <a:defRPr sz="2453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949" y="231698"/>
            <a:ext cx="3230963" cy="377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655" y="948285"/>
            <a:ext cx="3919557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9054" y="3218503"/>
            <a:ext cx="147675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746" y="3218503"/>
            <a:ext cx="10614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22704" y="3218503"/>
            <a:ext cx="10614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637">
        <a:defRPr>
          <a:latin typeface="+mn-lt"/>
          <a:ea typeface="+mn-ea"/>
          <a:cs typeface="+mn-cs"/>
        </a:defRPr>
      </a:lvl2pPr>
      <a:lvl3pPr marL="915276">
        <a:defRPr>
          <a:latin typeface="+mn-lt"/>
          <a:ea typeface="+mn-ea"/>
          <a:cs typeface="+mn-cs"/>
        </a:defRPr>
      </a:lvl3pPr>
      <a:lvl4pPr marL="1372913">
        <a:defRPr>
          <a:latin typeface="+mn-lt"/>
          <a:ea typeface="+mn-ea"/>
          <a:cs typeface="+mn-cs"/>
        </a:defRPr>
      </a:lvl4pPr>
      <a:lvl5pPr marL="1830551">
        <a:defRPr>
          <a:latin typeface="+mn-lt"/>
          <a:ea typeface="+mn-ea"/>
          <a:cs typeface="+mn-cs"/>
        </a:defRPr>
      </a:lvl5pPr>
      <a:lvl6pPr marL="2288188">
        <a:defRPr>
          <a:latin typeface="+mn-lt"/>
          <a:ea typeface="+mn-ea"/>
          <a:cs typeface="+mn-cs"/>
        </a:defRPr>
      </a:lvl6pPr>
      <a:lvl7pPr marL="2745826">
        <a:defRPr>
          <a:latin typeface="+mn-lt"/>
          <a:ea typeface="+mn-ea"/>
          <a:cs typeface="+mn-cs"/>
        </a:defRPr>
      </a:lvl7pPr>
      <a:lvl8pPr marL="3203465">
        <a:defRPr>
          <a:latin typeface="+mn-lt"/>
          <a:ea typeface="+mn-ea"/>
          <a:cs typeface="+mn-cs"/>
        </a:defRPr>
      </a:lvl8pPr>
      <a:lvl9pPr marL="366110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637">
        <a:defRPr>
          <a:latin typeface="+mn-lt"/>
          <a:ea typeface="+mn-ea"/>
          <a:cs typeface="+mn-cs"/>
        </a:defRPr>
      </a:lvl2pPr>
      <a:lvl3pPr marL="915276">
        <a:defRPr>
          <a:latin typeface="+mn-lt"/>
          <a:ea typeface="+mn-ea"/>
          <a:cs typeface="+mn-cs"/>
        </a:defRPr>
      </a:lvl3pPr>
      <a:lvl4pPr marL="1372913">
        <a:defRPr>
          <a:latin typeface="+mn-lt"/>
          <a:ea typeface="+mn-ea"/>
          <a:cs typeface="+mn-cs"/>
        </a:defRPr>
      </a:lvl4pPr>
      <a:lvl5pPr marL="1830551">
        <a:defRPr>
          <a:latin typeface="+mn-lt"/>
          <a:ea typeface="+mn-ea"/>
          <a:cs typeface="+mn-cs"/>
        </a:defRPr>
      </a:lvl5pPr>
      <a:lvl6pPr marL="2288188">
        <a:defRPr>
          <a:latin typeface="+mn-lt"/>
          <a:ea typeface="+mn-ea"/>
          <a:cs typeface="+mn-cs"/>
        </a:defRPr>
      </a:lvl6pPr>
      <a:lvl7pPr marL="2745826">
        <a:defRPr>
          <a:latin typeface="+mn-lt"/>
          <a:ea typeface="+mn-ea"/>
          <a:cs typeface="+mn-cs"/>
        </a:defRPr>
      </a:lvl7pPr>
      <a:lvl8pPr marL="3203465">
        <a:defRPr>
          <a:latin typeface="+mn-lt"/>
          <a:ea typeface="+mn-ea"/>
          <a:cs typeface="+mn-cs"/>
        </a:defRPr>
      </a:lvl8pPr>
      <a:lvl9pPr marL="366110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12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Saif Hassan\Desktop\SIBA_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1" b="14905"/>
          <a:stretch/>
        </p:blipFill>
        <p:spPr bwMode="auto">
          <a:xfrm>
            <a:off x="2060548" y="2340605"/>
            <a:ext cx="492138" cy="35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185" y="225548"/>
            <a:ext cx="4119051" cy="779608"/>
          </a:xfrm>
          <a:prstGeom prst="rect">
            <a:avLst/>
          </a:prstGeom>
        </p:spPr>
        <p:txBody>
          <a:bodyPr vert="horz" wrap="square" lIns="0" tIns="9535" rIns="0" bIns="0" rtlCol="0" anchor="ctr">
            <a:spAutoFit/>
          </a:bodyPr>
          <a:lstStyle/>
          <a:p>
            <a:pPr marL="1362743" marR="5085" indent="-1350667" algn="ctr">
              <a:lnSpc>
                <a:spcPct val="101699"/>
              </a:lnSpc>
              <a:spcBef>
                <a:spcPts val="75"/>
              </a:spcBef>
            </a:pPr>
            <a:r>
              <a:rPr lang="en-US" spc="35" dirty="0"/>
              <a:t>Binary </a:t>
            </a:r>
            <a:r>
              <a:rPr lang="en-US" spc="-20" dirty="0"/>
              <a:t>Search </a:t>
            </a:r>
            <a:r>
              <a:rPr lang="en-US" spc="-15" dirty="0"/>
              <a:t>Trees:  </a:t>
            </a:r>
            <a:r>
              <a:rPr lang="en-US" spc="-15" dirty="0"/>
              <a:t/>
            </a:r>
            <a:br>
              <a:rPr lang="en-US" spc="-15" dirty="0"/>
            </a:br>
            <a:r>
              <a:rPr lang="en-US" spc="-15" dirty="0"/>
              <a:t>AVL Tree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964100" y="1279386"/>
            <a:ext cx="2685011" cy="867241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algn="ctr">
              <a:spcBef>
                <a:spcPts val="120"/>
              </a:spcBef>
            </a:pPr>
            <a:r>
              <a:rPr lang="en-US" sz="1702" dirty="0">
                <a:latin typeface="LM Sans 17"/>
                <a:cs typeface="LM Sans 17"/>
              </a:rPr>
              <a:t>Saif Hassan</a:t>
            </a:r>
            <a:endParaRPr sz="1702" dirty="0">
              <a:latin typeface="LM Sans 17"/>
              <a:cs typeface="LM Sans 17"/>
            </a:endParaRPr>
          </a:p>
          <a:p>
            <a:pPr marL="12712" marR="5085" algn="ctr">
              <a:lnSpc>
                <a:spcPts val="1101"/>
              </a:lnSpc>
              <a:spcBef>
                <a:spcPts val="1196"/>
              </a:spcBef>
            </a:pPr>
            <a:r>
              <a:rPr sz="1001" spc="-10" dirty="0">
                <a:latin typeface="LM Sans 10"/>
                <a:cs typeface="LM Sans 10"/>
              </a:rPr>
              <a:t>Department </a:t>
            </a:r>
            <a:r>
              <a:rPr sz="1001" spc="-5" dirty="0">
                <a:latin typeface="LM Sans 10"/>
                <a:cs typeface="LM Sans 10"/>
              </a:rPr>
              <a:t>of </a:t>
            </a:r>
            <a:r>
              <a:rPr sz="1001" spc="-10" dirty="0">
                <a:latin typeface="LM Sans 10"/>
                <a:cs typeface="LM Sans 10"/>
              </a:rPr>
              <a:t>Computer </a:t>
            </a:r>
            <a:r>
              <a:rPr sz="1001" spc="-5" dirty="0">
                <a:latin typeface="LM Sans 10"/>
                <a:cs typeface="LM Sans 10"/>
              </a:rPr>
              <a:t>Science</a:t>
            </a:r>
            <a:endParaRPr lang="en-US" sz="1001" spc="-5" dirty="0">
              <a:latin typeface="LM Sans 10"/>
              <a:cs typeface="LM Sans 10"/>
            </a:endParaRPr>
          </a:p>
          <a:p>
            <a:pPr marL="12712" marR="5085" algn="ctr">
              <a:lnSpc>
                <a:spcPts val="1101"/>
              </a:lnSpc>
              <a:spcBef>
                <a:spcPts val="1196"/>
              </a:spcBef>
            </a:pPr>
            <a:r>
              <a:rPr lang="en-US" sz="1001" spc="-5" dirty="0" err="1">
                <a:latin typeface="LM Sans 10"/>
                <a:cs typeface="LM Sans 10"/>
              </a:rPr>
              <a:t>Sukkur</a:t>
            </a:r>
            <a:r>
              <a:rPr lang="en-US" sz="1001" spc="-5" dirty="0">
                <a:latin typeface="LM Sans 10"/>
                <a:cs typeface="LM Sans 10"/>
              </a:rPr>
              <a:t> IBA University</a:t>
            </a:r>
            <a:endParaRPr sz="1001" dirty="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015" y="2720589"/>
            <a:ext cx="3405209" cy="580962"/>
          </a:xfrm>
          <a:prstGeom prst="rect">
            <a:avLst/>
          </a:prstGeom>
        </p:spPr>
        <p:txBody>
          <a:bodyPr vert="horz" wrap="square" lIns="0" tIns="31148" rIns="0" bIns="0" rtlCol="0">
            <a:spAutoFit/>
          </a:bodyPr>
          <a:lstStyle/>
          <a:p>
            <a:pPr algn="ctr">
              <a:spcBef>
                <a:spcPts val="245"/>
              </a:spcBef>
            </a:pPr>
            <a:r>
              <a:rPr sz="1702" b="1" spc="90" dirty="0">
                <a:solidFill>
                  <a:srgbClr val="006EB8"/>
                </a:solidFill>
                <a:latin typeface="Arial"/>
                <a:cs typeface="Arial"/>
              </a:rPr>
              <a:t>Data</a:t>
            </a:r>
            <a:r>
              <a:rPr sz="1702" b="1" spc="18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2" b="1" spc="-5" dirty="0">
                <a:solidFill>
                  <a:srgbClr val="006EB8"/>
                </a:solidFill>
                <a:latin typeface="Arial"/>
                <a:cs typeface="Arial"/>
              </a:rPr>
              <a:t>Structures</a:t>
            </a:r>
            <a:endParaRPr sz="1702" dirty="0">
              <a:latin typeface="Arial"/>
              <a:cs typeface="Arial"/>
            </a:endParaRPr>
          </a:p>
          <a:p>
            <a:pPr algn="ctr">
              <a:spcBef>
                <a:spcPts val="155"/>
              </a:spcBef>
            </a:pPr>
            <a:r>
              <a:rPr sz="1702" b="1" spc="90" dirty="0">
                <a:solidFill>
                  <a:srgbClr val="006EB8"/>
                </a:solidFill>
                <a:latin typeface="Arial"/>
                <a:cs typeface="Arial"/>
              </a:rPr>
              <a:t>Data </a:t>
            </a:r>
            <a:r>
              <a:rPr sz="1702" b="1" spc="-5" dirty="0">
                <a:solidFill>
                  <a:srgbClr val="006EB8"/>
                </a:solidFill>
                <a:latin typeface="Arial"/>
                <a:cs typeface="Arial"/>
              </a:rPr>
              <a:t>Structures and</a:t>
            </a:r>
            <a:r>
              <a:rPr sz="1702" b="1" spc="-3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2" b="1" dirty="0">
                <a:solidFill>
                  <a:srgbClr val="006EB8"/>
                </a:solidFill>
                <a:latin typeface="Arial"/>
                <a:cs typeface="Arial"/>
              </a:rPr>
              <a:t>Algorithms</a:t>
            </a:r>
            <a:endParaRPr sz="1702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829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652" y="27758"/>
            <a:ext cx="3866747" cy="736289"/>
          </a:xfrm>
          <a:prstGeom prst="rect">
            <a:avLst/>
          </a:prstGeom>
        </p:spPr>
        <p:txBody>
          <a:bodyPr vert="horz" wrap="square" lIns="0" tIns="57846" rIns="0" bIns="0" rtlCol="0">
            <a:spAutoFit/>
          </a:bodyPr>
          <a:lstStyle/>
          <a:p>
            <a:pPr marR="5085" algn="ctr">
              <a:spcBef>
                <a:spcPts val="455"/>
              </a:spcBef>
            </a:pPr>
            <a:r>
              <a:rPr b="0" spc="-176" dirty="0">
                <a:latin typeface="Trebuchet MS"/>
                <a:cs typeface="Trebuchet MS"/>
              </a:rPr>
              <a:t>Field</a:t>
            </a:r>
          </a:p>
          <a:p>
            <a:pPr marL="12712">
              <a:spcBef>
                <a:spcPts val="254"/>
              </a:spcBef>
            </a:pPr>
            <a:r>
              <a:rPr sz="1702" b="0" spc="-10" dirty="0">
                <a:solidFill>
                  <a:srgbClr val="000000"/>
                </a:solidFill>
                <a:latin typeface="LM Sans 17"/>
                <a:cs typeface="LM Sans 17"/>
              </a:rPr>
              <a:t>Add </a:t>
            </a:r>
            <a:r>
              <a:rPr sz="1702" b="0" dirty="0">
                <a:solidFill>
                  <a:srgbClr val="000000"/>
                </a:solidFill>
                <a:latin typeface="LM Sans 17"/>
                <a:cs typeface="LM Sans 17"/>
              </a:rPr>
              <a:t>height field </a:t>
            </a:r>
            <a:r>
              <a:rPr sz="1702" b="0" spc="5" dirty="0">
                <a:solidFill>
                  <a:srgbClr val="000000"/>
                </a:solidFill>
                <a:latin typeface="LM Sans 17"/>
                <a:cs typeface="LM Sans 17"/>
              </a:rPr>
              <a:t>to</a:t>
            </a:r>
            <a:r>
              <a:rPr sz="1702" b="0" dirty="0">
                <a:solidFill>
                  <a:srgbClr val="000000"/>
                </a:solidFill>
                <a:latin typeface="LM Sans 17"/>
                <a:cs typeface="LM Sans 17"/>
              </a:rPr>
              <a:t> </a:t>
            </a:r>
            <a:r>
              <a:rPr sz="1702" b="0" spc="10" dirty="0">
                <a:solidFill>
                  <a:srgbClr val="000000"/>
                </a:solidFill>
                <a:latin typeface="LM Sans 17"/>
                <a:cs typeface="LM Sans 17"/>
              </a:rPr>
              <a:t>nodes.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2089" y="967360"/>
            <a:ext cx="1632999" cy="1632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347654" y="2826376"/>
            <a:ext cx="3916913" cy="572733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2" marR="5085">
              <a:lnSpc>
                <a:spcPct val="107400"/>
              </a:lnSpc>
              <a:spcBef>
                <a:spcPts val="95"/>
              </a:spcBef>
            </a:pPr>
            <a:r>
              <a:rPr sz="1702" dirty="0">
                <a:latin typeface="LM Sans 17"/>
                <a:cs typeface="LM Sans 17"/>
              </a:rPr>
              <a:t>(Note: </a:t>
            </a:r>
            <a:r>
              <a:rPr sz="1702" spc="-5" dirty="0">
                <a:latin typeface="LM Sans 17"/>
                <a:cs typeface="LM Sans 17"/>
              </a:rPr>
              <a:t>We’ll </a:t>
            </a:r>
            <a:r>
              <a:rPr sz="1702" spc="5" dirty="0">
                <a:latin typeface="LM Sans 17"/>
                <a:cs typeface="LM Sans 17"/>
              </a:rPr>
              <a:t>have to </a:t>
            </a:r>
            <a:r>
              <a:rPr sz="1702" spc="-15" dirty="0">
                <a:latin typeface="LM Sans 17"/>
                <a:cs typeface="LM Sans 17"/>
              </a:rPr>
              <a:t>work </a:t>
            </a:r>
            <a:r>
              <a:rPr sz="1702" spc="5" dirty="0">
                <a:latin typeface="LM Sans 17"/>
                <a:cs typeface="LM Sans 17"/>
              </a:rPr>
              <a:t>to ensure </a:t>
            </a:r>
            <a:r>
              <a:rPr sz="1702" dirty="0">
                <a:latin typeface="LM Sans 17"/>
                <a:cs typeface="LM Sans 17"/>
              </a:rPr>
              <a:t>that this  is </a:t>
            </a:r>
            <a:r>
              <a:rPr sz="1702" spc="-10" dirty="0">
                <a:latin typeface="LM Sans 17"/>
                <a:cs typeface="LM Sans 17"/>
              </a:rPr>
              <a:t>kept </a:t>
            </a:r>
            <a:r>
              <a:rPr sz="1702" spc="5" dirty="0">
                <a:latin typeface="LM Sans 17"/>
                <a:cs typeface="LM Sans 17"/>
              </a:rPr>
              <a:t>up to</a:t>
            </a:r>
            <a:r>
              <a:rPr sz="1702" spc="1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date)</a:t>
            </a:r>
            <a:endParaRPr sz="1702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3353" y="69531"/>
            <a:ext cx="964926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2">
              <a:spcBef>
                <a:spcPts val="125"/>
              </a:spcBef>
            </a:pPr>
            <a:r>
              <a:rPr b="0" spc="-176" dirty="0">
                <a:latin typeface="Trebuchet MS"/>
                <a:cs typeface="Trebuchet MS"/>
              </a:rPr>
              <a:t>Balance</a:t>
            </a:r>
          </a:p>
        </p:txBody>
      </p:sp>
      <p:sp>
        <p:nvSpPr>
          <p:cNvPr id="3" name="object 3"/>
          <p:cNvSpPr/>
          <p:nvPr/>
        </p:nvSpPr>
        <p:spPr>
          <a:xfrm>
            <a:off x="567298" y="1330549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24186" y="966031"/>
            <a:ext cx="4271609" cy="1374821"/>
          </a:xfrm>
          <a:prstGeom prst="rect">
            <a:avLst/>
          </a:prstGeom>
        </p:spPr>
        <p:txBody>
          <a:bodyPr vert="horz" wrap="square" lIns="0" tIns="243290" rIns="0" bIns="0" rtlCol="0">
            <a:spAutoFit/>
          </a:bodyPr>
          <a:lstStyle/>
          <a:p>
            <a:pPr marL="413780" marR="270134">
              <a:lnSpc>
                <a:spcPct val="107400"/>
              </a:lnSpc>
              <a:spcBef>
                <a:spcPts val="95"/>
              </a:spcBef>
            </a:pPr>
            <a:r>
              <a:rPr sz="1602" spc="5" dirty="0"/>
              <a:t>Height </a:t>
            </a:r>
            <a:r>
              <a:rPr sz="1602" dirty="0"/>
              <a:t>is </a:t>
            </a:r>
            <a:r>
              <a:rPr sz="1602" spc="5" dirty="0"/>
              <a:t>a rough measure of subtree  size.</a:t>
            </a:r>
          </a:p>
          <a:p>
            <a:pPr marL="413780" marR="5085">
              <a:lnSpc>
                <a:spcPct val="122100"/>
              </a:lnSpc>
            </a:pPr>
            <a:r>
              <a:rPr sz="1602" spc="-5" dirty="0"/>
              <a:t>Want </a:t>
            </a:r>
            <a:r>
              <a:rPr sz="1602" spc="5" dirty="0"/>
              <a:t>size of subtrees roughly the same.  </a:t>
            </a:r>
            <a:r>
              <a:rPr sz="1602" spc="-10" dirty="0"/>
              <a:t>Force </a:t>
            </a:r>
            <a:r>
              <a:rPr sz="1602" dirty="0"/>
              <a:t>heights </a:t>
            </a:r>
            <a:r>
              <a:rPr sz="1602" spc="5" dirty="0"/>
              <a:t>to </a:t>
            </a:r>
            <a:r>
              <a:rPr sz="1602" spc="25" dirty="0"/>
              <a:t>be </a:t>
            </a:r>
            <a:r>
              <a:rPr sz="1602" spc="5" dirty="0"/>
              <a:t>roughly the</a:t>
            </a:r>
            <a:r>
              <a:rPr sz="1602" dirty="0"/>
              <a:t> </a:t>
            </a:r>
            <a:r>
              <a:rPr sz="1602" spc="5" dirty="0"/>
              <a:t>same.</a:t>
            </a:r>
          </a:p>
        </p:txBody>
      </p:sp>
      <p:sp>
        <p:nvSpPr>
          <p:cNvPr id="5" name="object 5"/>
          <p:cNvSpPr/>
          <p:nvPr/>
        </p:nvSpPr>
        <p:spPr>
          <a:xfrm>
            <a:off x="567298" y="1852969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/>
          <p:nvPr/>
        </p:nvSpPr>
        <p:spPr>
          <a:xfrm>
            <a:off x="567298" y="2169616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46" y="128522"/>
            <a:ext cx="1220459" cy="377416"/>
          </a:xfrm>
        </p:spPr>
        <p:txBody>
          <a:bodyPr/>
          <a:lstStyle/>
          <a:p>
            <a:r>
              <a:rPr lang="en-US" b="0" dirty="0" smtClean="0"/>
              <a:t>Agenda</a:t>
            </a:r>
            <a:endParaRPr lang="en-US" b="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51013107"/>
              </p:ext>
            </p:extLst>
          </p:nvPr>
        </p:nvGraphicFramePr>
        <p:xfrm>
          <a:off x="324185" y="738753"/>
          <a:ext cx="3356265" cy="205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7" name="Curved Connector 6"/>
          <p:cNvCxnSpPr/>
          <p:nvPr/>
        </p:nvCxnSpPr>
        <p:spPr>
          <a:xfrm rot="10800000">
            <a:off x="3680448" y="2188049"/>
            <a:ext cx="610230" cy="1271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3292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882" y="69531"/>
            <a:ext cx="1665419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2">
              <a:spcBef>
                <a:spcPts val="125"/>
              </a:spcBef>
            </a:pPr>
            <a:r>
              <a:rPr b="0" spc="-50" dirty="0">
                <a:latin typeface="Trebuchet MS"/>
                <a:cs typeface="Trebuchet MS"/>
              </a:rPr>
              <a:t>AVL</a:t>
            </a:r>
            <a:r>
              <a:rPr b="0" spc="-35" dirty="0">
                <a:latin typeface="Trebuchet MS"/>
                <a:cs typeface="Trebuchet MS"/>
              </a:rPr>
              <a:t> </a:t>
            </a:r>
            <a:r>
              <a:rPr b="0" spc="-170" dirty="0">
                <a:latin typeface="Trebuchet MS"/>
                <a:cs typeface="Trebuchet MS"/>
              </a:rPr>
              <a:t>Property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7654" y="947479"/>
            <a:ext cx="4171862" cy="1672411"/>
          </a:xfrm>
          <a:prstGeom prst="rect">
            <a:avLst/>
          </a:prstGeom>
        </p:spPr>
        <p:txBody>
          <a:bodyPr vert="horz" wrap="square" lIns="0" tIns="118460" rIns="0" bIns="0" rtlCol="0">
            <a:spAutoFit/>
          </a:bodyPr>
          <a:lstStyle/>
          <a:p>
            <a:pPr marL="12712" marR="127757">
              <a:lnSpc>
                <a:spcPct val="107400"/>
              </a:lnSpc>
              <a:spcBef>
                <a:spcPts val="95"/>
              </a:spcBef>
            </a:pPr>
            <a:r>
              <a:rPr spc="-55" dirty="0"/>
              <a:t>AVL </a:t>
            </a:r>
            <a:r>
              <a:rPr dirty="0"/>
              <a:t>trees maintain </a:t>
            </a:r>
            <a:r>
              <a:rPr spc="5" dirty="0"/>
              <a:t>the </a:t>
            </a:r>
            <a:r>
              <a:rPr dirty="0"/>
              <a:t>following property:  </a:t>
            </a:r>
            <a:r>
              <a:rPr spc="-25" dirty="0"/>
              <a:t>For </a:t>
            </a:r>
            <a:r>
              <a:rPr dirty="0"/>
              <a:t>all </a:t>
            </a:r>
            <a:r>
              <a:rPr spc="10" dirty="0"/>
              <a:t>nodes </a:t>
            </a:r>
            <a:r>
              <a:rPr i="1" spc="10" dirty="0"/>
              <a:t>N</a:t>
            </a:r>
            <a:r>
              <a:rPr i="1" spc="-360" dirty="0"/>
              <a:t> </a:t>
            </a:r>
            <a:r>
              <a:rPr spc="5" dirty="0"/>
              <a:t>,</a:t>
            </a:r>
          </a:p>
          <a:p>
            <a:pPr marL="12712" marR="5085" indent="117589">
              <a:lnSpc>
                <a:spcPct val="180700"/>
              </a:lnSpc>
            </a:pPr>
            <a:r>
              <a:rPr i="1" spc="-105" dirty="0">
                <a:latin typeface="Arial"/>
                <a:cs typeface="Arial"/>
              </a:rPr>
              <a:t>|</a:t>
            </a:r>
            <a:r>
              <a:rPr i="1" spc="-105" dirty="0"/>
              <a:t>N</a:t>
            </a:r>
            <a:r>
              <a:rPr i="1" spc="-105" dirty="0">
                <a:latin typeface="LM Sans 12"/>
                <a:cs typeface="LM Sans 12"/>
              </a:rPr>
              <a:t>.</a:t>
            </a:r>
            <a:r>
              <a:rPr spc="-105" dirty="0">
                <a:latin typeface="Courier New"/>
                <a:cs typeface="Courier New"/>
              </a:rPr>
              <a:t>Left</a:t>
            </a:r>
            <a:r>
              <a:rPr i="1" spc="-105" dirty="0">
                <a:latin typeface="LM Sans 12"/>
                <a:cs typeface="LM Sans 12"/>
              </a:rPr>
              <a:t>.</a:t>
            </a:r>
            <a:r>
              <a:rPr spc="-105" dirty="0">
                <a:latin typeface="Courier New"/>
                <a:cs typeface="Courier New"/>
              </a:rPr>
              <a:t>Height</a:t>
            </a:r>
            <a:r>
              <a:rPr spc="-646" dirty="0">
                <a:latin typeface="Courier New"/>
                <a:cs typeface="Courier New"/>
              </a:rPr>
              <a:t> </a:t>
            </a:r>
            <a:r>
              <a:rPr i="1" spc="341" dirty="0">
                <a:latin typeface="Arial"/>
                <a:cs typeface="Arial"/>
              </a:rPr>
              <a:t>−</a:t>
            </a:r>
            <a:r>
              <a:rPr i="1" spc="-95" dirty="0">
                <a:latin typeface="Arial"/>
                <a:cs typeface="Arial"/>
              </a:rPr>
              <a:t> </a:t>
            </a:r>
            <a:r>
              <a:rPr i="1" spc="-105" dirty="0"/>
              <a:t>N</a:t>
            </a:r>
            <a:r>
              <a:rPr i="1" spc="-105" dirty="0">
                <a:latin typeface="LM Sans 12"/>
                <a:cs typeface="LM Sans 12"/>
              </a:rPr>
              <a:t>.</a:t>
            </a:r>
            <a:r>
              <a:rPr spc="-105" dirty="0">
                <a:latin typeface="Courier New"/>
                <a:cs typeface="Courier New"/>
              </a:rPr>
              <a:t>Right</a:t>
            </a:r>
            <a:r>
              <a:rPr i="1" spc="-105" dirty="0">
                <a:latin typeface="LM Sans 12"/>
                <a:cs typeface="LM Sans 12"/>
              </a:rPr>
              <a:t>.</a:t>
            </a:r>
            <a:r>
              <a:rPr spc="-105" dirty="0">
                <a:latin typeface="Courier New"/>
                <a:cs typeface="Courier New"/>
              </a:rPr>
              <a:t>Height</a:t>
            </a:r>
            <a:r>
              <a:rPr i="1" spc="-105" dirty="0">
                <a:latin typeface="Arial"/>
                <a:cs typeface="Arial"/>
              </a:rPr>
              <a:t>|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i="1" spc="401" dirty="0">
                <a:latin typeface="Arial"/>
                <a:cs typeface="Arial"/>
              </a:rPr>
              <a:t>≤</a:t>
            </a:r>
            <a:r>
              <a:rPr i="1" dirty="0">
                <a:latin typeface="Arial"/>
                <a:cs typeface="Arial"/>
              </a:rPr>
              <a:t> </a:t>
            </a:r>
            <a:r>
              <a:rPr spc="10" dirty="0"/>
              <a:t>1  </a:t>
            </a:r>
            <a:r>
              <a:rPr spc="-15" dirty="0"/>
              <a:t>We </a:t>
            </a:r>
            <a:r>
              <a:rPr dirty="0"/>
              <a:t>claim that this ensures</a:t>
            </a:r>
            <a:r>
              <a:rPr spc="45" dirty="0"/>
              <a:t> </a:t>
            </a:r>
            <a:r>
              <a:rPr dirty="0"/>
              <a:t>balance.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7760" y="69531"/>
            <a:ext cx="1317715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2">
              <a:spcBef>
                <a:spcPts val="125"/>
              </a:spcBef>
            </a:pPr>
            <a:r>
              <a:rPr b="0" spc="-161" dirty="0">
                <a:latin typeface="Trebuchet MS"/>
                <a:cs typeface="Trebuchet MS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720" y="1234477"/>
            <a:ext cx="4033873" cy="307777"/>
          </a:xfrm>
          <a:prstGeom prst="rect">
            <a:avLst/>
          </a:prstGeom>
          <a:solidFill>
            <a:srgbClr val="2E3092"/>
          </a:solidFill>
        </p:spPr>
        <p:txBody>
          <a:bodyPr vert="horz" wrap="square" lIns="0" tIns="0" rIns="0" bIns="0" rtlCol="0">
            <a:spAutoFit/>
          </a:bodyPr>
          <a:lstStyle/>
          <a:p>
            <a:pPr marL="70553">
              <a:lnSpc>
                <a:spcPts val="2372"/>
              </a:lnSpc>
            </a:pPr>
            <a:r>
              <a:rPr sz="2052" spc="-30" dirty="0">
                <a:solidFill>
                  <a:srgbClr val="FFFFFF"/>
                </a:solidFill>
                <a:latin typeface="Trebuchet MS"/>
                <a:cs typeface="Trebuchet MS"/>
              </a:rPr>
              <a:t>AVL</a:t>
            </a:r>
            <a:r>
              <a:rPr sz="2052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2" spc="-135" dirty="0">
                <a:solidFill>
                  <a:srgbClr val="FFFFFF"/>
                </a:solidFill>
                <a:latin typeface="Trebuchet MS"/>
                <a:cs typeface="Trebuchet MS"/>
              </a:rPr>
              <a:t>Property</a:t>
            </a:r>
            <a:endParaRPr sz="2052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720" y="1531720"/>
            <a:ext cx="4033873" cy="884455"/>
          </a:xfrm>
          <a:prstGeom prst="rect">
            <a:avLst/>
          </a:prstGeom>
          <a:solidFill>
            <a:srgbClr val="8781BD"/>
          </a:solidFill>
        </p:spPr>
        <p:txBody>
          <a:bodyPr vert="horz" wrap="square" lIns="0" tIns="43225" rIns="0" bIns="0" rtlCol="0">
            <a:spAutoFit/>
          </a:bodyPr>
          <a:lstStyle/>
          <a:p>
            <a:pPr marL="70553" marR="318439">
              <a:lnSpc>
                <a:spcPct val="107400"/>
              </a:lnSpc>
              <a:spcBef>
                <a:spcPts val="341"/>
              </a:spcBef>
            </a:pPr>
            <a:r>
              <a:rPr sz="1702" dirty="0">
                <a:solidFill>
                  <a:srgbClr val="FFFFFF"/>
                </a:solidFill>
                <a:latin typeface="LM Sans 17"/>
                <a:cs typeface="LM Sans 17"/>
              </a:rPr>
              <a:t>If </a:t>
            </a:r>
            <a:r>
              <a:rPr sz="1702" spc="-10" dirty="0">
                <a:solidFill>
                  <a:srgbClr val="FFFFFF"/>
                </a:solidFill>
                <a:latin typeface="LM Sans 17"/>
                <a:cs typeface="LM Sans 17"/>
              </a:rPr>
              <a:t>you </a:t>
            </a:r>
            <a:r>
              <a:rPr sz="1702" spc="5" dirty="0">
                <a:solidFill>
                  <a:srgbClr val="FFFFFF"/>
                </a:solidFill>
                <a:latin typeface="LM Sans 17"/>
                <a:cs typeface="LM Sans 17"/>
              </a:rPr>
              <a:t>can </a:t>
            </a:r>
            <a:r>
              <a:rPr sz="1702" dirty="0">
                <a:solidFill>
                  <a:srgbClr val="FFFFFF"/>
                </a:solidFill>
                <a:latin typeface="LM Sans 17"/>
                <a:cs typeface="LM Sans 17"/>
              </a:rPr>
              <a:t>maintain </a:t>
            </a:r>
            <a:r>
              <a:rPr sz="1702" spc="5" dirty="0">
                <a:solidFill>
                  <a:srgbClr val="FFFFFF"/>
                </a:solidFill>
                <a:latin typeface="LM Sans 17"/>
                <a:cs typeface="LM Sans 17"/>
              </a:rPr>
              <a:t>the </a:t>
            </a:r>
            <a:r>
              <a:rPr sz="1702" spc="-55" dirty="0">
                <a:solidFill>
                  <a:srgbClr val="FFFFFF"/>
                </a:solidFill>
                <a:latin typeface="LM Sans 17"/>
                <a:cs typeface="LM Sans 17"/>
              </a:rPr>
              <a:t>AVL </a:t>
            </a:r>
            <a:r>
              <a:rPr sz="1702" spc="-15" dirty="0">
                <a:solidFill>
                  <a:srgbClr val="FFFFFF"/>
                </a:solidFill>
                <a:latin typeface="LM Sans 17"/>
                <a:cs typeface="LM Sans 17"/>
              </a:rPr>
              <a:t>property, </a:t>
            </a:r>
            <a:r>
              <a:rPr sz="1702" spc="-10" dirty="0">
                <a:solidFill>
                  <a:srgbClr val="FFFFFF"/>
                </a:solidFill>
                <a:latin typeface="LM Sans 17"/>
                <a:cs typeface="LM Sans 17"/>
              </a:rPr>
              <a:t>you  </a:t>
            </a:r>
            <a:r>
              <a:rPr sz="1702" spc="5" dirty="0">
                <a:solidFill>
                  <a:srgbClr val="FFFFFF"/>
                </a:solidFill>
                <a:latin typeface="LM Sans 17"/>
                <a:cs typeface="LM Sans 17"/>
              </a:rPr>
              <a:t>can perform operations in </a:t>
            </a:r>
            <a:r>
              <a:rPr sz="1702" i="1" spc="25" dirty="0">
                <a:solidFill>
                  <a:srgbClr val="FFFFFF"/>
                </a:solidFill>
                <a:latin typeface="LM Sans 17"/>
                <a:cs typeface="LM Sans 17"/>
              </a:rPr>
              <a:t>O</a:t>
            </a:r>
            <a:r>
              <a:rPr sz="1702" spc="25" dirty="0">
                <a:solidFill>
                  <a:srgbClr val="FFFFFF"/>
                </a:solidFill>
                <a:latin typeface="LM Sans 17"/>
                <a:cs typeface="LM Sans 17"/>
              </a:rPr>
              <a:t>(log(</a:t>
            </a:r>
            <a:r>
              <a:rPr sz="1702" i="1" spc="25" dirty="0">
                <a:solidFill>
                  <a:srgbClr val="FFFFFF"/>
                </a:solidFill>
                <a:latin typeface="LM Sans 17"/>
                <a:cs typeface="LM Sans 17"/>
              </a:rPr>
              <a:t>n</a:t>
            </a:r>
            <a:r>
              <a:rPr sz="1702" spc="25" dirty="0">
                <a:solidFill>
                  <a:srgbClr val="FFFFFF"/>
                </a:solidFill>
                <a:latin typeface="LM Sans 17"/>
                <a:cs typeface="LM Sans 17"/>
              </a:rPr>
              <a:t>))</a:t>
            </a:r>
            <a:r>
              <a:rPr sz="1702" dirty="0">
                <a:solidFill>
                  <a:srgbClr val="FFFFFF"/>
                </a:solidFill>
                <a:latin typeface="LM Sans 17"/>
                <a:cs typeface="LM Sans 17"/>
              </a:rPr>
              <a:t> time.</a:t>
            </a:r>
            <a:endParaRPr sz="1702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720" y="642667"/>
            <a:ext cx="4033873" cy="386479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2E3092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653" y="624887"/>
            <a:ext cx="2012487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/>
          <a:p>
            <a:pPr marL="12712">
              <a:spcBef>
                <a:spcPts val="114"/>
              </a:spcBef>
            </a:pPr>
            <a:r>
              <a:rPr sz="2052" b="0" spc="-140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2052" b="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2" b="0" spc="-155" dirty="0">
                <a:solidFill>
                  <a:srgbClr val="FFFFFF"/>
                </a:solidFill>
                <a:latin typeface="Trebuchet MS"/>
                <a:cs typeface="Trebuchet MS"/>
              </a:rPr>
              <a:t>Objectives</a:t>
            </a:r>
            <a:endParaRPr sz="2052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720" y="1028995"/>
            <a:ext cx="4033873" cy="1006180"/>
          </a:xfrm>
          <a:custGeom>
            <a:avLst/>
            <a:gdLst/>
            <a:ahLst/>
            <a:cxnLst/>
            <a:rect l="l" t="t" r="r" b="b"/>
            <a:pathLst>
              <a:path w="4029710" h="1504950">
                <a:moveTo>
                  <a:pt x="4029151" y="0"/>
                </a:moveTo>
                <a:lnTo>
                  <a:pt x="0" y="0"/>
                </a:lnTo>
                <a:lnTo>
                  <a:pt x="0" y="1504873"/>
                </a:lnTo>
                <a:lnTo>
                  <a:pt x="4029151" y="1504873"/>
                </a:lnTo>
                <a:lnTo>
                  <a:pt x="4029151" y="0"/>
                </a:lnTo>
                <a:close/>
              </a:path>
            </a:pathLst>
          </a:custGeom>
          <a:solidFill>
            <a:srgbClr val="8781BD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/>
          <p:nvPr/>
        </p:nvSpPr>
        <p:spPr>
          <a:xfrm>
            <a:off x="400465" y="1318857"/>
            <a:ext cx="94191" cy="411520"/>
          </a:xfrm>
          <a:custGeom>
            <a:avLst/>
            <a:gdLst>
              <a:gd name="connsiteX0" fmla="*/ 103521 w 103521"/>
              <a:gd name="connsiteY0" fmla="*/ 528931 h 726719"/>
              <a:gd name="connsiteX1" fmla="*/ 0 w 103521"/>
              <a:gd name="connsiteY1" fmla="*/ 632625 h 726719"/>
              <a:gd name="connsiteX2" fmla="*/ 0 w 103521"/>
              <a:gd name="connsiteY2" fmla="*/ 726719 h 726719"/>
              <a:gd name="connsiteX3" fmla="*/ 94094 w 103521"/>
              <a:gd name="connsiteY3" fmla="*/ 726719 h 726719"/>
              <a:gd name="connsiteX4" fmla="*/ 103521 w 103521"/>
              <a:gd name="connsiteY4" fmla="*/ 528931 h 726719"/>
              <a:gd name="connsiteX0" fmla="*/ 94094 w 103521"/>
              <a:gd name="connsiteY0" fmla="*/ 316318 h 726719"/>
              <a:gd name="connsiteX1" fmla="*/ 0 w 103521"/>
              <a:gd name="connsiteY1" fmla="*/ 316318 h 726719"/>
              <a:gd name="connsiteX2" fmla="*/ 0 w 103521"/>
              <a:gd name="connsiteY2" fmla="*/ 410413 h 726719"/>
              <a:gd name="connsiteX3" fmla="*/ 94094 w 103521"/>
              <a:gd name="connsiteY3" fmla="*/ 410413 h 726719"/>
              <a:gd name="connsiteX4" fmla="*/ 94094 w 103521"/>
              <a:gd name="connsiteY4" fmla="*/ 316318 h 726719"/>
              <a:gd name="connsiteX0" fmla="*/ 94094 w 103521"/>
              <a:gd name="connsiteY0" fmla="*/ 0 h 726719"/>
              <a:gd name="connsiteX1" fmla="*/ 0 w 103521"/>
              <a:gd name="connsiteY1" fmla="*/ 0 h 726719"/>
              <a:gd name="connsiteX2" fmla="*/ 0 w 103521"/>
              <a:gd name="connsiteY2" fmla="*/ 94094 h 726719"/>
              <a:gd name="connsiteX3" fmla="*/ 94094 w 103521"/>
              <a:gd name="connsiteY3" fmla="*/ 94094 h 726719"/>
              <a:gd name="connsiteX4" fmla="*/ 94094 w 103521"/>
              <a:gd name="connsiteY4" fmla="*/ 0 h 726719"/>
              <a:gd name="connsiteX0" fmla="*/ 103521 w 103521"/>
              <a:gd name="connsiteY0" fmla="*/ 528931 h 726719"/>
              <a:gd name="connsiteX1" fmla="*/ 0 w 103521"/>
              <a:gd name="connsiteY1" fmla="*/ 632625 h 726719"/>
              <a:gd name="connsiteX2" fmla="*/ 0 w 103521"/>
              <a:gd name="connsiteY2" fmla="*/ 726719 h 726719"/>
              <a:gd name="connsiteX3" fmla="*/ 103521 w 103521"/>
              <a:gd name="connsiteY3" fmla="*/ 557036 h 726719"/>
              <a:gd name="connsiteX4" fmla="*/ 103521 w 103521"/>
              <a:gd name="connsiteY4" fmla="*/ 528931 h 726719"/>
              <a:gd name="connsiteX0" fmla="*/ 94094 w 103521"/>
              <a:gd name="connsiteY0" fmla="*/ 316318 h 726719"/>
              <a:gd name="connsiteX1" fmla="*/ 0 w 103521"/>
              <a:gd name="connsiteY1" fmla="*/ 316318 h 726719"/>
              <a:gd name="connsiteX2" fmla="*/ 0 w 103521"/>
              <a:gd name="connsiteY2" fmla="*/ 410413 h 726719"/>
              <a:gd name="connsiteX3" fmla="*/ 94094 w 103521"/>
              <a:gd name="connsiteY3" fmla="*/ 410413 h 726719"/>
              <a:gd name="connsiteX4" fmla="*/ 94094 w 103521"/>
              <a:gd name="connsiteY4" fmla="*/ 316318 h 726719"/>
              <a:gd name="connsiteX0" fmla="*/ 94094 w 103521"/>
              <a:gd name="connsiteY0" fmla="*/ 0 h 726719"/>
              <a:gd name="connsiteX1" fmla="*/ 0 w 103521"/>
              <a:gd name="connsiteY1" fmla="*/ 0 h 726719"/>
              <a:gd name="connsiteX2" fmla="*/ 0 w 103521"/>
              <a:gd name="connsiteY2" fmla="*/ 94094 h 726719"/>
              <a:gd name="connsiteX3" fmla="*/ 94094 w 103521"/>
              <a:gd name="connsiteY3" fmla="*/ 94094 h 726719"/>
              <a:gd name="connsiteX4" fmla="*/ 94094 w 103521"/>
              <a:gd name="connsiteY4" fmla="*/ 0 h 726719"/>
              <a:gd name="connsiteX0" fmla="*/ 103521 w 103521"/>
              <a:gd name="connsiteY0" fmla="*/ 528931 h 632625"/>
              <a:gd name="connsiteX1" fmla="*/ 0 w 103521"/>
              <a:gd name="connsiteY1" fmla="*/ 632625 h 632625"/>
              <a:gd name="connsiteX2" fmla="*/ 94268 w 103521"/>
              <a:gd name="connsiteY2" fmla="*/ 557036 h 632625"/>
              <a:gd name="connsiteX3" fmla="*/ 103521 w 103521"/>
              <a:gd name="connsiteY3" fmla="*/ 557036 h 632625"/>
              <a:gd name="connsiteX4" fmla="*/ 103521 w 103521"/>
              <a:gd name="connsiteY4" fmla="*/ 528931 h 632625"/>
              <a:gd name="connsiteX0" fmla="*/ 94094 w 103521"/>
              <a:gd name="connsiteY0" fmla="*/ 316318 h 632625"/>
              <a:gd name="connsiteX1" fmla="*/ 0 w 103521"/>
              <a:gd name="connsiteY1" fmla="*/ 316318 h 632625"/>
              <a:gd name="connsiteX2" fmla="*/ 0 w 103521"/>
              <a:gd name="connsiteY2" fmla="*/ 410413 h 632625"/>
              <a:gd name="connsiteX3" fmla="*/ 94094 w 103521"/>
              <a:gd name="connsiteY3" fmla="*/ 410413 h 632625"/>
              <a:gd name="connsiteX4" fmla="*/ 94094 w 103521"/>
              <a:gd name="connsiteY4" fmla="*/ 316318 h 632625"/>
              <a:gd name="connsiteX0" fmla="*/ 94094 w 103521"/>
              <a:gd name="connsiteY0" fmla="*/ 0 h 632625"/>
              <a:gd name="connsiteX1" fmla="*/ 0 w 103521"/>
              <a:gd name="connsiteY1" fmla="*/ 0 h 632625"/>
              <a:gd name="connsiteX2" fmla="*/ 0 w 103521"/>
              <a:gd name="connsiteY2" fmla="*/ 94094 h 632625"/>
              <a:gd name="connsiteX3" fmla="*/ 94094 w 103521"/>
              <a:gd name="connsiteY3" fmla="*/ 94094 h 632625"/>
              <a:gd name="connsiteX4" fmla="*/ 94094 w 103521"/>
              <a:gd name="connsiteY4" fmla="*/ 0 h 632625"/>
              <a:gd name="connsiteX0" fmla="*/ 103521 w 103695"/>
              <a:gd name="connsiteY0" fmla="*/ 528931 h 557036"/>
              <a:gd name="connsiteX1" fmla="*/ 103695 w 103695"/>
              <a:gd name="connsiteY1" fmla="*/ 552497 h 557036"/>
              <a:gd name="connsiteX2" fmla="*/ 94268 w 103695"/>
              <a:gd name="connsiteY2" fmla="*/ 557036 h 557036"/>
              <a:gd name="connsiteX3" fmla="*/ 103521 w 103695"/>
              <a:gd name="connsiteY3" fmla="*/ 557036 h 557036"/>
              <a:gd name="connsiteX4" fmla="*/ 103521 w 103695"/>
              <a:gd name="connsiteY4" fmla="*/ 528931 h 557036"/>
              <a:gd name="connsiteX0" fmla="*/ 94094 w 103695"/>
              <a:gd name="connsiteY0" fmla="*/ 316318 h 557036"/>
              <a:gd name="connsiteX1" fmla="*/ 0 w 103695"/>
              <a:gd name="connsiteY1" fmla="*/ 316318 h 557036"/>
              <a:gd name="connsiteX2" fmla="*/ 0 w 103695"/>
              <a:gd name="connsiteY2" fmla="*/ 410413 h 557036"/>
              <a:gd name="connsiteX3" fmla="*/ 94094 w 103695"/>
              <a:gd name="connsiteY3" fmla="*/ 410413 h 557036"/>
              <a:gd name="connsiteX4" fmla="*/ 94094 w 103695"/>
              <a:gd name="connsiteY4" fmla="*/ 316318 h 557036"/>
              <a:gd name="connsiteX0" fmla="*/ 94094 w 103695"/>
              <a:gd name="connsiteY0" fmla="*/ 0 h 557036"/>
              <a:gd name="connsiteX1" fmla="*/ 0 w 103695"/>
              <a:gd name="connsiteY1" fmla="*/ 0 h 557036"/>
              <a:gd name="connsiteX2" fmla="*/ 0 w 103695"/>
              <a:gd name="connsiteY2" fmla="*/ 94094 h 557036"/>
              <a:gd name="connsiteX3" fmla="*/ 94094 w 103695"/>
              <a:gd name="connsiteY3" fmla="*/ 94094 h 557036"/>
              <a:gd name="connsiteX4" fmla="*/ 94094 w 103695"/>
              <a:gd name="connsiteY4" fmla="*/ 0 h 557036"/>
              <a:gd name="connsiteX0" fmla="*/ 37534 w 103695"/>
              <a:gd name="connsiteY0" fmla="*/ 330969 h 557036"/>
              <a:gd name="connsiteX1" fmla="*/ 103695 w 103695"/>
              <a:gd name="connsiteY1" fmla="*/ 552497 h 557036"/>
              <a:gd name="connsiteX2" fmla="*/ 94268 w 103695"/>
              <a:gd name="connsiteY2" fmla="*/ 557036 h 557036"/>
              <a:gd name="connsiteX3" fmla="*/ 103521 w 103695"/>
              <a:gd name="connsiteY3" fmla="*/ 557036 h 557036"/>
              <a:gd name="connsiteX4" fmla="*/ 37534 w 103695"/>
              <a:gd name="connsiteY4" fmla="*/ 330969 h 557036"/>
              <a:gd name="connsiteX0" fmla="*/ 94094 w 103695"/>
              <a:gd name="connsiteY0" fmla="*/ 316318 h 557036"/>
              <a:gd name="connsiteX1" fmla="*/ 0 w 103695"/>
              <a:gd name="connsiteY1" fmla="*/ 316318 h 557036"/>
              <a:gd name="connsiteX2" fmla="*/ 0 w 103695"/>
              <a:gd name="connsiteY2" fmla="*/ 410413 h 557036"/>
              <a:gd name="connsiteX3" fmla="*/ 94094 w 103695"/>
              <a:gd name="connsiteY3" fmla="*/ 410413 h 557036"/>
              <a:gd name="connsiteX4" fmla="*/ 94094 w 103695"/>
              <a:gd name="connsiteY4" fmla="*/ 316318 h 557036"/>
              <a:gd name="connsiteX0" fmla="*/ 94094 w 103695"/>
              <a:gd name="connsiteY0" fmla="*/ 0 h 557036"/>
              <a:gd name="connsiteX1" fmla="*/ 0 w 103695"/>
              <a:gd name="connsiteY1" fmla="*/ 0 h 557036"/>
              <a:gd name="connsiteX2" fmla="*/ 0 w 103695"/>
              <a:gd name="connsiteY2" fmla="*/ 94094 h 557036"/>
              <a:gd name="connsiteX3" fmla="*/ 94094 w 103695"/>
              <a:gd name="connsiteY3" fmla="*/ 94094 h 557036"/>
              <a:gd name="connsiteX4" fmla="*/ 94094 w 103695"/>
              <a:gd name="connsiteY4" fmla="*/ 0 h 557036"/>
              <a:gd name="connsiteX0" fmla="*/ 37534 w 103695"/>
              <a:gd name="connsiteY0" fmla="*/ 330969 h 557036"/>
              <a:gd name="connsiteX1" fmla="*/ 103695 w 103695"/>
              <a:gd name="connsiteY1" fmla="*/ 552497 h 557036"/>
              <a:gd name="connsiteX2" fmla="*/ 94268 w 103695"/>
              <a:gd name="connsiteY2" fmla="*/ 557036 h 557036"/>
              <a:gd name="connsiteX3" fmla="*/ 51673 w 103695"/>
              <a:gd name="connsiteY3" fmla="*/ 354360 h 557036"/>
              <a:gd name="connsiteX4" fmla="*/ 37534 w 103695"/>
              <a:gd name="connsiteY4" fmla="*/ 330969 h 557036"/>
              <a:gd name="connsiteX0" fmla="*/ 94094 w 103695"/>
              <a:gd name="connsiteY0" fmla="*/ 316318 h 557036"/>
              <a:gd name="connsiteX1" fmla="*/ 0 w 103695"/>
              <a:gd name="connsiteY1" fmla="*/ 316318 h 557036"/>
              <a:gd name="connsiteX2" fmla="*/ 0 w 103695"/>
              <a:gd name="connsiteY2" fmla="*/ 410413 h 557036"/>
              <a:gd name="connsiteX3" fmla="*/ 94094 w 103695"/>
              <a:gd name="connsiteY3" fmla="*/ 410413 h 557036"/>
              <a:gd name="connsiteX4" fmla="*/ 94094 w 103695"/>
              <a:gd name="connsiteY4" fmla="*/ 316318 h 557036"/>
              <a:gd name="connsiteX0" fmla="*/ 94094 w 103695"/>
              <a:gd name="connsiteY0" fmla="*/ 0 h 557036"/>
              <a:gd name="connsiteX1" fmla="*/ 0 w 103695"/>
              <a:gd name="connsiteY1" fmla="*/ 0 h 557036"/>
              <a:gd name="connsiteX2" fmla="*/ 0 w 103695"/>
              <a:gd name="connsiteY2" fmla="*/ 94094 h 557036"/>
              <a:gd name="connsiteX3" fmla="*/ 94094 w 103695"/>
              <a:gd name="connsiteY3" fmla="*/ 94094 h 557036"/>
              <a:gd name="connsiteX4" fmla="*/ 94094 w 103695"/>
              <a:gd name="connsiteY4" fmla="*/ 0 h 557036"/>
              <a:gd name="connsiteX0" fmla="*/ 37534 w 103695"/>
              <a:gd name="connsiteY0" fmla="*/ 330969 h 552497"/>
              <a:gd name="connsiteX1" fmla="*/ 103695 w 103695"/>
              <a:gd name="connsiteY1" fmla="*/ 552497 h 552497"/>
              <a:gd name="connsiteX2" fmla="*/ 18854 w 103695"/>
              <a:gd name="connsiteY2" fmla="*/ 373214 h 552497"/>
              <a:gd name="connsiteX3" fmla="*/ 51673 w 103695"/>
              <a:gd name="connsiteY3" fmla="*/ 354360 h 552497"/>
              <a:gd name="connsiteX4" fmla="*/ 37534 w 103695"/>
              <a:gd name="connsiteY4" fmla="*/ 330969 h 552497"/>
              <a:gd name="connsiteX0" fmla="*/ 94094 w 103695"/>
              <a:gd name="connsiteY0" fmla="*/ 316318 h 552497"/>
              <a:gd name="connsiteX1" fmla="*/ 0 w 103695"/>
              <a:gd name="connsiteY1" fmla="*/ 316318 h 552497"/>
              <a:gd name="connsiteX2" fmla="*/ 0 w 103695"/>
              <a:gd name="connsiteY2" fmla="*/ 410413 h 552497"/>
              <a:gd name="connsiteX3" fmla="*/ 94094 w 103695"/>
              <a:gd name="connsiteY3" fmla="*/ 410413 h 552497"/>
              <a:gd name="connsiteX4" fmla="*/ 94094 w 103695"/>
              <a:gd name="connsiteY4" fmla="*/ 316318 h 552497"/>
              <a:gd name="connsiteX0" fmla="*/ 94094 w 103695"/>
              <a:gd name="connsiteY0" fmla="*/ 0 h 552497"/>
              <a:gd name="connsiteX1" fmla="*/ 0 w 103695"/>
              <a:gd name="connsiteY1" fmla="*/ 0 h 552497"/>
              <a:gd name="connsiteX2" fmla="*/ 0 w 103695"/>
              <a:gd name="connsiteY2" fmla="*/ 94094 h 552497"/>
              <a:gd name="connsiteX3" fmla="*/ 94094 w 103695"/>
              <a:gd name="connsiteY3" fmla="*/ 94094 h 552497"/>
              <a:gd name="connsiteX4" fmla="*/ 94094 w 103695"/>
              <a:gd name="connsiteY4" fmla="*/ 0 h 552497"/>
              <a:gd name="connsiteX0" fmla="*/ 37534 w 94094"/>
              <a:gd name="connsiteY0" fmla="*/ 330969 h 411095"/>
              <a:gd name="connsiteX1" fmla="*/ 42421 w 94094"/>
              <a:gd name="connsiteY1" fmla="*/ 411095 h 411095"/>
              <a:gd name="connsiteX2" fmla="*/ 18854 w 94094"/>
              <a:gd name="connsiteY2" fmla="*/ 373214 h 411095"/>
              <a:gd name="connsiteX3" fmla="*/ 51673 w 94094"/>
              <a:gd name="connsiteY3" fmla="*/ 354360 h 411095"/>
              <a:gd name="connsiteX4" fmla="*/ 37534 w 94094"/>
              <a:gd name="connsiteY4" fmla="*/ 330969 h 411095"/>
              <a:gd name="connsiteX0" fmla="*/ 94094 w 94094"/>
              <a:gd name="connsiteY0" fmla="*/ 316318 h 411095"/>
              <a:gd name="connsiteX1" fmla="*/ 0 w 94094"/>
              <a:gd name="connsiteY1" fmla="*/ 316318 h 411095"/>
              <a:gd name="connsiteX2" fmla="*/ 0 w 94094"/>
              <a:gd name="connsiteY2" fmla="*/ 410413 h 411095"/>
              <a:gd name="connsiteX3" fmla="*/ 94094 w 94094"/>
              <a:gd name="connsiteY3" fmla="*/ 410413 h 411095"/>
              <a:gd name="connsiteX4" fmla="*/ 94094 w 94094"/>
              <a:gd name="connsiteY4" fmla="*/ 316318 h 411095"/>
              <a:gd name="connsiteX0" fmla="*/ 94094 w 94094"/>
              <a:gd name="connsiteY0" fmla="*/ 0 h 411095"/>
              <a:gd name="connsiteX1" fmla="*/ 0 w 94094"/>
              <a:gd name="connsiteY1" fmla="*/ 0 h 411095"/>
              <a:gd name="connsiteX2" fmla="*/ 0 w 94094"/>
              <a:gd name="connsiteY2" fmla="*/ 94094 h 411095"/>
              <a:gd name="connsiteX3" fmla="*/ 94094 w 94094"/>
              <a:gd name="connsiteY3" fmla="*/ 94094 h 411095"/>
              <a:gd name="connsiteX4" fmla="*/ 94094 w 94094"/>
              <a:gd name="connsiteY4" fmla="*/ 0 h 41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094" h="411095">
                <a:moveTo>
                  <a:pt x="37534" y="330969"/>
                </a:moveTo>
                <a:lnTo>
                  <a:pt x="42421" y="411095"/>
                </a:lnTo>
                <a:lnTo>
                  <a:pt x="18854" y="373214"/>
                </a:lnTo>
                <a:lnTo>
                  <a:pt x="51673" y="354360"/>
                </a:lnTo>
                <a:lnTo>
                  <a:pt x="37534" y="330969"/>
                </a:lnTo>
                <a:close/>
              </a:path>
              <a:path w="94094" h="411095">
                <a:moveTo>
                  <a:pt x="94094" y="316318"/>
                </a:moveTo>
                <a:lnTo>
                  <a:pt x="0" y="316318"/>
                </a:lnTo>
                <a:lnTo>
                  <a:pt x="0" y="410413"/>
                </a:lnTo>
                <a:lnTo>
                  <a:pt x="94094" y="410413"/>
                </a:lnTo>
                <a:lnTo>
                  <a:pt x="94094" y="316318"/>
                </a:lnTo>
                <a:close/>
              </a:path>
              <a:path w="94094" h="41109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95096" y="1026367"/>
            <a:ext cx="4324419" cy="804211"/>
          </a:xfrm>
          <a:prstGeom prst="rect">
            <a:avLst/>
          </a:prstGeom>
        </p:spPr>
        <p:txBody>
          <a:bodyPr vert="horz" wrap="square" lIns="0" tIns="187976" rIns="0" bIns="0" rtlCol="0">
            <a:spAutoFit/>
          </a:bodyPr>
          <a:lstStyle/>
          <a:p>
            <a:pPr marL="413780" marR="5085">
              <a:lnSpc>
                <a:spcPct val="122100"/>
              </a:lnSpc>
              <a:spcBef>
                <a:spcPts val="95"/>
              </a:spcBef>
            </a:pPr>
            <a:r>
              <a:rPr sz="1602" spc="5" dirty="0">
                <a:solidFill>
                  <a:srgbClr val="FFFFFF"/>
                </a:solidFill>
              </a:rPr>
              <a:t>Understand</a:t>
            </a:r>
            <a:r>
              <a:rPr sz="1602" spc="-55" dirty="0">
                <a:solidFill>
                  <a:srgbClr val="FFFFFF"/>
                </a:solidFill>
              </a:rPr>
              <a:t> </a:t>
            </a:r>
            <a:r>
              <a:rPr sz="1602" spc="5" dirty="0">
                <a:solidFill>
                  <a:srgbClr val="FFFFFF"/>
                </a:solidFill>
              </a:rPr>
              <a:t>what</a:t>
            </a:r>
            <a:r>
              <a:rPr sz="1602" spc="-55" dirty="0">
                <a:solidFill>
                  <a:srgbClr val="FFFFFF"/>
                </a:solidFill>
              </a:rPr>
              <a:t> </a:t>
            </a:r>
            <a:r>
              <a:rPr sz="1602" spc="5" dirty="0">
                <a:solidFill>
                  <a:srgbClr val="FFFFFF"/>
                </a:solidFill>
              </a:rPr>
              <a:t>the</a:t>
            </a:r>
            <a:r>
              <a:rPr sz="1602" spc="-55" dirty="0">
                <a:solidFill>
                  <a:srgbClr val="FFFFFF"/>
                </a:solidFill>
              </a:rPr>
              <a:t> </a:t>
            </a:r>
            <a:r>
              <a:rPr sz="1602" dirty="0">
                <a:solidFill>
                  <a:srgbClr val="FFFFFF"/>
                </a:solidFill>
              </a:rPr>
              <a:t>height</a:t>
            </a:r>
            <a:r>
              <a:rPr sz="1602" spc="-50" dirty="0">
                <a:solidFill>
                  <a:srgbClr val="FFFFFF"/>
                </a:solidFill>
              </a:rPr>
              <a:t> </a:t>
            </a:r>
            <a:r>
              <a:rPr sz="1602" spc="5" dirty="0">
                <a:solidFill>
                  <a:srgbClr val="FFFFFF"/>
                </a:solidFill>
              </a:rPr>
              <a:t>of</a:t>
            </a:r>
            <a:r>
              <a:rPr sz="1602" spc="-55" dirty="0">
                <a:solidFill>
                  <a:srgbClr val="FFFFFF"/>
                </a:solidFill>
              </a:rPr>
              <a:t> </a:t>
            </a:r>
            <a:r>
              <a:rPr sz="1602" spc="5" dirty="0">
                <a:solidFill>
                  <a:srgbClr val="FFFFFF"/>
                </a:solidFill>
              </a:rPr>
              <a:t>a</a:t>
            </a:r>
            <a:r>
              <a:rPr sz="1602" spc="-55" dirty="0">
                <a:solidFill>
                  <a:srgbClr val="FFFFFF"/>
                </a:solidFill>
              </a:rPr>
              <a:t> </a:t>
            </a:r>
            <a:r>
              <a:rPr sz="1602" spc="15" dirty="0">
                <a:solidFill>
                  <a:srgbClr val="FFFFFF"/>
                </a:solidFill>
              </a:rPr>
              <a:t>node</a:t>
            </a:r>
            <a:r>
              <a:rPr sz="1602" spc="-55" dirty="0">
                <a:solidFill>
                  <a:srgbClr val="FFFFFF"/>
                </a:solidFill>
              </a:rPr>
              <a:t> </a:t>
            </a:r>
            <a:r>
              <a:rPr sz="1602" dirty="0">
                <a:solidFill>
                  <a:srgbClr val="FFFFFF"/>
                </a:solidFill>
              </a:rPr>
              <a:t>is.  </a:t>
            </a:r>
            <a:endParaRPr lang="en-US" sz="1602" dirty="0">
              <a:solidFill>
                <a:srgbClr val="FFFFFF"/>
              </a:solidFill>
            </a:endParaRPr>
          </a:p>
          <a:p>
            <a:pPr marL="413780" marR="5085">
              <a:lnSpc>
                <a:spcPct val="122100"/>
              </a:lnSpc>
              <a:spcBef>
                <a:spcPts val="95"/>
              </a:spcBef>
            </a:pPr>
            <a:r>
              <a:rPr sz="1602" spc="5" dirty="0">
                <a:solidFill>
                  <a:srgbClr val="FFFFFF"/>
                </a:solidFill>
              </a:rPr>
              <a:t>State </a:t>
            </a:r>
            <a:r>
              <a:rPr sz="1602" spc="5" dirty="0">
                <a:solidFill>
                  <a:srgbClr val="FFFFFF"/>
                </a:solidFill>
              </a:rPr>
              <a:t>the </a:t>
            </a:r>
            <a:r>
              <a:rPr sz="1602" spc="-55" dirty="0">
                <a:solidFill>
                  <a:srgbClr val="FFFFFF"/>
                </a:solidFill>
              </a:rPr>
              <a:t>AVL</a:t>
            </a:r>
            <a:r>
              <a:rPr sz="1602" spc="-5" dirty="0">
                <a:solidFill>
                  <a:srgbClr val="FFFFFF"/>
                </a:solidFill>
              </a:rPr>
              <a:t> </a:t>
            </a:r>
            <a:r>
              <a:rPr sz="1602" spc="-15" dirty="0">
                <a:solidFill>
                  <a:srgbClr val="FFFFFF"/>
                </a:solidFill>
              </a:rPr>
              <a:t>property</a:t>
            </a:r>
            <a:r>
              <a:rPr sz="1602" spc="-15" dirty="0">
                <a:solidFill>
                  <a:srgbClr val="FFFFFF"/>
                </a:solidFill>
              </a:rPr>
              <a:t>.</a:t>
            </a:r>
            <a:endParaRPr sz="1602" spc="-15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46" y="128522"/>
            <a:ext cx="1220459" cy="377416"/>
          </a:xfrm>
        </p:spPr>
        <p:txBody>
          <a:bodyPr/>
          <a:lstStyle/>
          <a:p>
            <a:r>
              <a:rPr lang="en-US" b="0" dirty="0" smtClean="0"/>
              <a:t>Agenda</a:t>
            </a:r>
            <a:endParaRPr lang="en-US" b="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06637612"/>
              </p:ext>
            </p:extLst>
          </p:nvPr>
        </p:nvGraphicFramePr>
        <p:xfrm>
          <a:off x="324185" y="738753"/>
          <a:ext cx="3356265" cy="205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6" name="Curved Connector 5"/>
          <p:cNvCxnSpPr/>
          <p:nvPr/>
        </p:nvCxnSpPr>
        <p:spPr>
          <a:xfrm rot="10800000">
            <a:off x="3680448" y="1272704"/>
            <a:ext cx="610230" cy="1271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6699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3353" y="41452"/>
            <a:ext cx="964926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2">
              <a:spcBef>
                <a:spcPts val="125"/>
              </a:spcBef>
            </a:pPr>
            <a:r>
              <a:rPr sz="2453" spc="-176" dirty="0">
                <a:solidFill>
                  <a:srgbClr val="006EB8"/>
                </a:solidFill>
                <a:latin typeface="Trebuchet MS"/>
                <a:cs typeface="Trebuchet MS"/>
              </a:rPr>
              <a:t>Balance</a:t>
            </a:r>
            <a:endParaRPr sz="2453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7298" y="1319971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749161" y="1196975"/>
            <a:ext cx="3388963" cy="664168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2" marR="5085">
              <a:lnSpc>
                <a:spcPct val="122100"/>
              </a:lnSpc>
              <a:spcBef>
                <a:spcPts val="95"/>
              </a:spcBef>
            </a:pPr>
            <a:r>
              <a:rPr sz="1702" spc="-5" dirty="0">
                <a:latin typeface="LM Sans 17"/>
                <a:cs typeface="LM Sans 17"/>
              </a:rPr>
              <a:t>Want </a:t>
            </a:r>
            <a:r>
              <a:rPr sz="1702" spc="5" dirty="0">
                <a:latin typeface="LM Sans 17"/>
                <a:cs typeface="LM Sans 17"/>
              </a:rPr>
              <a:t>to </a:t>
            </a:r>
            <a:r>
              <a:rPr sz="1702" dirty="0">
                <a:latin typeface="LM Sans 17"/>
                <a:cs typeface="LM Sans 17"/>
              </a:rPr>
              <a:t>maintain balance.  </a:t>
            </a:r>
            <a:endParaRPr lang="en-US" sz="1702" dirty="0">
              <a:latin typeface="LM Sans 17"/>
              <a:cs typeface="LM Sans 17"/>
            </a:endParaRPr>
          </a:p>
          <a:p>
            <a:pPr marL="12712" marR="5085">
              <a:lnSpc>
                <a:spcPct val="1221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Need </a:t>
            </a:r>
            <a:r>
              <a:rPr sz="1702" spc="5" dirty="0">
                <a:latin typeface="LM Sans 17"/>
                <a:cs typeface="LM Sans 17"/>
              </a:rPr>
              <a:t>a </a:t>
            </a:r>
            <a:r>
              <a:rPr sz="1702" spc="-25" dirty="0">
                <a:latin typeface="LM Sans 17"/>
                <a:cs typeface="LM Sans 17"/>
              </a:rPr>
              <a:t>way </a:t>
            </a:r>
            <a:r>
              <a:rPr sz="1702" spc="5" dirty="0">
                <a:latin typeface="LM Sans 17"/>
                <a:cs typeface="LM Sans 17"/>
              </a:rPr>
              <a:t>to measure</a:t>
            </a:r>
            <a:r>
              <a:rPr sz="1702" spc="-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balance.</a:t>
            </a:r>
          </a:p>
        </p:txBody>
      </p:sp>
      <p:sp>
        <p:nvSpPr>
          <p:cNvPr id="5" name="object 5"/>
          <p:cNvSpPr/>
          <p:nvPr/>
        </p:nvSpPr>
        <p:spPr>
          <a:xfrm>
            <a:off x="567298" y="1636604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5692" y="69531"/>
            <a:ext cx="821903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2">
              <a:spcBef>
                <a:spcPts val="125"/>
              </a:spcBef>
            </a:pPr>
            <a:r>
              <a:rPr b="0" spc="-155" dirty="0">
                <a:latin typeface="Trebuchet MS"/>
                <a:cs typeface="Trebuchet MS"/>
              </a:rPr>
              <a:t>Height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720" y="505481"/>
            <a:ext cx="4033873" cy="307777"/>
          </a:xfrm>
          <a:prstGeom prst="rect">
            <a:avLst/>
          </a:prstGeom>
          <a:solidFill>
            <a:srgbClr val="ABE1FA"/>
          </a:solidFill>
        </p:spPr>
        <p:txBody>
          <a:bodyPr vert="horz" wrap="square" lIns="0" tIns="0" rIns="0" bIns="0" rtlCol="0">
            <a:spAutoFit/>
          </a:bodyPr>
          <a:lstStyle/>
          <a:p>
            <a:pPr marL="70553">
              <a:lnSpc>
                <a:spcPts val="2438"/>
              </a:lnSpc>
            </a:pPr>
            <a:r>
              <a:rPr sz="2052" spc="-135" dirty="0">
                <a:solidFill>
                  <a:srgbClr val="00A4DB"/>
                </a:solidFill>
                <a:latin typeface="Trebuchet MS"/>
                <a:cs typeface="Trebuchet MS"/>
              </a:rPr>
              <a:t>Definition</a:t>
            </a:r>
            <a:endParaRPr sz="2052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719" y="821390"/>
            <a:ext cx="4033873" cy="604185"/>
          </a:xfrm>
          <a:prstGeom prst="rect">
            <a:avLst/>
          </a:prstGeom>
          <a:solidFill>
            <a:srgbClr val="D4EFFC"/>
          </a:solidFill>
        </p:spPr>
        <p:txBody>
          <a:bodyPr vert="horz" wrap="square" lIns="0" tIns="43225" rIns="0" bIns="0" rtlCol="0">
            <a:spAutoFit/>
          </a:bodyPr>
          <a:lstStyle/>
          <a:p>
            <a:pPr marL="70553" marR="280939">
              <a:lnSpc>
                <a:spcPct val="107400"/>
              </a:lnSpc>
              <a:spcBef>
                <a:spcPts val="341"/>
              </a:spcBef>
            </a:pPr>
            <a:r>
              <a:rPr sz="1702" spc="5" dirty="0">
                <a:latin typeface="LM Sans 17"/>
                <a:cs typeface="LM Sans 17"/>
              </a:rPr>
              <a:t>The</a:t>
            </a:r>
            <a:r>
              <a:rPr lang="en-US" sz="1702" spc="5" dirty="0">
                <a:latin typeface="LM Sans 17"/>
                <a:cs typeface="LM Sans 17"/>
              </a:rPr>
              <a:t> </a:t>
            </a:r>
            <a:r>
              <a:rPr sz="1702" spc="5" dirty="0">
                <a:solidFill>
                  <a:srgbClr val="006EB8"/>
                </a:solidFill>
                <a:latin typeface="LM Sans 17"/>
                <a:cs typeface="LM Sans 17"/>
              </a:rPr>
              <a:t>height</a:t>
            </a:r>
            <a:r>
              <a:rPr lang="en-US" sz="1702" spc="5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of </a:t>
            </a:r>
            <a:r>
              <a:rPr sz="1702" spc="5" dirty="0">
                <a:latin typeface="LM Sans 17"/>
                <a:cs typeface="LM Sans 17"/>
              </a:rPr>
              <a:t>a </a:t>
            </a:r>
            <a:r>
              <a:rPr sz="1702" spc="15" dirty="0">
                <a:latin typeface="LM Sans 17"/>
                <a:cs typeface="LM Sans 17"/>
              </a:rPr>
              <a:t>node </a:t>
            </a:r>
            <a:r>
              <a:rPr sz="1702" dirty="0">
                <a:latin typeface="LM Sans 17"/>
                <a:cs typeface="LM Sans 17"/>
              </a:rPr>
              <a:t>is </a:t>
            </a:r>
            <a:r>
              <a:rPr sz="1702" spc="5" dirty="0">
                <a:latin typeface="LM Sans 17"/>
                <a:cs typeface="LM Sans 17"/>
              </a:rPr>
              <a:t>the maximum </a:t>
            </a:r>
            <a:r>
              <a:rPr sz="1702" dirty="0">
                <a:latin typeface="LM Sans 17"/>
                <a:cs typeface="LM Sans 17"/>
              </a:rPr>
              <a:t>depth </a:t>
            </a:r>
            <a:r>
              <a:rPr sz="1702" spc="5" dirty="0">
                <a:latin typeface="LM Sans 17"/>
                <a:cs typeface="LM Sans 17"/>
              </a:rPr>
              <a:t>of </a:t>
            </a:r>
            <a:r>
              <a:rPr sz="1702" dirty="0">
                <a:latin typeface="LM Sans 17"/>
                <a:cs typeface="LM Sans 17"/>
              </a:rPr>
              <a:t>its </a:t>
            </a:r>
            <a:r>
              <a:rPr sz="1702" spc="5" dirty="0">
                <a:latin typeface="LM Sans 17"/>
                <a:cs typeface="LM Sans 17"/>
              </a:rPr>
              <a:t>subtree.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3725" y="1689591"/>
            <a:ext cx="2705352" cy="15408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4305" y="41452"/>
            <a:ext cx="1024676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2">
              <a:spcBef>
                <a:spcPts val="125"/>
              </a:spcBef>
            </a:pPr>
            <a:r>
              <a:rPr sz="2453" spc="-180" dirty="0">
                <a:solidFill>
                  <a:srgbClr val="006EB8"/>
                </a:solidFill>
                <a:latin typeface="Trebuchet MS"/>
                <a:cs typeface="Trebuchet MS"/>
              </a:rPr>
              <a:t>Problem</a:t>
            </a:r>
            <a:endParaRPr sz="2453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654" y="699350"/>
            <a:ext cx="3526619" cy="53926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2">
              <a:spcBef>
                <a:spcPts val="120"/>
              </a:spcBef>
            </a:pPr>
            <a:r>
              <a:rPr sz="1702" spc="5" dirty="0">
                <a:latin typeface="LM Sans 17"/>
                <a:cs typeface="LM Sans 17"/>
              </a:rPr>
              <a:t>What </a:t>
            </a:r>
            <a:r>
              <a:rPr sz="1702" dirty="0">
                <a:latin typeface="LM Sans 17"/>
                <a:cs typeface="LM Sans 17"/>
              </a:rPr>
              <a:t>is </a:t>
            </a:r>
            <a:r>
              <a:rPr sz="1702" spc="5" dirty="0">
                <a:latin typeface="LM Sans 17"/>
                <a:cs typeface="LM Sans 17"/>
              </a:rPr>
              <a:t>the </a:t>
            </a:r>
            <a:r>
              <a:rPr sz="1702" dirty="0">
                <a:latin typeface="LM Sans 17"/>
                <a:cs typeface="LM Sans 17"/>
              </a:rPr>
              <a:t>height </a:t>
            </a:r>
            <a:r>
              <a:rPr sz="1702" spc="5" dirty="0">
                <a:latin typeface="LM Sans 17"/>
                <a:cs typeface="LM Sans 17"/>
              </a:rPr>
              <a:t>of the selected</a:t>
            </a:r>
            <a:r>
              <a:rPr sz="1702" spc="15" dirty="0">
                <a:latin typeface="LM Sans 17"/>
                <a:cs typeface="LM Sans 17"/>
              </a:rPr>
              <a:t> </a:t>
            </a:r>
            <a:r>
              <a:rPr sz="1702" spc="10" dirty="0">
                <a:latin typeface="LM Sans 17"/>
                <a:cs typeface="LM Sans 17"/>
              </a:rPr>
              <a:t>node?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009" y="1226810"/>
            <a:ext cx="2444733" cy="16056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4305" y="41452"/>
            <a:ext cx="1024676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2">
              <a:spcBef>
                <a:spcPts val="125"/>
              </a:spcBef>
            </a:pPr>
            <a:r>
              <a:rPr sz="2453" spc="-180" dirty="0">
                <a:solidFill>
                  <a:srgbClr val="006EB8"/>
                </a:solidFill>
                <a:latin typeface="Trebuchet MS"/>
                <a:cs typeface="Trebuchet MS"/>
              </a:rPr>
              <a:t>Problem</a:t>
            </a:r>
            <a:endParaRPr sz="2453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654" y="696299"/>
            <a:ext cx="3526619" cy="53926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2">
              <a:spcBef>
                <a:spcPts val="120"/>
              </a:spcBef>
            </a:pPr>
            <a:r>
              <a:rPr sz="1702" spc="5" dirty="0">
                <a:latin typeface="LM Sans 17"/>
                <a:cs typeface="LM Sans 17"/>
              </a:rPr>
              <a:t>What </a:t>
            </a:r>
            <a:r>
              <a:rPr sz="1702" dirty="0">
                <a:latin typeface="LM Sans 17"/>
                <a:cs typeface="LM Sans 17"/>
              </a:rPr>
              <a:t>is </a:t>
            </a:r>
            <a:r>
              <a:rPr sz="1702" spc="5" dirty="0">
                <a:latin typeface="LM Sans 17"/>
                <a:cs typeface="LM Sans 17"/>
              </a:rPr>
              <a:t>the </a:t>
            </a:r>
            <a:r>
              <a:rPr sz="1702" dirty="0">
                <a:latin typeface="LM Sans 17"/>
                <a:cs typeface="LM Sans 17"/>
              </a:rPr>
              <a:t>height </a:t>
            </a:r>
            <a:r>
              <a:rPr sz="1702" spc="5" dirty="0">
                <a:latin typeface="LM Sans 17"/>
                <a:cs typeface="LM Sans 17"/>
              </a:rPr>
              <a:t>of the selected</a:t>
            </a:r>
            <a:r>
              <a:rPr sz="1702" spc="15" dirty="0">
                <a:latin typeface="LM Sans 17"/>
                <a:cs typeface="LM Sans 17"/>
              </a:rPr>
              <a:t> </a:t>
            </a:r>
            <a:r>
              <a:rPr sz="1702" spc="10" dirty="0">
                <a:latin typeface="LM Sans 17"/>
                <a:cs typeface="LM Sans 17"/>
              </a:rPr>
              <a:t>node?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0197" y="1223758"/>
            <a:ext cx="2452361" cy="1613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6532" y="69531"/>
            <a:ext cx="2419943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2">
              <a:spcBef>
                <a:spcPts val="125"/>
              </a:spcBef>
            </a:pPr>
            <a:r>
              <a:rPr b="0" spc="-191" dirty="0">
                <a:latin typeface="Trebuchet MS"/>
                <a:cs typeface="Trebuchet MS"/>
              </a:rPr>
              <a:t>Recursive</a:t>
            </a:r>
            <a:r>
              <a:rPr b="0" spc="-35" dirty="0">
                <a:latin typeface="Trebuchet MS"/>
                <a:cs typeface="Trebuchet MS"/>
              </a:rPr>
              <a:t> </a:t>
            </a:r>
            <a:r>
              <a:rPr b="0" spc="-161" dirty="0">
                <a:latin typeface="Trebuchet MS"/>
                <a:cs typeface="Trebuchet MS"/>
              </a:rPr>
              <a:t>Definition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47908" y="1043869"/>
            <a:ext cx="4366957" cy="1972335"/>
          </a:xfrm>
        </p:spPr>
        <p:txBody>
          <a:bodyPr/>
          <a:lstStyle/>
          <a:p>
            <a:r>
              <a:rPr lang="en-US" sz="1602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2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2" dirty="0">
                <a:latin typeface="Consolas" panose="020B0609020204030204" pitchFamily="49" charset="0"/>
                <a:cs typeface="Consolas" panose="020B0609020204030204" pitchFamily="49" charset="0"/>
              </a:rPr>
              <a:t> is a leaf:</a:t>
            </a:r>
          </a:p>
          <a:p>
            <a:r>
              <a:rPr lang="en-US" sz="1602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2" b="1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2" dirty="0" err="1">
                <a:latin typeface="Consolas" panose="020B0609020204030204" pitchFamily="49" charset="0"/>
                <a:cs typeface="Consolas" panose="020B0609020204030204" pitchFamily="49" charset="0"/>
              </a:rPr>
              <a:t>.Height</a:t>
            </a:r>
            <a:r>
              <a:rPr lang="en-US" sz="1602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2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1</a:t>
            </a:r>
            <a:endParaRPr lang="en-US" sz="1602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2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2" dirty="0">
                <a:latin typeface="Consolas" panose="020B0609020204030204" pitchFamily="49" charset="0"/>
                <a:cs typeface="Consolas" panose="020B0609020204030204" pitchFamily="49" charset="0"/>
              </a:rPr>
              <a:t>otherwise </a:t>
            </a:r>
          </a:p>
          <a:p>
            <a:r>
              <a:rPr lang="en-US" sz="1602" dirty="0">
                <a:latin typeface="Consolas" panose="020B0609020204030204" pitchFamily="49" charset="0"/>
                <a:cs typeface="Consolas" panose="020B0609020204030204" pitchFamily="49" charset="0"/>
              </a:rPr>
              <a:t>    1 + </a:t>
            </a:r>
            <a:r>
              <a:rPr lang="en-US" sz="1602" b="1" dirty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2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2" b="1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2" dirty="0" err="1">
                <a:latin typeface="Consolas" panose="020B0609020204030204" pitchFamily="49" charset="0"/>
                <a:cs typeface="Consolas" panose="020B0609020204030204" pitchFamily="49" charset="0"/>
              </a:rPr>
              <a:t>.Left.Height</a:t>
            </a:r>
            <a:r>
              <a:rPr lang="en-US" sz="1602" dirty="0">
                <a:latin typeface="Consolas" panose="020B0609020204030204" pitchFamily="49" charset="0"/>
                <a:cs typeface="Consolas" panose="020B0609020204030204" pitchFamily="49" charset="0"/>
              </a:rPr>
              <a:t>, 		    </a:t>
            </a:r>
            <a:r>
              <a:rPr lang="en-US" sz="1602" b="1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2" dirty="0" err="1">
                <a:latin typeface="Consolas" panose="020B0609020204030204" pitchFamily="49" charset="0"/>
                <a:cs typeface="Consolas" panose="020B0609020204030204" pitchFamily="49" charset="0"/>
              </a:rPr>
              <a:t>.Right.Height</a:t>
            </a:r>
            <a:r>
              <a:rPr lang="en-US" sz="1602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602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2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652" y="27758"/>
            <a:ext cx="3866747" cy="736289"/>
          </a:xfrm>
          <a:prstGeom prst="rect">
            <a:avLst/>
          </a:prstGeom>
        </p:spPr>
        <p:txBody>
          <a:bodyPr vert="horz" wrap="square" lIns="0" tIns="57846" rIns="0" bIns="0" rtlCol="0">
            <a:spAutoFit/>
          </a:bodyPr>
          <a:lstStyle/>
          <a:p>
            <a:pPr marR="5085" algn="ctr">
              <a:spcBef>
                <a:spcPts val="455"/>
              </a:spcBef>
            </a:pPr>
            <a:r>
              <a:rPr b="0" spc="-176" dirty="0">
                <a:latin typeface="Trebuchet MS"/>
                <a:cs typeface="Trebuchet MS"/>
              </a:rPr>
              <a:t>Field</a:t>
            </a:r>
          </a:p>
          <a:p>
            <a:pPr marL="12712">
              <a:spcBef>
                <a:spcPts val="254"/>
              </a:spcBef>
            </a:pPr>
            <a:r>
              <a:rPr sz="1702" b="0" spc="-10" dirty="0">
                <a:solidFill>
                  <a:srgbClr val="000000"/>
                </a:solidFill>
                <a:latin typeface="LM Sans 17"/>
                <a:cs typeface="LM Sans 17"/>
              </a:rPr>
              <a:t>Add </a:t>
            </a:r>
            <a:r>
              <a:rPr sz="1702" b="0" dirty="0">
                <a:solidFill>
                  <a:srgbClr val="000000"/>
                </a:solidFill>
                <a:latin typeface="LM Sans 17"/>
                <a:cs typeface="LM Sans 17"/>
              </a:rPr>
              <a:t>height field </a:t>
            </a:r>
            <a:r>
              <a:rPr sz="1702" b="0" spc="5" dirty="0">
                <a:solidFill>
                  <a:srgbClr val="000000"/>
                </a:solidFill>
                <a:latin typeface="LM Sans 17"/>
                <a:cs typeface="LM Sans 17"/>
              </a:rPr>
              <a:t>to</a:t>
            </a:r>
            <a:r>
              <a:rPr sz="1702" b="0" dirty="0">
                <a:solidFill>
                  <a:srgbClr val="000000"/>
                </a:solidFill>
                <a:latin typeface="LM Sans 17"/>
                <a:cs typeface="LM Sans 17"/>
              </a:rPr>
              <a:t> </a:t>
            </a:r>
            <a:r>
              <a:rPr sz="1702" b="0" spc="10" dirty="0">
                <a:solidFill>
                  <a:srgbClr val="000000"/>
                </a:solidFill>
                <a:latin typeface="LM Sans 17"/>
                <a:cs typeface="LM Sans 17"/>
              </a:rPr>
              <a:t>nodes.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2089" y="967360"/>
            <a:ext cx="1632999" cy="1632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231</Words>
  <Application>Microsoft Office PowerPoint</Application>
  <PresentationFormat>Custom</PresentationFormat>
  <Paragraphs>59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LM Sans 10</vt:lpstr>
      <vt:lpstr>LM Sans 12</vt:lpstr>
      <vt:lpstr>LM Sans 17</vt:lpstr>
      <vt:lpstr>Trebuchet MS</vt:lpstr>
      <vt:lpstr>Wingdings</vt:lpstr>
      <vt:lpstr>Office Theme</vt:lpstr>
      <vt:lpstr>Binary Search Trees:   AVL Tree</vt:lpstr>
      <vt:lpstr>Learning Objectives</vt:lpstr>
      <vt:lpstr>Agenda</vt:lpstr>
      <vt:lpstr>PowerPoint Presentation</vt:lpstr>
      <vt:lpstr>Height</vt:lpstr>
      <vt:lpstr>PowerPoint Presentation</vt:lpstr>
      <vt:lpstr>PowerPoint Presentation</vt:lpstr>
      <vt:lpstr>Recursive Definition</vt:lpstr>
      <vt:lpstr>Field Add height field to nodes.</vt:lpstr>
      <vt:lpstr>Field Add height field to nodes.</vt:lpstr>
      <vt:lpstr>Balance</vt:lpstr>
      <vt:lpstr>Agenda</vt:lpstr>
      <vt:lpstr>AVL Property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Trees:  Basic Operations</dc:title>
  <dc:subject>Data Structures and Algorithms</dc:subject>
  <dc:creator>saif hassan</dc:creator>
  <cp:keywords>data structures, algorithms, programming, software engineering, data science, dynamic programming, sorting, greedy algorithms</cp:keywords>
  <cp:lastModifiedBy>Saif Hassan</cp:lastModifiedBy>
  <cp:revision>8</cp:revision>
  <dcterms:created xsi:type="dcterms:W3CDTF">2020-07-05T10:51:43Z</dcterms:created>
  <dcterms:modified xsi:type="dcterms:W3CDTF">2020-07-05T12:00:45Z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2016-03-22T00:00:00Z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2020-07-05T00:00:00Z</vt:filetime>
  </property>
</Properties>
</file>