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90" r:id="rId2"/>
    <p:sldId id="291" r:id="rId3"/>
    <p:sldId id="257" r:id="rId4"/>
    <p:sldId id="292" r:id="rId5"/>
    <p:sldId id="259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694" y="7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 smtClean="0"/>
            <a:t>Local Search 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Examples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 smtClean="0"/>
            <a:t>Local Search 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/>
            <a:t>Examples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/>
            <a:t>Local Search 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Examples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Search </a:t>
          </a:r>
          <a:endParaRPr lang="en-US" sz="2000" kern="1200" dirty="0"/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Examples</a:t>
          </a:r>
          <a:endParaRPr lang="en-US" sz="2000" kern="1200" dirty="0"/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Search </a:t>
          </a:r>
          <a:endParaRPr lang="en-US" sz="2000" kern="1200" dirty="0"/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Examples</a:t>
          </a:r>
          <a:endParaRPr lang="en-US" sz="2000" kern="1200" dirty="0"/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Search </a:t>
          </a:r>
          <a:endParaRPr lang="en-US" sz="2000" kern="1200" dirty="0"/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Examples</a:t>
          </a:r>
          <a:endParaRPr lang="en-US" sz="2000" kern="1200" dirty="0"/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CCED1-9AA7-4F61-B1AC-68CEF53BED8F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5D69C-0094-4260-837A-53B2E87B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D69C-0094-4260-837A-53B2E87B57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4286" y="71245"/>
            <a:ext cx="1041527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32485"/>
            <a:ext cx="3915511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b="1" spc="-15" dirty="0" smtClean="0">
                <a:latin typeface="Arial"/>
                <a:cs typeface="Arial"/>
              </a:rPr>
              <a:t>Binary Search Trees:</a:t>
            </a:r>
            <a:br>
              <a:rPr lang="en-US" b="1" spc="-15" dirty="0" smtClean="0">
                <a:latin typeface="Arial"/>
                <a:cs typeface="Arial"/>
              </a:rPr>
            </a:br>
            <a:r>
              <a:rPr lang="en-US" spc="-15" dirty="0" smtClean="0"/>
              <a:t>Introduction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 smtClean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 smtClean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 smtClean="0">
                <a:latin typeface="LM Sans 10"/>
                <a:cs typeface="LM Sans 10"/>
              </a:rPr>
              <a:t>Sukkur</a:t>
            </a:r>
            <a:r>
              <a:rPr lang="en-US" sz="1000" spc="-5" dirty="0" smtClean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2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2567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5" dirty="0">
                <a:latin typeface="Times New Roman"/>
                <a:cs typeface="Times New Roman"/>
              </a:rPr>
              <a:t>RangeSearch</a:t>
            </a:r>
            <a:r>
              <a:rPr sz="1700" spc="35" dirty="0">
                <a:latin typeface="UKIJ Esliye Chiwer"/>
                <a:cs typeface="UKIJ Esliye Chiwer"/>
              </a:rPr>
              <a:t>(</a:t>
            </a:r>
            <a:r>
              <a:rPr sz="1700" spc="35" dirty="0">
                <a:latin typeface="LM Sans 17"/>
                <a:cs typeface="LM Sans 17"/>
              </a:rPr>
              <a:t>5</a:t>
            </a:r>
            <a:r>
              <a:rPr sz="1700" i="1" spc="35" dirty="0">
                <a:latin typeface="LM Sans 12"/>
                <a:cs typeface="LM Sans 12"/>
              </a:rPr>
              <a:t>,</a:t>
            </a:r>
            <a:r>
              <a:rPr sz="1700" i="1" spc="-315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158" y="1727657"/>
            <a:ext cx="2679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2872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5" dirty="0">
                <a:latin typeface="Times New Roman"/>
                <a:cs typeface="Times New Roman"/>
              </a:rPr>
              <a:t>RangeSearch</a:t>
            </a:r>
            <a:r>
              <a:rPr sz="1700" spc="35" dirty="0">
                <a:latin typeface="UKIJ Esliye Chiwer"/>
                <a:cs typeface="UKIJ Esliye Chiwer"/>
              </a:rPr>
              <a:t>(</a:t>
            </a:r>
            <a:r>
              <a:rPr sz="1700" spc="35" dirty="0">
                <a:latin typeface="LM Sans 17"/>
                <a:cs typeface="LM Sans 17"/>
              </a:rPr>
              <a:t>5</a:t>
            </a:r>
            <a:r>
              <a:rPr sz="1700" i="1" spc="35" dirty="0">
                <a:latin typeface="LM Sans 12"/>
                <a:cs typeface="LM Sans 12"/>
              </a:rPr>
              <a:t>,</a:t>
            </a:r>
            <a:r>
              <a:rPr sz="1700" i="1" spc="-315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158" y="1727657"/>
            <a:ext cx="2679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49990"/>
            <a:ext cx="20434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75" dirty="0">
                <a:latin typeface="Times New Roman"/>
                <a:cs typeface="Times New Roman"/>
              </a:rPr>
              <a:t>NearestNeighbors</a:t>
            </a:r>
            <a:r>
              <a:rPr sz="1700" spc="75" dirty="0">
                <a:latin typeface="UKIJ Esliye Chiwer"/>
                <a:cs typeface="UKIJ Esliye Chiwer"/>
              </a:rPr>
              <a:t>(</a:t>
            </a:r>
            <a:r>
              <a:rPr sz="1700" spc="75" dirty="0">
                <a:latin typeface="LM Sans 17"/>
                <a:cs typeface="LM Sans 17"/>
              </a:rPr>
              <a:t>3</a:t>
            </a:r>
            <a:r>
              <a:rPr sz="1700" spc="7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158" y="2830068"/>
            <a:ext cx="2679700" cy="39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71245"/>
            <a:ext cx="29698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0" dirty="0">
                <a:latin typeface="Trebuchet MS"/>
                <a:cs typeface="Trebuchet MS"/>
              </a:rPr>
              <a:t>Dynamic </a:t>
            </a:r>
            <a:r>
              <a:rPr b="0" spc="-110" dirty="0">
                <a:latin typeface="Trebuchet MS"/>
                <a:cs typeface="Trebuchet MS"/>
              </a:rPr>
              <a:t>Data</a:t>
            </a:r>
            <a:r>
              <a:rPr b="0" spc="140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78040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20967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47294" y="1032485"/>
            <a:ext cx="4167556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660">
              <a:lnSpc>
                <a:spcPct val="107400"/>
              </a:lnSpc>
              <a:spcBef>
                <a:spcPts val="95"/>
              </a:spcBef>
            </a:pPr>
            <a:r>
              <a:rPr spc="-15" dirty="0"/>
              <a:t>We </a:t>
            </a:r>
            <a:r>
              <a:rPr dirty="0"/>
              <a:t>would also </a:t>
            </a:r>
            <a:r>
              <a:rPr spc="-10" dirty="0"/>
              <a:t>like </a:t>
            </a:r>
            <a:r>
              <a:rPr spc="5" dirty="0"/>
              <a:t>to </a:t>
            </a:r>
            <a:r>
              <a:rPr spc="25" dirty="0"/>
              <a:t>be </a:t>
            </a:r>
            <a:r>
              <a:rPr dirty="0"/>
              <a:t>able </a:t>
            </a:r>
            <a:r>
              <a:rPr spc="5" dirty="0"/>
              <a:t>to </a:t>
            </a:r>
            <a:r>
              <a:rPr spc="10" dirty="0"/>
              <a:t>modify </a:t>
            </a:r>
            <a:r>
              <a:rPr dirty="0"/>
              <a:t>the  </a:t>
            </a:r>
            <a:r>
              <a:rPr spc="5" dirty="0"/>
              <a:t>data structure as </a:t>
            </a:r>
            <a:r>
              <a:rPr spc="-15" dirty="0"/>
              <a:t>we</a:t>
            </a:r>
            <a:r>
              <a:rPr spc="-5" dirty="0"/>
              <a:t> </a:t>
            </a:r>
            <a:r>
              <a:rPr spc="5" dirty="0"/>
              <a:t>go.</a:t>
            </a:r>
          </a:p>
          <a:p>
            <a:pPr marL="413384" marR="5080">
              <a:lnSpc>
                <a:spcPct val="114799"/>
              </a:lnSpc>
              <a:spcBef>
                <a:spcPts val="150"/>
              </a:spcBef>
            </a:pPr>
            <a:r>
              <a:rPr spc="160" dirty="0">
                <a:solidFill>
                  <a:srgbClr val="006EB8"/>
                </a:solidFill>
                <a:latin typeface="Times New Roman"/>
                <a:cs typeface="Times New Roman"/>
              </a:rPr>
              <a:t>Insert</a:t>
            </a:r>
            <a:r>
              <a:rPr spc="160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i="1" spc="160" dirty="0">
                <a:solidFill>
                  <a:srgbClr val="006EB8"/>
                </a:solidFill>
                <a:latin typeface="LM Sans 17"/>
                <a:cs typeface="LM Sans 17"/>
              </a:rPr>
              <a:t>x</a:t>
            </a:r>
            <a:r>
              <a:rPr i="1" spc="-38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pc="5" dirty="0"/>
              <a:t>:</a:t>
            </a:r>
            <a:r>
              <a:rPr spc="180" dirty="0"/>
              <a:t> </a:t>
            </a:r>
            <a:r>
              <a:rPr spc="-5" dirty="0"/>
              <a:t>Adds </a:t>
            </a:r>
            <a:r>
              <a:rPr spc="5" dirty="0"/>
              <a:t>a</a:t>
            </a:r>
            <a:r>
              <a:rPr dirty="0"/>
              <a:t> </a:t>
            </a:r>
            <a:r>
              <a:rPr spc="5" dirty="0"/>
              <a:t>element</a:t>
            </a:r>
            <a:r>
              <a:rPr dirty="0"/>
              <a:t> </a:t>
            </a:r>
            <a:r>
              <a:rPr spc="5" dirty="0"/>
              <a:t>with</a:t>
            </a:r>
            <a:r>
              <a:rPr dirty="0"/>
              <a:t> </a:t>
            </a:r>
            <a:r>
              <a:rPr spc="-10" dirty="0"/>
              <a:t>key</a:t>
            </a:r>
            <a:r>
              <a:rPr spc="-5" dirty="0"/>
              <a:t> </a:t>
            </a:r>
            <a:r>
              <a:rPr i="1" spc="5" dirty="0">
                <a:latin typeface="LM Sans 17"/>
                <a:cs typeface="LM Sans 17"/>
              </a:rPr>
              <a:t>x</a:t>
            </a:r>
            <a:r>
              <a:rPr i="1" spc="-385" dirty="0">
                <a:latin typeface="LM Sans 17"/>
                <a:cs typeface="LM Sans 17"/>
              </a:rPr>
              <a:t> </a:t>
            </a:r>
            <a:r>
              <a:rPr spc="5" dirty="0"/>
              <a:t>.  </a:t>
            </a:r>
            <a:r>
              <a:rPr spc="90" dirty="0">
                <a:solidFill>
                  <a:srgbClr val="006EB8"/>
                </a:solidFill>
                <a:latin typeface="Times New Roman"/>
                <a:cs typeface="Times New Roman"/>
              </a:rPr>
              <a:t>Delete</a:t>
            </a:r>
            <a:r>
              <a:rPr spc="90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i="1" spc="90" dirty="0">
                <a:solidFill>
                  <a:srgbClr val="006EB8"/>
                </a:solidFill>
                <a:latin typeface="LM Sans 17"/>
                <a:cs typeface="LM Sans 17"/>
              </a:rPr>
              <a:t>x </a:t>
            </a:r>
            <a:r>
              <a:rPr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pc="5" dirty="0"/>
              <a:t>: </a:t>
            </a:r>
            <a:r>
              <a:rPr spc="10" dirty="0"/>
              <a:t>Removes </a:t>
            </a:r>
            <a:r>
              <a:rPr spc="5" dirty="0"/>
              <a:t>the element with  </a:t>
            </a:r>
            <a:r>
              <a:rPr spc="-10" dirty="0"/>
              <a:t>key </a:t>
            </a:r>
            <a:r>
              <a:rPr i="1" spc="5" dirty="0">
                <a:latin typeface="LM Sans 17"/>
                <a:cs typeface="LM Sans 17"/>
              </a:rPr>
              <a:t>x</a:t>
            </a:r>
            <a:r>
              <a:rPr i="1" spc="-370" dirty="0">
                <a:latin typeface="LM Sans 17"/>
                <a:cs typeface="LM Sans 17"/>
              </a:rPr>
              <a:t> </a:t>
            </a:r>
            <a:r>
              <a:rPr spc="5" dirty="0"/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658" y="1727657"/>
            <a:ext cx="3060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658" y="1727657"/>
            <a:ext cx="3060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49990"/>
            <a:ext cx="1576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14" dirty="0">
                <a:latin typeface="Times New Roman"/>
                <a:cs typeface="Times New Roman"/>
              </a:rPr>
              <a:t>Delete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158" y="2830068"/>
            <a:ext cx="2679700" cy="39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25432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706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18869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0327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5195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712" y="28358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712" y="31522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506439"/>
            <a:ext cx="4262806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5" dirty="0">
                <a:latin typeface="LM Sans 17"/>
                <a:cs typeface="LM Sans 17"/>
              </a:rPr>
              <a:t>an </a:t>
            </a:r>
            <a:r>
              <a:rPr sz="1700" spc="-5" dirty="0">
                <a:latin typeface="LM Sans 17"/>
                <a:cs typeface="LM Sans 17"/>
              </a:rPr>
              <a:t>empty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5" dirty="0">
                <a:latin typeface="LM Sans 17"/>
                <a:cs typeface="LM Sans 17"/>
              </a:rPr>
              <a:t>given </a:t>
            </a:r>
            <a:r>
              <a:rPr sz="1700" dirty="0">
                <a:latin typeface="LM Sans 17"/>
                <a:cs typeface="LM Sans 17"/>
              </a:rPr>
              <a:t>these  </a:t>
            </a:r>
            <a:r>
              <a:rPr sz="1700" spc="5" dirty="0">
                <a:latin typeface="LM Sans 17"/>
                <a:cs typeface="LM Sans 17"/>
              </a:rPr>
              <a:t>commands what </a:t>
            </a:r>
            <a:r>
              <a:rPr sz="1700" spc="15" dirty="0">
                <a:latin typeface="LM Sans 17"/>
                <a:cs typeface="LM Sans 17"/>
              </a:rPr>
              <a:t>does </a:t>
            </a:r>
            <a:r>
              <a:rPr sz="1700" dirty="0">
                <a:latin typeface="LM Sans 17"/>
                <a:cs typeface="LM Sans 17"/>
              </a:rPr>
              <a:t>it </a:t>
            </a:r>
            <a:r>
              <a:rPr sz="1700" spc="5" dirty="0">
                <a:latin typeface="LM Sans 17"/>
                <a:cs typeface="LM Sans 17"/>
              </a:rPr>
              <a:t>output at the</a:t>
            </a:r>
            <a:r>
              <a:rPr sz="1700" spc="-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end?</a:t>
            </a:r>
          </a:p>
          <a:p>
            <a:pPr marL="413384" marR="2307590">
              <a:lnSpc>
                <a:spcPct val="122100"/>
              </a:lnSpc>
            </a:pP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3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8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5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5" dirty="0">
                <a:latin typeface="UKIJ Esliye Chiwer"/>
                <a:cs typeface="UKIJ Esliye Chiwer"/>
              </a:rPr>
              <a:t>)  </a:t>
            </a:r>
            <a:r>
              <a:rPr sz="1700" spc="80" dirty="0">
                <a:latin typeface="Times New Roman"/>
                <a:cs typeface="Times New Roman"/>
              </a:rPr>
              <a:t>Delete</a:t>
            </a:r>
            <a:r>
              <a:rPr sz="1700" spc="80" dirty="0">
                <a:latin typeface="UKIJ Esliye Chiwer"/>
                <a:cs typeface="UKIJ Esliye Chiwer"/>
              </a:rPr>
              <a:t>(</a:t>
            </a:r>
            <a:r>
              <a:rPr sz="1700" spc="80" dirty="0">
                <a:latin typeface="LM Sans 17"/>
                <a:cs typeface="LM Sans 17"/>
              </a:rPr>
              <a:t>8</a:t>
            </a:r>
            <a:r>
              <a:rPr sz="1700" spc="80" dirty="0">
                <a:latin typeface="UKIJ Esliye Chiwer"/>
                <a:cs typeface="UKIJ Esliye Chiwer"/>
              </a:rPr>
              <a:t>)  </a:t>
            </a: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spc="75" dirty="0">
                <a:latin typeface="Times New Roman"/>
                <a:cs typeface="Times New Roman"/>
              </a:rPr>
              <a:t>NearestNeighbors</a:t>
            </a:r>
            <a:r>
              <a:rPr sz="1700" spc="75" dirty="0">
                <a:latin typeface="UKIJ Esliye Chiwer"/>
                <a:cs typeface="UKIJ Esliye Chiwer"/>
              </a:rPr>
              <a:t>(</a:t>
            </a:r>
            <a:r>
              <a:rPr sz="1700" spc="75" dirty="0">
                <a:latin typeface="LM Sans 17"/>
                <a:cs typeface="LM Sans 17"/>
              </a:rPr>
              <a:t>7</a:t>
            </a:r>
            <a:r>
              <a:rPr sz="1700" spc="7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432" y="71245"/>
            <a:ext cx="8890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25" dirty="0">
                <a:latin typeface="Trebuchet MS"/>
                <a:cs typeface="Trebuchet MS"/>
              </a:rPr>
              <a:t>Ans</a:t>
            </a:r>
            <a:r>
              <a:rPr b="0" spc="-235" dirty="0">
                <a:latin typeface="Trebuchet MS"/>
                <a:cs typeface="Trebuchet MS"/>
              </a:rPr>
              <a:t>w</a:t>
            </a:r>
            <a:r>
              <a:rPr b="0" spc="-260" dirty="0">
                <a:latin typeface="Trebuchet MS"/>
                <a:cs typeface="Trebuchet MS"/>
              </a:rPr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65733" y="1440180"/>
            <a:ext cx="2876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556" y="71245"/>
            <a:ext cx="6750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0308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658" y="249895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5144789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359150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3591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25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1892935" cy="11480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30630">
              <a:lnSpc>
                <a:spcPct val="100000"/>
              </a:lnSpc>
              <a:spcBef>
                <a:spcPts val="1050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  <a:p>
            <a:pPr marL="12700" marR="59690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08966"/>
            <a:ext cx="702945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658" y="249895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1892935" cy="1431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30630">
              <a:lnSpc>
                <a:spcPct val="100000"/>
              </a:lnSpc>
              <a:spcBef>
                <a:spcPts val="1050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  <a:p>
            <a:pPr marL="12700" marR="59690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7955" y="814014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536" y="1097732"/>
            <a:ext cx="7073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658" y="1876653"/>
            <a:ext cx="30607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556" y="71245"/>
            <a:ext cx="6750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08966"/>
            <a:ext cx="1837689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7955" y="814014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536" y="1076376"/>
            <a:ext cx="707390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12" y="15186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658" y="2105253"/>
            <a:ext cx="306070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0308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822" y="530308"/>
            <a:ext cx="148127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spc="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658" y="2117953"/>
            <a:ext cx="267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327910" cy="11480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50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  <a:p>
            <a:pPr marL="12700" marR="494665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8822" y="508966"/>
            <a:ext cx="1481278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658" y="2117953"/>
            <a:ext cx="267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327910" cy="1431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50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  <a:p>
            <a:pPr marL="12700" marR="494665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8822" y="508966"/>
            <a:ext cx="1386028" cy="876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658" y="1863953"/>
            <a:ext cx="30607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08966"/>
            <a:ext cx="1837689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822" y="508966"/>
            <a:ext cx="1309828" cy="1160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712" y="15186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658" y="2498953"/>
            <a:ext cx="30607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210" y="71245"/>
            <a:ext cx="1339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7179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248" y="2638615"/>
            <a:ext cx="3363854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225040" cy="11690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  <a:p>
            <a:pPr marL="12700" marR="391795">
              <a:lnSpc>
                <a:spcPct val="111300"/>
              </a:lnSpc>
              <a:spcBef>
                <a:spcPts val="49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11239"/>
            <a:ext cx="702945" cy="6026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248" y="2638615"/>
            <a:ext cx="3363854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225040" cy="14573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  <a:p>
            <a:pPr marL="12700" marR="391795">
              <a:lnSpc>
                <a:spcPct val="111300"/>
              </a:lnSpc>
              <a:spcBef>
                <a:spcPts val="49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7955" y="825482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712" y="1251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536" y="1113785"/>
            <a:ext cx="7073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248" y="2638615"/>
            <a:ext cx="3871990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547636"/>
            <a:ext cx="422543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14"/>
                </a:moveTo>
                <a:lnTo>
                  <a:pt x="4029151" y="385914"/>
                </a:lnTo>
                <a:lnTo>
                  <a:pt x="4029151" y="0"/>
                </a:lnTo>
                <a:lnTo>
                  <a:pt x="0" y="0"/>
                </a:lnTo>
                <a:lnTo>
                  <a:pt x="0" y="385914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24" y="529875"/>
            <a:ext cx="2010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450" y="933551"/>
            <a:ext cx="4225430" cy="1745614"/>
            <a:chOff x="289420" y="933551"/>
            <a:chExt cx="4029710" cy="1745614"/>
          </a:xfrm>
        </p:grpSpPr>
        <p:sp>
          <p:nvSpPr>
            <p:cNvPr id="5" name="object 5"/>
            <p:cNvSpPr/>
            <p:nvPr/>
          </p:nvSpPr>
          <p:spPr>
            <a:xfrm>
              <a:off x="289420" y="933551"/>
              <a:ext cx="4029710" cy="1745614"/>
            </a:xfrm>
            <a:custGeom>
              <a:avLst/>
              <a:gdLst/>
              <a:ahLst/>
              <a:cxnLst/>
              <a:rect l="l" t="t" r="r" b="b"/>
              <a:pathLst>
                <a:path w="4029710" h="1745614">
                  <a:moveTo>
                    <a:pt x="4029151" y="0"/>
                  </a:moveTo>
                  <a:lnTo>
                    <a:pt x="0" y="0"/>
                  </a:lnTo>
                  <a:lnTo>
                    <a:pt x="0" y="1745272"/>
                  </a:lnTo>
                  <a:lnTo>
                    <a:pt x="4029151" y="1745272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219047"/>
              <a:ext cx="94615" cy="967740"/>
            </a:xfrm>
            <a:custGeom>
              <a:avLst/>
              <a:gdLst/>
              <a:ahLst/>
              <a:cxnLst/>
              <a:rect l="l" t="t" r="r" b="b"/>
              <a:pathLst>
                <a:path w="94615" h="967739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967739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29324" y="1120775"/>
            <a:ext cx="4167556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80645">
              <a:lnSpc>
                <a:spcPct val="107400"/>
              </a:lnSpc>
              <a:spcBef>
                <a:spcPts val="95"/>
              </a:spcBef>
            </a:pPr>
            <a:r>
              <a:rPr spc="5" dirty="0">
                <a:solidFill>
                  <a:srgbClr val="FFFFFF"/>
                </a:solidFill>
              </a:rPr>
              <a:t>Provide examples of the </a:t>
            </a:r>
            <a:r>
              <a:rPr spc="-5" dirty="0">
                <a:solidFill>
                  <a:srgbClr val="FFFFFF"/>
                </a:solidFill>
              </a:rPr>
              <a:t>sorts </a:t>
            </a:r>
            <a:r>
              <a:rPr spc="5" dirty="0">
                <a:solidFill>
                  <a:srgbClr val="FFFFFF"/>
                </a:solidFill>
              </a:rPr>
              <a:t>of  </a:t>
            </a:r>
            <a:r>
              <a:rPr dirty="0">
                <a:solidFill>
                  <a:srgbClr val="FFFFFF"/>
                </a:solidFill>
              </a:rPr>
              <a:t>problems </a:t>
            </a:r>
            <a:r>
              <a:rPr spc="-15" dirty="0">
                <a:solidFill>
                  <a:srgbClr val="FFFFFF"/>
                </a:solidFill>
              </a:rPr>
              <a:t>we </a:t>
            </a:r>
            <a:r>
              <a:rPr spc="15" dirty="0">
                <a:solidFill>
                  <a:srgbClr val="FFFFFF"/>
                </a:solidFill>
              </a:rPr>
              <a:t>hope </a:t>
            </a:r>
            <a:r>
              <a:rPr spc="5" dirty="0">
                <a:solidFill>
                  <a:srgbClr val="FFFFFF"/>
                </a:solidFill>
              </a:rPr>
              <a:t>to solve with </a:t>
            </a:r>
            <a:r>
              <a:rPr spc="-5" dirty="0">
                <a:solidFill>
                  <a:srgbClr val="FFFFFF"/>
                </a:solidFill>
              </a:rPr>
              <a:t>Binary  </a:t>
            </a:r>
            <a:r>
              <a:rPr dirty="0">
                <a:solidFill>
                  <a:srgbClr val="FFFFFF"/>
                </a:solidFill>
              </a:rPr>
              <a:t>Search </a:t>
            </a:r>
            <a:r>
              <a:rPr spc="-15" dirty="0">
                <a:solidFill>
                  <a:srgbClr val="FFFFFF"/>
                </a:solidFill>
              </a:rPr>
              <a:t>Trees.</a:t>
            </a:r>
          </a:p>
          <a:p>
            <a:pPr marL="413384" marR="5080">
              <a:lnSpc>
                <a:spcPct val="107400"/>
              </a:lnSpc>
              <a:spcBef>
                <a:spcPts val="300"/>
              </a:spcBef>
            </a:pPr>
            <a:r>
              <a:rPr spc="-5" dirty="0">
                <a:solidFill>
                  <a:srgbClr val="FFFFFF"/>
                </a:solidFill>
              </a:rPr>
              <a:t>Show </a:t>
            </a:r>
            <a:r>
              <a:rPr spc="10" dirty="0">
                <a:solidFill>
                  <a:srgbClr val="FFFFFF"/>
                </a:solidFill>
              </a:rPr>
              <a:t>why </a:t>
            </a:r>
            <a:r>
              <a:rPr spc="5" dirty="0">
                <a:solidFill>
                  <a:srgbClr val="FFFFFF"/>
                </a:solidFill>
              </a:rPr>
              <a:t>data structures </a:t>
            </a:r>
            <a:r>
              <a:rPr dirty="0">
                <a:solidFill>
                  <a:srgbClr val="FFFFFF"/>
                </a:solidFill>
              </a:rPr>
              <a:t>that </a:t>
            </a:r>
            <a:r>
              <a:rPr spc="-15" dirty="0">
                <a:solidFill>
                  <a:srgbClr val="FFFFFF"/>
                </a:solidFill>
              </a:rPr>
              <a:t>we </a:t>
            </a:r>
            <a:r>
              <a:rPr dirty="0">
                <a:solidFill>
                  <a:srgbClr val="FFFFFF"/>
                </a:solidFill>
              </a:rPr>
              <a:t>have  already covered </a:t>
            </a:r>
            <a:r>
              <a:rPr spc="-10" dirty="0">
                <a:solidFill>
                  <a:srgbClr val="FFFFFF"/>
                </a:solidFill>
              </a:rPr>
              <a:t>are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insufficient.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210" y="71245"/>
            <a:ext cx="1339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1239"/>
            <a:ext cx="1837689" cy="117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7955" y="825482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712" y="1251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536" y="1087857"/>
            <a:ext cx="707390" cy="6019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12" y="15393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248" y="2420175"/>
            <a:ext cx="387199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339" y="71245"/>
            <a:ext cx="2623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10" dirty="0">
                <a:latin typeface="Trebuchet MS"/>
                <a:cs typeface="Trebuchet MS"/>
              </a:rPr>
              <a:t>Need </a:t>
            </a:r>
            <a:r>
              <a:rPr b="0" spc="-165" dirty="0">
                <a:latin typeface="Trebuchet MS"/>
                <a:cs typeface="Trebuchet MS"/>
              </a:rPr>
              <a:t>Something</a:t>
            </a:r>
            <a:r>
              <a:rPr b="0" spc="-340" dirty="0">
                <a:latin typeface="Trebuchet MS"/>
                <a:cs typeface="Trebuchet MS"/>
              </a:rPr>
              <a:t> </a:t>
            </a:r>
            <a:r>
              <a:rPr b="0" spc="-195" dirty="0">
                <a:latin typeface="Trebuchet MS"/>
                <a:cs typeface="Trebuchet MS"/>
              </a:rPr>
              <a:t>New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420" y="1256804"/>
            <a:ext cx="4029710" cy="335280"/>
          </a:xfrm>
          <a:prstGeom prst="rect">
            <a:avLst/>
          </a:prstGeom>
          <a:solidFill>
            <a:srgbClr val="2E3092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35"/>
              </a:lnSpc>
            </a:pP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20" y="1591703"/>
            <a:ext cx="4029710" cy="669925"/>
          </a:xfrm>
          <a:prstGeom prst="rect">
            <a:avLst/>
          </a:prstGeom>
          <a:solidFill>
            <a:srgbClr val="8781BD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430530">
              <a:lnSpc>
                <a:spcPct val="107400"/>
              </a:lnSpc>
              <a:spcBef>
                <a:spcPts val="34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Previous data structures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won’t </a:t>
            </a:r>
            <a:r>
              <a:rPr sz="1700" spc="-10" dirty="0">
                <a:solidFill>
                  <a:srgbClr val="FFFFFF"/>
                </a:solidFill>
                <a:latin typeface="LM Sans 17"/>
                <a:cs typeface="LM Sans 17"/>
              </a:rPr>
              <a:t>work. </a:t>
            </a:r>
            <a:r>
              <a:rPr sz="1700" spc="-15" dirty="0">
                <a:solidFill>
                  <a:srgbClr val="FFFFFF"/>
                </a:solidFill>
                <a:latin typeface="LM Sans 17"/>
                <a:cs typeface="LM Sans 17"/>
              </a:rPr>
              <a:t>We 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need something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 new.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9475692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359150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44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00" y="71245"/>
            <a:ext cx="21418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Dictionary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3944"/>
            <a:ext cx="40151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Find </a:t>
            </a:r>
            <a:r>
              <a:rPr sz="1700" dirty="0">
                <a:latin typeface="LM Sans 17"/>
                <a:cs typeface="LM Sans 17"/>
              </a:rPr>
              <a:t>all </a:t>
            </a:r>
            <a:r>
              <a:rPr sz="1700" spc="-10" dirty="0">
                <a:latin typeface="LM Sans 17"/>
                <a:cs typeface="LM Sans 17"/>
              </a:rPr>
              <a:t>words </a:t>
            </a:r>
            <a:r>
              <a:rPr sz="1700" dirty="0">
                <a:latin typeface="LM Sans 17"/>
                <a:cs typeface="LM Sans 17"/>
              </a:rPr>
              <a:t>that </a:t>
            </a:r>
            <a:r>
              <a:rPr sz="1700" spc="-5" dirty="0">
                <a:latin typeface="LM Sans 17"/>
                <a:cs typeface="LM Sans 17"/>
              </a:rPr>
              <a:t>start </a:t>
            </a:r>
            <a:r>
              <a:rPr sz="1700" spc="5" dirty="0">
                <a:latin typeface="LM Sans 17"/>
                <a:cs typeface="LM Sans 17"/>
              </a:rPr>
              <a:t>with </a:t>
            </a:r>
            <a:r>
              <a:rPr sz="1700" spc="10" dirty="0">
                <a:latin typeface="LM Sans 17"/>
                <a:cs typeface="LM Sans 17"/>
              </a:rPr>
              <a:t>some </a:t>
            </a:r>
            <a:r>
              <a:rPr sz="1700" spc="5" dirty="0">
                <a:latin typeface="LM Sans 17"/>
                <a:cs typeface="LM Sans 17"/>
              </a:rPr>
              <a:t>given  string.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850" y="1235713"/>
            <a:ext cx="2747417" cy="194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708" y="71245"/>
            <a:ext cx="15525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0" dirty="0">
                <a:solidFill>
                  <a:srgbClr val="006EB8"/>
                </a:solidFill>
                <a:latin typeface="Trebuchet MS"/>
                <a:cs typeface="Trebuchet MS"/>
              </a:rPr>
              <a:t>Date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Ranges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19449"/>
            <a:ext cx="4091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Find </a:t>
            </a:r>
            <a:r>
              <a:rPr sz="1700" dirty="0">
                <a:latin typeface="LM Sans 17"/>
                <a:cs typeface="LM Sans 17"/>
              </a:rPr>
              <a:t>all emails </a:t>
            </a:r>
            <a:r>
              <a:rPr sz="1700" spc="5" dirty="0">
                <a:latin typeface="LM Sans 17"/>
                <a:cs typeface="LM Sans 17"/>
              </a:rPr>
              <a:t>received in a given</a:t>
            </a:r>
            <a:r>
              <a:rPr sz="1700" spc="10" dirty="0">
                <a:latin typeface="LM Sans 17"/>
                <a:cs typeface="LM Sans 17"/>
              </a:rPr>
              <a:t> </a:t>
            </a:r>
            <a:r>
              <a:rPr lang="en-US" sz="1700" spc="15" dirty="0" smtClean="0">
                <a:latin typeface="LM Sans 17"/>
                <a:cs typeface="LM Sans 17"/>
              </a:rPr>
              <a:t>time</a:t>
            </a:r>
            <a:r>
              <a:rPr sz="1700" spc="15" dirty="0" smtClean="0">
                <a:latin typeface="LM Sans 17"/>
                <a:cs typeface="LM Sans 17"/>
              </a:rPr>
              <a:t>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82178"/>
            <a:ext cx="4236720" cy="107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9514"/>
            <a:ext cx="387477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86485">
              <a:lnSpc>
                <a:spcPct val="100000"/>
              </a:lnSpc>
              <a:spcBef>
                <a:spcPts val="455"/>
              </a:spcBef>
            </a:pPr>
            <a:r>
              <a:rPr b="0" spc="-160" dirty="0">
                <a:latin typeface="Trebuchet MS"/>
                <a:cs typeface="Trebuchet MS"/>
              </a:rPr>
              <a:t>Closest</a:t>
            </a:r>
            <a:r>
              <a:rPr b="0" spc="5" dirty="0">
                <a:latin typeface="Trebuchet MS"/>
                <a:cs typeface="Trebuchet MS"/>
              </a:rPr>
              <a:t> </a:t>
            </a:r>
            <a:r>
              <a:rPr b="0" spc="-155" dirty="0">
                <a:latin typeface="Trebuchet MS"/>
                <a:cs typeface="Trebuchet MS"/>
              </a:rPr>
              <a:t>Height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Find the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person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in </a:t>
            </a:r>
            <a:r>
              <a:rPr sz="1700" b="0" spc="-5" dirty="0">
                <a:solidFill>
                  <a:srgbClr val="000000"/>
                </a:solidFill>
                <a:latin typeface="LM Sans 17"/>
                <a:cs typeface="LM Sans 17"/>
              </a:rPr>
              <a:t>your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class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whose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height is  closest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to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yours.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803" y="1393545"/>
            <a:ext cx="2666999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9420" y="654545"/>
            <a:ext cx="414923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20" y="989444"/>
            <a:ext cx="4149230" cy="2175510"/>
          </a:xfrm>
          <a:custGeom>
            <a:avLst/>
            <a:gdLst/>
            <a:ahLst/>
            <a:cxnLst/>
            <a:rect l="l" t="t" r="r" b="b"/>
            <a:pathLst>
              <a:path w="4029710" h="2175510">
                <a:moveTo>
                  <a:pt x="4029151" y="0"/>
                </a:moveTo>
                <a:lnTo>
                  <a:pt x="0" y="0"/>
                </a:lnTo>
                <a:lnTo>
                  <a:pt x="0" y="2175459"/>
                </a:lnTo>
                <a:lnTo>
                  <a:pt x="4029151" y="2175459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78" y="71245"/>
            <a:ext cx="15551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0" dirty="0">
                <a:latin typeface="Trebuchet MS"/>
                <a:cs typeface="Trebuchet MS"/>
              </a:rPr>
              <a:t>Local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85" dirty="0">
                <a:latin typeface="Trebuchet MS"/>
                <a:cs typeface="Trebuchet MS"/>
              </a:rPr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294" y="535020"/>
            <a:ext cx="4015156" cy="246176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7400"/>
              </a:lnSpc>
              <a:spcBef>
                <a:spcPts val="540"/>
              </a:spcBef>
            </a:pPr>
            <a:r>
              <a:rPr sz="1600" spc="10" dirty="0" smtClean="0">
                <a:latin typeface="LM Sans 17"/>
                <a:cs typeface="LM Sans 17"/>
              </a:rPr>
              <a:t>A</a:t>
            </a:r>
            <a:r>
              <a:rPr lang="en-US" sz="1600" spc="10" dirty="0" smtClean="0">
                <a:latin typeface="LM Sans 17"/>
                <a:cs typeface="LM Sans 17"/>
              </a:rPr>
              <a:t> </a:t>
            </a:r>
            <a:r>
              <a:rPr sz="1600" spc="10" dirty="0" smtClean="0">
                <a:solidFill>
                  <a:srgbClr val="006EB8"/>
                </a:solidFill>
                <a:latin typeface="LM Sans 17"/>
                <a:cs typeface="LM Sans 17"/>
              </a:rPr>
              <a:t>Local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Search </a:t>
            </a:r>
            <a:r>
              <a:rPr sz="1600" dirty="0" smtClean="0">
                <a:solidFill>
                  <a:srgbClr val="006EB8"/>
                </a:solidFill>
                <a:latin typeface="LM Sans 17"/>
                <a:cs typeface="LM Sans 17"/>
              </a:rPr>
              <a:t>Data</a:t>
            </a:r>
            <a:r>
              <a:rPr lang="en-US" sz="1600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 smtClean="0">
                <a:solidFill>
                  <a:srgbClr val="006EB8"/>
                </a:solidFill>
                <a:latin typeface="LM Sans 17"/>
                <a:cs typeface="LM Sans 17"/>
              </a:rPr>
              <a:t>structure</a:t>
            </a:r>
            <a:r>
              <a:rPr lang="en-US" sz="1600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 smtClean="0">
                <a:latin typeface="LM Sans 17"/>
                <a:cs typeface="LM Sans 17"/>
              </a:rPr>
              <a:t>stores </a:t>
            </a:r>
            <a:r>
              <a:rPr sz="1600" spc="5" dirty="0">
                <a:latin typeface="LM Sans 17"/>
                <a:cs typeface="LM Sans 17"/>
              </a:rPr>
              <a:t>a  </a:t>
            </a:r>
            <a:r>
              <a:rPr sz="1600" spc="10" dirty="0">
                <a:latin typeface="LM Sans 17"/>
                <a:cs typeface="LM Sans 17"/>
              </a:rPr>
              <a:t>number </a:t>
            </a:r>
            <a:r>
              <a:rPr sz="1600" spc="5" dirty="0">
                <a:latin typeface="LM Sans 17"/>
                <a:cs typeface="LM Sans 17"/>
              </a:rPr>
              <a:t>of </a:t>
            </a:r>
            <a:r>
              <a:rPr sz="1600" dirty="0">
                <a:latin typeface="LM Sans 17"/>
                <a:cs typeface="LM Sans 17"/>
              </a:rPr>
              <a:t>elements </a:t>
            </a:r>
            <a:r>
              <a:rPr sz="1600" spc="5" dirty="0">
                <a:latin typeface="LM Sans 17"/>
                <a:cs typeface="LM Sans 17"/>
              </a:rPr>
              <a:t>each with </a:t>
            </a:r>
            <a:r>
              <a:rPr sz="1600" dirty="0" smtClean="0">
                <a:latin typeface="LM Sans 17"/>
                <a:cs typeface="LM Sans 17"/>
              </a:rPr>
              <a:t>a</a:t>
            </a:r>
            <a:r>
              <a:rPr lang="en-US" sz="1600" dirty="0" smtClean="0">
                <a:latin typeface="LM Sans 17"/>
                <a:cs typeface="LM Sans 17"/>
              </a:rPr>
              <a:t> </a:t>
            </a:r>
            <a:r>
              <a:rPr sz="1600" dirty="0" smtClean="0">
                <a:solidFill>
                  <a:srgbClr val="006EB8"/>
                </a:solidFill>
                <a:latin typeface="LM Sans 17"/>
                <a:cs typeface="LM Sans 17"/>
              </a:rPr>
              <a:t>key</a:t>
            </a:r>
            <a:r>
              <a:rPr lang="en-US" sz="1600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 smtClean="0">
                <a:latin typeface="LM Sans 17"/>
                <a:cs typeface="LM Sans 17"/>
              </a:rPr>
              <a:t>coming  </a:t>
            </a:r>
            <a:r>
              <a:rPr sz="1600" spc="5" dirty="0">
                <a:latin typeface="LM Sans 17"/>
                <a:cs typeface="LM Sans 17"/>
              </a:rPr>
              <a:t>from an </a:t>
            </a:r>
            <a:r>
              <a:rPr sz="1600" dirty="0">
                <a:latin typeface="LM Sans 17"/>
                <a:cs typeface="LM Sans 17"/>
              </a:rPr>
              <a:t>ordered </a:t>
            </a:r>
            <a:r>
              <a:rPr sz="1600" spc="5" dirty="0">
                <a:latin typeface="LM Sans 17"/>
                <a:cs typeface="LM Sans 17"/>
              </a:rPr>
              <a:t>set. </a:t>
            </a:r>
            <a:r>
              <a:rPr sz="1600" dirty="0">
                <a:latin typeface="LM Sans 17"/>
                <a:cs typeface="LM Sans 17"/>
              </a:rPr>
              <a:t>It </a:t>
            </a:r>
            <a:r>
              <a:rPr sz="1600" spc="5" dirty="0">
                <a:latin typeface="LM Sans 17"/>
                <a:cs typeface="LM Sans 17"/>
              </a:rPr>
              <a:t>supports</a:t>
            </a:r>
            <a:r>
              <a:rPr sz="1600" spc="210" dirty="0">
                <a:latin typeface="LM Sans 17"/>
                <a:cs typeface="LM Sans 17"/>
              </a:rPr>
              <a:t> </a:t>
            </a:r>
            <a:r>
              <a:rPr sz="1600" spc="5" dirty="0" smtClean="0">
                <a:latin typeface="LM Sans 17"/>
                <a:cs typeface="LM Sans 17"/>
              </a:rPr>
              <a:t>operations:</a:t>
            </a:r>
            <a:endParaRPr lang="en-US" sz="1600" dirty="0">
              <a:latin typeface="LM Sans 17"/>
              <a:cs typeface="LM Sans 17"/>
            </a:endParaRPr>
          </a:p>
          <a:p>
            <a:pPr marL="400050" marR="5080" indent="-285750">
              <a:lnSpc>
                <a:spcPct val="1074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sz="1600" spc="35" dirty="0" smtClean="0">
                <a:solidFill>
                  <a:srgbClr val="006EB8"/>
                </a:solidFill>
                <a:latin typeface="Times New Roman"/>
                <a:cs typeface="Times New Roman"/>
              </a:rPr>
              <a:t>Range</a:t>
            </a:r>
            <a:r>
              <a:rPr lang="en-US" sz="1600" spc="35" dirty="0" smtClean="0">
                <a:solidFill>
                  <a:srgbClr val="006EB8"/>
                </a:solidFill>
                <a:latin typeface="Times New Roman"/>
                <a:cs typeface="Times New Roman"/>
              </a:rPr>
              <a:t> </a:t>
            </a:r>
            <a:r>
              <a:rPr sz="1600" spc="35" dirty="0" smtClean="0">
                <a:solidFill>
                  <a:srgbClr val="006EB8"/>
                </a:solidFill>
                <a:latin typeface="Times New Roman"/>
                <a:cs typeface="Times New Roman"/>
              </a:rPr>
              <a:t>Search</a:t>
            </a:r>
            <a:r>
              <a:rPr sz="1600" spc="35" dirty="0" smtClean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sz="1600" i="1" spc="35" dirty="0" smtClean="0">
                <a:solidFill>
                  <a:srgbClr val="006EB8"/>
                </a:solidFill>
                <a:latin typeface="LM Sans 17"/>
                <a:cs typeface="LM Sans 17"/>
              </a:rPr>
              <a:t>x </a:t>
            </a:r>
            <a:r>
              <a:rPr sz="1600" i="1" dirty="0">
                <a:solidFill>
                  <a:srgbClr val="006EB8"/>
                </a:solidFill>
                <a:latin typeface="LM Sans 12"/>
                <a:cs typeface="LM Sans 12"/>
              </a:rPr>
              <a:t>, </a:t>
            </a:r>
            <a:r>
              <a:rPr sz="1600" i="1" spc="5" dirty="0">
                <a:solidFill>
                  <a:srgbClr val="006EB8"/>
                </a:solidFill>
                <a:latin typeface="LM Sans 17"/>
                <a:cs typeface="LM Sans 17"/>
              </a:rPr>
              <a:t>y </a:t>
            </a:r>
            <a:r>
              <a:rPr sz="1600"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z="1600" spc="5" dirty="0">
                <a:latin typeface="LM Sans 17"/>
                <a:cs typeface="LM Sans 17"/>
              </a:rPr>
              <a:t>: Returns </a:t>
            </a:r>
            <a:r>
              <a:rPr sz="1600" dirty="0">
                <a:latin typeface="LM Sans 17"/>
                <a:cs typeface="LM Sans 17"/>
              </a:rPr>
              <a:t>all  elements </a:t>
            </a:r>
            <a:r>
              <a:rPr sz="1600" spc="5" dirty="0">
                <a:latin typeface="LM Sans 17"/>
                <a:cs typeface="LM Sans 17"/>
              </a:rPr>
              <a:t>with </a:t>
            </a:r>
            <a:r>
              <a:rPr sz="1600" spc="-10" dirty="0">
                <a:latin typeface="LM Sans 17"/>
                <a:cs typeface="LM Sans 17"/>
              </a:rPr>
              <a:t>keys </a:t>
            </a:r>
            <a:r>
              <a:rPr sz="1600" dirty="0">
                <a:latin typeface="LM Sans 17"/>
                <a:cs typeface="LM Sans 17"/>
              </a:rPr>
              <a:t>between </a:t>
            </a:r>
            <a:r>
              <a:rPr sz="1600" i="1" spc="5" dirty="0">
                <a:latin typeface="LM Sans 17"/>
                <a:cs typeface="LM Sans 17"/>
              </a:rPr>
              <a:t>x </a:t>
            </a:r>
            <a:r>
              <a:rPr sz="1600" spc="5" dirty="0">
                <a:latin typeface="LM Sans 17"/>
                <a:cs typeface="LM Sans 17"/>
              </a:rPr>
              <a:t>and </a:t>
            </a:r>
            <a:r>
              <a:rPr sz="1600" i="1" spc="5" dirty="0" smtClean="0">
                <a:latin typeface="LM Sans 17"/>
                <a:cs typeface="LM Sans 17"/>
              </a:rPr>
              <a:t>y</a:t>
            </a:r>
            <a:r>
              <a:rPr sz="1600" spc="5" dirty="0" smtClean="0">
                <a:latin typeface="LM Sans 17"/>
                <a:cs typeface="LM Sans 17"/>
              </a:rPr>
              <a:t>.</a:t>
            </a:r>
            <a:endParaRPr lang="en-US" sz="1600" spc="5" dirty="0">
              <a:latin typeface="LM Sans 17"/>
              <a:cs typeface="LM Sans 17"/>
            </a:endParaRPr>
          </a:p>
          <a:p>
            <a:pPr marL="400050" marR="5080" indent="-285750">
              <a:lnSpc>
                <a:spcPct val="1074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sz="1600" spc="80" dirty="0" smtClean="0">
                <a:solidFill>
                  <a:srgbClr val="006EB8"/>
                </a:solidFill>
                <a:latin typeface="Times New Roman"/>
                <a:cs typeface="Times New Roman"/>
              </a:rPr>
              <a:t>Nearest</a:t>
            </a:r>
            <a:r>
              <a:rPr lang="en-US" sz="1600" spc="80" dirty="0" smtClean="0">
                <a:solidFill>
                  <a:srgbClr val="006EB8"/>
                </a:solidFill>
                <a:latin typeface="Times New Roman"/>
                <a:cs typeface="Times New Roman"/>
              </a:rPr>
              <a:t> </a:t>
            </a:r>
            <a:r>
              <a:rPr sz="1600" spc="80" dirty="0" smtClean="0">
                <a:solidFill>
                  <a:srgbClr val="006EB8"/>
                </a:solidFill>
                <a:latin typeface="Times New Roman"/>
                <a:cs typeface="Times New Roman"/>
              </a:rPr>
              <a:t>Neighbors</a:t>
            </a:r>
            <a:r>
              <a:rPr sz="1600" spc="80" dirty="0" smtClean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sz="1600" i="1" spc="80" dirty="0" smtClean="0">
                <a:solidFill>
                  <a:srgbClr val="006EB8"/>
                </a:solidFill>
                <a:latin typeface="LM Sans 17"/>
                <a:cs typeface="LM Sans 17"/>
              </a:rPr>
              <a:t>z</a:t>
            </a:r>
            <a:r>
              <a:rPr sz="1600" spc="5" dirty="0" smtClean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z="1600" spc="5" dirty="0" smtClean="0">
                <a:latin typeface="LM Sans 17"/>
                <a:cs typeface="LM Sans 17"/>
              </a:rPr>
              <a:t>: </a:t>
            </a:r>
            <a:r>
              <a:rPr sz="1600" spc="5" dirty="0">
                <a:latin typeface="LM Sans 17"/>
                <a:cs typeface="LM Sans 17"/>
              </a:rPr>
              <a:t>Returns </a:t>
            </a:r>
            <a:r>
              <a:rPr sz="1600" dirty="0">
                <a:latin typeface="LM Sans 17"/>
                <a:cs typeface="LM Sans 17"/>
              </a:rPr>
              <a:t>the  </a:t>
            </a:r>
            <a:r>
              <a:rPr sz="1600" spc="5" dirty="0">
                <a:latin typeface="LM Sans 17"/>
                <a:cs typeface="LM Sans 17"/>
              </a:rPr>
              <a:t>element with </a:t>
            </a:r>
            <a:r>
              <a:rPr sz="1600" spc="-10" dirty="0">
                <a:latin typeface="LM Sans 17"/>
                <a:cs typeface="LM Sans 17"/>
              </a:rPr>
              <a:t>keys </a:t>
            </a:r>
            <a:r>
              <a:rPr sz="1600" spc="10" dirty="0">
                <a:latin typeface="LM Sans 17"/>
                <a:cs typeface="LM Sans 17"/>
              </a:rPr>
              <a:t>on </a:t>
            </a:r>
            <a:r>
              <a:rPr sz="1600" dirty="0">
                <a:latin typeface="LM Sans 17"/>
                <a:cs typeface="LM Sans 17"/>
              </a:rPr>
              <a:t>either </a:t>
            </a:r>
            <a:r>
              <a:rPr sz="1600" spc="5" dirty="0">
                <a:latin typeface="LM Sans 17"/>
                <a:cs typeface="LM Sans 17"/>
              </a:rPr>
              <a:t>side of </a:t>
            </a:r>
            <a:r>
              <a:rPr sz="1600" i="1" spc="5" dirty="0">
                <a:latin typeface="LM Sans 17"/>
                <a:cs typeface="LM Sans 17"/>
              </a:rPr>
              <a:t>z</a:t>
            </a:r>
            <a:r>
              <a:rPr sz="1600" i="1" spc="-40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.</a:t>
            </a:r>
            <a:endParaRPr sz="16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0108608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3591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767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437</Words>
  <Application>Microsoft Office PowerPoint</Application>
  <PresentationFormat>Custom</PresentationFormat>
  <Paragraphs>114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LM Roman Demi 10</vt:lpstr>
      <vt:lpstr>LM Sans 10</vt:lpstr>
      <vt:lpstr>LM Sans 12</vt:lpstr>
      <vt:lpstr>LM Sans 17</vt:lpstr>
      <vt:lpstr>MathJax_AMS</vt:lpstr>
      <vt:lpstr>Times New Roman</vt:lpstr>
      <vt:lpstr>Trebuchet MS</vt:lpstr>
      <vt:lpstr>UKIJ Esliye Chiwer</vt:lpstr>
      <vt:lpstr>Office Theme</vt:lpstr>
      <vt:lpstr>Binary Search Trees: Introduction</vt:lpstr>
      <vt:lpstr>Agenda</vt:lpstr>
      <vt:lpstr>Learning Objectives</vt:lpstr>
      <vt:lpstr>Agenda</vt:lpstr>
      <vt:lpstr>PowerPoint Presentation</vt:lpstr>
      <vt:lpstr>PowerPoint Presentation</vt:lpstr>
      <vt:lpstr>Closest Height Find the person in your class whose height is  closest to yours.</vt:lpstr>
      <vt:lpstr>Local Search</vt:lpstr>
      <vt:lpstr>Agenda</vt:lpstr>
      <vt:lpstr>Example</vt:lpstr>
      <vt:lpstr>PowerPoint Presentation</vt:lpstr>
      <vt:lpstr>Example</vt:lpstr>
      <vt:lpstr>Dynamic Data Structure</vt:lpstr>
      <vt:lpstr>Example</vt:lpstr>
      <vt:lpstr>PowerPoint Presentation</vt:lpstr>
      <vt:lpstr>Example</vt:lpstr>
      <vt:lpstr>Problem</vt:lpstr>
      <vt:lpstr>Answer</vt:lpstr>
      <vt:lpstr>Array</vt:lpstr>
      <vt:lpstr>Array RangeSearch:  NearestNeighbors:</vt:lpstr>
      <vt:lpstr>Array RangeSearch:  NearestNeighbors:  Insert:</vt:lpstr>
      <vt:lpstr>Array</vt:lpstr>
      <vt:lpstr>Sorted Array</vt:lpstr>
      <vt:lpstr>Sorted Array RangeSearch:  NearestNeighbors:</vt:lpstr>
      <vt:lpstr>Sorted Array RangeSearch:  NearestNeighbors:  Insert:</vt:lpstr>
      <vt:lpstr>Sorted Array</vt:lpstr>
      <vt:lpstr>Linked List</vt:lpstr>
      <vt:lpstr>Linked List RangeSearch:  NearestNeighbors:</vt:lpstr>
      <vt:lpstr>Linked List RangeSearch:  NearestNeighbors:  Insert:</vt:lpstr>
      <vt:lpstr>Linked List</vt:lpstr>
      <vt:lpstr>Need Something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Introduction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10</cp:revision>
  <dcterms:created xsi:type="dcterms:W3CDTF">2020-06-21T09:00:36Z</dcterms:created>
  <dcterms:modified xsi:type="dcterms:W3CDTF">2020-06-21T10:09:26Z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