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98" r:id="rId2"/>
    <p:sldId id="29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749" autoAdjust="0"/>
  </p:normalViewPr>
  <p:slideViewPr>
    <p:cSldViewPr>
      <p:cViewPr>
        <p:scale>
          <a:sx n="140" d="100"/>
          <a:sy n="140" d="100"/>
        </p:scale>
        <p:origin x="284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1400" dirty="0" smtClean="0"/>
            <a:t>Basic operations (Find, Next Element, Insert and Delete)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/>
      <dgm:t>
        <a:bodyPr/>
        <a:lstStyle/>
        <a:p>
          <a:r>
            <a:rPr lang="en-US" sz="2000" dirty="0" smtClean="0"/>
            <a:t>Implementations</a:t>
          </a:r>
          <a:endParaRPr lang="en-US" sz="2000" dirty="0"/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6FB15049-0246-4DB1-A336-82FD4083B251}">
      <dgm:prSet phldrT="[Text]" custT="1"/>
      <dgm:spPr/>
      <dgm:t>
        <a:bodyPr/>
        <a:lstStyle/>
        <a:p>
          <a:r>
            <a:rPr lang="en-US" sz="1400" dirty="0" smtClean="0"/>
            <a:t>Examples</a:t>
          </a:r>
        </a:p>
      </dgm:t>
    </dgm:pt>
    <dgm:pt modelId="{B058B19F-CC04-44AC-9E15-B55239928E8D}" type="parTrans" cxnId="{D2334FE6-3609-4D6E-AE82-66E6849B6E73}">
      <dgm:prSet/>
      <dgm:spPr/>
      <dgm:t>
        <a:bodyPr/>
        <a:lstStyle/>
        <a:p>
          <a:endParaRPr lang="en-US"/>
        </a:p>
      </dgm:t>
    </dgm:pt>
    <dgm:pt modelId="{71C38F53-04A9-4F14-B6A4-AD35143C4256}" type="sibTrans" cxnId="{D2334FE6-3609-4D6E-AE82-66E6849B6E7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3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3"/>
      <dgm:spPr/>
    </dgm:pt>
    <dgm:pt modelId="{4416D48A-90A9-4132-B149-BE17588B8C22}" type="pres">
      <dgm:prSet presAssocID="{31F5DCC9-5A1A-4B02-9C44-3D3085237653}" presName="dstNode" presStyleLbl="node1" presStyleIdx="0" presStyleCnt="3"/>
      <dgm:spPr/>
    </dgm:pt>
    <dgm:pt modelId="{411F8192-2646-407E-928A-72323120FF80}" type="pres">
      <dgm:prSet presAssocID="{1DE6C701-75C2-4B51-BD7F-7B39E020C40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3"/>
      <dgm:spPr/>
    </dgm:pt>
    <dgm:pt modelId="{D268B56B-FFD8-4F41-99C4-EC1736D26AFB}" type="pres">
      <dgm:prSet presAssocID="{6FB15049-0246-4DB1-A336-82FD4083B251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D9B03-40DC-412B-B359-D8AD214628EA}" type="pres">
      <dgm:prSet presAssocID="{6FB15049-0246-4DB1-A336-82FD4083B251}" presName="accent_2" presStyleCnt="0"/>
      <dgm:spPr/>
    </dgm:pt>
    <dgm:pt modelId="{8F0C8B5D-5F3B-4985-BEC2-C028BF61164A}" type="pres">
      <dgm:prSet presAssocID="{6FB15049-0246-4DB1-A336-82FD4083B251}" presName="accentRepeatNode" presStyleLbl="solidFgAcc1" presStyleIdx="1" presStyleCnt="3"/>
      <dgm:spPr/>
    </dgm:pt>
    <dgm:pt modelId="{A8BE3FEF-9D0A-481F-98F0-F9326645A3D0}" type="pres">
      <dgm:prSet presAssocID="{7F211A00-A7A1-4367-AAFB-E053E26DC267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F74C08-D20A-40FC-BDEA-D798F5724E5B}" type="pres">
      <dgm:prSet presAssocID="{7F211A00-A7A1-4367-AAFB-E053E26DC267}" presName="accent_3" presStyleCnt="0"/>
      <dgm:spPr/>
    </dgm:pt>
    <dgm:pt modelId="{B999A859-9572-4F2B-93C7-6589CD2029E2}" type="pres">
      <dgm:prSet presAssocID="{7F211A00-A7A1-4367-AAFB-E053E26DC267}" presName="accentRepeatNode" presStyleLbl="solidFgAcc1" presStyleIdx="2" presStyleCnt="3"/>
      <dgm:spPr/>
    </dgm:pt>
  </dgm:ptLst>
  <dgm:cxnLst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D2334FE6-3609-4D6E-AE82-66E6849B6E73}" srcId="{31F5DCC9-5A1A-4B02-9C44-3D3085237653}" destId="{6FB15049-0246-4DB1-A336-82FD4083B251}" srcOrd="1" destOrd="0" parTransId="{B058B19F-CC04-44AC-9E15-B55239928E8D}" sibTransId="{71C38F53-04A9-4F14-B6A4-AD35143C4256}"/>
    <dgm:cxn modelId="{A5D7863A-7357-44E6-AE1A-1A13C47E6A55}" type="presOf" srcId="{6FB15049-0246-4DB1-A336-82FD4083B251}" destId="{D268B56B-FFD8-4F41-99C4-EC1736D26AFB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261C934A-1A01-4024-95D5-7C80A7D88643}" srcId="{31F5DCC9-5A1A-4B02-9C44-3D3085237653}" destId="{7F211A00-A7A1-4367-AAFB-E053E26DC267}" srcOrd="2" destOrd="0" parTransId="{0EFED2E2-45EB-40C0-99A4-4EBF83331437}" sibTransId="{3CDA9497-5DFC-488D-85C5-DA92BF5CBFCC}"/>
    <dgm:cxn modelId="{15DBC401-4D31-4C4B-BE8F-EEED964840A6}" type="presOf" srcId="{7F211A00-A7A1-4367-AAFB-E053E26DC267}" destId="{A8BE3FEF-9D0A-481F-98F0-F9326645A3D0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72DA70C8-4DC9-4A04-A54C-014CCC114C2C}" type="presParOf" srcId="{97AA7E39-476A-473E-92EE-D3B8022441BC}" destId="{D268B56B-FFD8-4F41-99C4-EC1736D26AFB}" srcOrd="3" destOrd="0" presId="urn:microsoft.com/office/officeart/2008/layout/VerticalCurvedList"/>
    <dgm:cxn modelId="{EF7AE99F-3041-4486-873A-5F3C740BEDC2}" type="presParOf" srcId="{97AA7E39-476A-473E-92EE-D3B8022441BC}" destId="{2E0D9B03-40DC-412B-B359-D8AD214628EA}" srcOrd="4" destOrd="0" presId="urn:microsoft.com/office/officeart/2008/layout/VerticalCurvedList"/>
    <dgm:cxn modelId="{BDE8BF36-2405-4380-97B8-AEE4049A3813}" type="presParOf" srcId="{2E0D9B03-40DC-412B-B359-D8AD214628EA}" destId="{8F0C8B5D-5F3B-4985-BEC2-C028BF61164A}" srcOrd="0" destOrd="0" presId="urn:microsoft.com/office/officeart/2008/layout/VerticalCurvedList"/>
    <dgm:cxn modelId="{8B1A017C-5B18-4337-A0C4-E2CC8AA96F50}" type="presParOf" srcId="{97AA7E39-476A-473E-92EE-D3B8022441BC}" destId="{A8BE3FEF-9D0A-481F-98F0-F9326645A3D0}" srcOrd="5" destOrd="0" presId="urn:microsoft.com/office/officeart/2008/layout/VerticalCurvedList"/>
    <dgm:cxn modelId="{28A022B3-6879-485D-B047-9DD49232A98A}" type="presParOf" srcId="{97AA7E39-476A-473E-92EE-D3B8022441BC}" destId="{73F74C08-D20A-40FC-BDEA-D798F5724E5B}" srcOrd="6" destOrd="0" presId="urn:microsoft.com/office/officeart/2008/layout/VerticalCurvedList"/>
    <dgm:cxn modelId="{ACAD7839-A216-41A0-952A-7F162E321B30}" type="presParOf" srcId="{73F74C08-D20A-40FC-BDEA-D798F5724E5B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14525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289306" y="204893"/>
          <a:ext cx="3040132" cy="4097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Basic operations (Find, Next Element, Insert and Delete)</a:t>
          </a:r>
        </a:p>
      </dsp:txBody>
      <dsp:txXfrm>
        <a:off x="289306" y="204893"/>
        <a:ext cx="3040132" cy="409786"/>
      </dsp:txXfrm>
    </dsp:sp>
    <dsp:sp modelId="{01F18C52-7DC5-470A-B5FD-1E3E83990E56}">
      <dsp:nvSpPr>
        <dsp:cNvPr id="0" name=""/>
        <dsp:cNvSpPr/>
      </dsp:nvSpPr>
      <dsp:spPr>
        <a:xfrm>
          <a:off x="33189" y="15366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B56B-FFD8-4F41-99C4-EC1736D26AFB}">
      <dsp:nvSpPr>
        <dsp:cNvPr id="0" name=""/>
        <dsp:cNvSpPr/>
      </dsp:nvSpPr>
      <dsp:spPr>
        <a:xfrm>
          <a:off x="438263" y="819573"/>
          <a:ext cx="2891175" cy="409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Examples</a:t>
          </a:r>
        </a:p>
      </dsp:txBody>
      <dsp:txXfrm>
        <a:off x="438263" y="819573"/>
        <a:ext cx="2891175" cy="409786"/>
      </dsp:txXfrm>
    </dsp:sp>
    <dsp:sp modelId="{8F0C8B5D-5F3B-4985-BEC2-C028BF61164A}">
      <dsp:nvSpPr>
        <dsp:cNvPr id="0" name=""/>
        <dsp:cNvSpPr/>
      </dsp:nvSpPr>
      <dsp:spPr>
        <a:xfrm>
          <a:off x="182147" y="76834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E3FEF-9D0A-481F-98F0-F9326645A3D0}">
      <dsp:nvSpPr>
        <dsp:cNvPr id="0" name=""/>
        <dsp:cNvSpPr/>
      </dsp:nvSpPr>
      <dsp:spPr>
        <a:xfrm>
          <a:off x="289306" y="1434253"/>
          <a:ext cx="3040132" cy="4097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Implementations</a:t>
          </a:r>
          <a:endParaRPr lang="en-US" sz="2000" kern="1200" dirty="0"/>
        </a:p>
      </dsp:txBody>
      <dsp:txXfrm>
        <a:off x="289306" y="1434253"/>
        <a:ext cx="3040132" cy="409786"/>
      </dsp:txXfrm>
    </dsp:sp>
    <dsp:sp modelId="{B999A859-9572-4F2B-93C7-6589CD2029E2}">
      <dsp:nvSpPr>
        <dsp:cNvPr id="0" name=""/>
        <dsp:cNvSpPr/>
      </dsp:nvSpPr>
      <dsp:spPr>
        <a:xfrm>
          <a:off x="33189" y="138302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CD61E-0D00-4B68-BDDA-F262062FBDDA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75A9E-EE91-47B9-9681-75DE5CDD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1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7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is that we deleted 1 so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replace it with the next element which is 2.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took 2 and put it to the place where 1 was.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2s child, 4, needs to be promoted.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4 now becomes the new child.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Six and everything works nicely and in this tree.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7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there's a problem we can't just delete the node because then its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doesn't have a child.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children don't have parents, it breaks things apart.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need to find some way to fill the gap.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 is a natural way to fill this gap.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is you want to fill the gap with something nearby in the sorted order, so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try and find the next element, X, and maybe you just take X and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 the gap that you created by deleting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there could be a problem.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X is the next element that have not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left child.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 might have a right child and if it does have this right child,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by moving X side of the way it's right child is now going to be disconnected from tree.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going to have a proper parents.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4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addition to moving X to fill that gap you have to move Y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to fill the gap that you made by moving X out of the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once you do that it's actually perfectly good.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done a reasonable rearrangement tree and removed nodes you want.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implementation takes a little bit of 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you check to see if N has a right child.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it's right child is null then you will just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emove N and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youneed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promote Ns left child, if it has one.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Ns left child should now become the child of Ns parent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other way around.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in case right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child of N is not null, then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we're going to let X be next of N and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X does not have a left child.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we're going to replace N by X and promote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child to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 the gap that we made by moving X out of the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9742" y="71245"/>
            <a:ext cx="1310614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235" y="209713"/>
            <a:ext cx="3227628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3104" y="1322903"/>
            <a:ext cx="2683891" cy="715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58421" y="2339975"/>
            <a:ext cx="491630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1" y="227100"/>
            <a:ext cx="4114800" cy="77880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61440" marR="5080" indent="-1349375" algn="ctr">
              <a:lnSpc>
                <a:spcPct val="101699"/>
              </a:lnSpc>
              <a:spcBef>
                <a:spcPts val="75"/>
              </a:spcBef>
            </a:pPr>
            <a:r>
              <a:rPr lang="en-US" spc="35" dirty="0"/>
              <a:t>Binary </a:t>
            </a:r>
            <a:r>
              <a:rPr lang="en-US" spc="-20" dirty="0"/>
              <a:t>Search </a:t>
            </a:r>
            <a:r>
              <a:rPr lang="en-US" spc="-15" dirty="0"/>
              <a:t>Trees:  Basic</a:t>
            </a:r>
            <a:r>
              <a:rPr lang="en-US" spc="270" dirty="0"/>
              <a:t> </a:t>
            </a:r>
            <a:r>
              <a:rPr lang="en-US" spc="35" dirty="0"/>
              <a:t>Operations</a:t>
            </a:r>
            <a:endParaRPr b="1" spc="-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04" y="1279850"/>
            <a:ext cx="2682240" cy="8669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sz="1700" dirty="0" smtClean="0">
                <a:latin typeface="LM Sans 17"/>
                <a:cs typeface="LM Sans 17"/>
              </a:rPr>
              <a:t>Saif Hassan</a:t>
            </a:r>
            <a:endParaRPr sz="1700" dirty="0">
              <a:latin typeface="LM Sans 17"/>
              <a:cs typeface="LM Sans 17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sz="1000" spc="-10" dirty="0">
                <a:latin typeface="LM Sans 10"/>
                <a:cs typeface="LM Sans 10"/>
              </a:rPr>
              <a:t>Department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Computer </a:t>
            </a:r>
            <a:r>
              <a:rPr sz="1000" spc="-5" dirty="0" smtClean="0">
                <a:latin typeface="LM Sans 10"/>
                <a:cs typeface="LM Sans 10"/>
              </a:rPr>
              <a:t>Science</a:t>
            </a:r>
            <a:endParaRPr lang="en-US" sz="1000" spc="-5" dirty="0">
              <a:latin typeface="LM Sans 10"/>
              <a:cs typeface="LM Sans 10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lang="en-US" sz="1000" spc="-5" dirty="0" err="1" smtClean="0">
                <a:latin typeface="LM Sans 10"/>
                <a:cs typeface="LM Sans 10"/>
              </a:rPr>
              <a:t>Sukkur</a:t>
            </a:r>
            <a:r>
              <a:rPr lang="en-US" sz="1000" spc="-5" dirty="0" smtClean="0">
                <a:latin typeface="LM Sans 10"/>
                <a:cs typeface="LM Sans 10"/>
              </a:rPr>
              <a:t> IBA University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89" y="2719566"/>
            <a:ext cx="340169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0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sz="1700" b="1" spc="-3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16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649" y="71245"/>
            <a:ext cx="14801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95" dirty="0">
                <a:latin typeface="Trebuchet MS"/>
                <a:cs typeface="Trebuchet MS"/>
              </a:rPr>
              <a:t>Missing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14" dirty="0">
                <a:latin typeface="Trebuchet MS"/>
                <a:cs typeface="Trebuchet MS"/>
              </a:rPr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95802"/>
            <a:ext cx="16529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Run</a:t>
            </a:r>
            <a:r>
              <a:rPr sz="1700" spc="-45" dirty="0">
                <a:latin typeface="LM Sans 17"/>
                <a:cs typeface="LM Sans 17"/>
              </a:rPr>
              <a:t> </a:t>
            </a:r>
            <a:r>
              <a:rPr sz="1700" spc="15" dirty="0">
                <a:latin typeface="Arial"/>
                <a:cs typeface="Arial"/>
              </a:rPr>
              <a:t>Find</a:t>
            </a:r>
            <a:r>
              <a:rPr sz="1700" spc="15" dirty="0">
                <a:latin typeface="LM Sans 17"/>
                <a:cs typeface="LM Sans 17"/>
              </a:rPr>
              <a:t>(5).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034681"/>
            <a:ext cx="3215639" cy="154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2852967"/>
            <a:ext cx="4262806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10" dirty="0">
                <a:latin typeface="LM Sans 17"/>
                <a:cs typeface="LM Sans 17"/>
              </a:rPr>
              <a:t>Key </a:t>
            </a:r>
            <a:r>
              <a:rPr sz="1700" spc="5" dirty="0">
                <a:latin typeface="LM Sans 17"/>
                <a:cs typeface="LM Sans 17"/>
              </a:rPr>
              <a:t>not in </a:t>
            </a:r>
            <a:r>
              <a:rPr sz="1700" dirty="0">
                <a:latin typeface="LM Sans 17"/>
                <a:cs typeface="LM Sans 17"/>
              </a:rPr>
              <a:t>tree. </a:t>
            </a:r>
            <a:r>
              <a:rPr sz="1700" spc="5" dirty="0">
                <a:latin typeface="LM Sans 17"/>
                <a:cs typeface="LM Sans 17"/>
              </a:rPr>
              <a:t>Did </a:t>
            </a:r>
            <a:r>
              <a:rPr sz="1700" dirty="0">
                <a:latin typeface="LM Sans 17"/>
                <a:cs typeface="LM Sans 17"/>
              </a:rPr>
              <a:t>find </a:t>
            </a:r>
            <a:r>
              <a:rPr sz="1700" spc="15" dirty="0">
                <a:latin typeface="LM Sans 17"/>
                <a:cs typeface="LM Sans 17"/>
              </a:rPr>
              <a:t>point </a:t>
            </a:r>
            <a:r>
              <a:rPr sz="1700" spc="5" dirty="0">
                <a:latin typeface="LM Sans 17"/>
                <a:cs typeface="LM Sans 17"/>
              </a:rPr>
              <a:t>where </a:t>
            </a:r>
            <a:r>
              <a:rPr sz="1700" dirty="0">
                <a:latin typeface="LM Sans 17"/>
                <a:cs typeface="LM Sans 17"/>
              </a:rPr>
              <a:t>it  </a:t>
            </a:r>
            <a:r>
              <a:rPr sz="1700" spc="5" dirty="0">
                <a:latin typeface="LM Sans 17"/>
                <a:cs typeface="LM Sans 17"/>
              </a:rPr>
              <a:t>should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15" dirty="0">
                <a:latin typeface="LM Sans 17"/>
                <a:cs typeface="LM Sans 17"/>
              </a:rPr>
              <a:t>be.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649" y="71245"/>
            <a:ext cx="14801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5" dirty="0">
                <a:solidFill>
                  <a:srgbClr val="006EB8"/>
                </a:solidFill>
                <a:latin typeface="Trebuchet MS"/>
                <a:cs typeface="Trebuchet MS"/>
              </a:rPr>
              <a:t>Missing</a:t>
            </a:r>
            <a:r>
              <a:rPr sz="2450" spc="-4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14" dirty="0">
                <a:solidFill>
                  <a:srgbClr val="006EB8"/>
                </a:solidFill>
                <a:latin typeface="Trebuchet MS"/>
                <a:cs typeface="Trebuchet MS"/>
              </a:rPr>
              <a:t>Key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412063"/>
            <a:ext cx="4167556" cy="8520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LM Sans 17"/>
                <a:cs typeface="LM Sans 17"/>
              </a:rPr>
              <a:t>If </a:t>
            </a:r>
            <a:r>
              <a:rPr sz="1700" spc="-10" dirty="0">
                <a:latin typeface="LM Sans 17"/>
                <a:cs typeface="LM Sans 17"/>
              </a:rPr>
              <a:t>you </a:t>
            </a:r>
            <a:r>
              <a:rPr sz="1700" spc="5" dirty="0">
                <a:latin typeface="LM Sans 17"/>
                <a:cs typeface="LM Sans 17"/>
              </a:rPr>
              <a:t>stop before reaching a null </a:t>
            </a:r>
            <a:r>
              <a:rPr sz="1700" spc="10" dirty="0">
                <a:latin typeface="LM Sans 17"/>
                <a:cs typeface="LM Sans 17"/>
              </a:rPr>
              <a:t>pointer,</a:t>
            </a:r>
            <a:r>
              <a:rPr sz="1700" spc="-310" dirty="0">
                <a:latin typeface="LM Sans 17"/>
                <a:cs typeface="LM Sans 17"/>
              </a:rPr>
              <a:t> </a:t>
            </a:r>
            <a:r>
              <a:rPr sz="1700" spc="-10" dirty="0">
                <a:latin typeface="LM Sans 17"/>
                <a:cs typeface="LM Sans 17"/>
              </a:rPr>
              <a:t>you  </a:t>
            </a:r>
            <a:r>
              <a:rPr sz="1700" dirty="0">
                <a:latin typeface="LM Sans 17"/>
                <a:cs typeface="LM Sans 17"/>
              </a:rPr>
              <a:t>find </a:t>
            </a:r>
            <a:r>
              <a:rPr sz="1700" spc="5" dirty="0">
                <a:latin typeface="LM Sans 17"/>
                <a:cs typeface="LM Sans 17"/>
              </a:rPr>
              <a:t>the </a:t>
            </a:r>
            <a:r>
              <a:rPr sz="1700" dirty="0">
                <a:latin typeface="LM Sans 17"/>
                <a:cs typeface="LM Sans 17"/>
              </a:rPr>
              <a:t>place </a:t>
            </a:r>
            <a:r>
              <a:rPr sz="1700" spc="5" dirty="0">
                <a:latin typeface="LM Sans 17"/>
                <a:cs typeface="LM Sans 17"/>
              </a:rPr>
              <a:t>in the </a:t>
            </a:r>
            <a:r>
              <a:rPr sz="1700" dirty="0">
                <a:latin typeface="LM Sans 17"/>
                <a:cs typeface="LM Sans 17"/>
              </a:rPr>
              <a:t>tree </a:t>
            </a:r>
            <a:r>
              <a:rPr sz="1700" spc="5" dirty="0">
                <a:latin typeface="LM Sans 17"/>
                <a:cs typeface="LM Sans 17"/>
              </a:rPr>
              <a:t>where </a:t>
            </a:r>
            <a:r>
              <a:rPr sz="1700" i="1" spc="5" dirty="0">
                <a:latin typeface="LM Sans 17"/>
                <a:cs typeface="LM Sans 17"/>
              </a:rPr>
              <a:t>k </a:t>
            </a:r>
            <a:r>
              <a:rPr sz="1700" dirty="0">
                <a:latin typeface="LM Sans 17"/>
                <a:cs typeface="LM Sans 17"/>
              </a:rPr>
              <a:t>would</a:t>
            </a:r>
            <a:r>
              <a:rPr sz="1700" spc="16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fit.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684" y="71245"/>
            <a:ext cx="15297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45" dirty="0">
                <a:latin typeface="Trebuchet MS"/>
                <a:cs typeface="Trebuchet MS"/>
              </a:rPr>
              <a:t>Modification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043889"/>
            <a:ext cx="4029710" cy="1537335"/>
            <a:chOff x="289420" y="1043889"/>
            <a:chExt cx="4029710" cy="1537335"/>
          </a:xfrm>
        </p:grpSpPr>
        <p:sp>
          <p:nvSpPr>
            <p:cNvPr id="4" name="object 4"/>
            <p:cNvSpPr/>
            <p:nvPr/>
          </p:nvSpPr>
          <p:spPr>
            <a:xfrm>
              <a:off x="289420" y="1043889"/>
              <a:ext cx="4029710" cy="353060"/>
            </a:xfrm>
            <a:custGeom>
              <a:avLst/>
              <a:gdLst/>
              <a:ahLst/>
              <a:cxnLst/>
              <a:rect l="l" t="t" r="r" b="b"/>
              <a:pathLst>
                <a:path w="4029710" h="353059">
                  <a:moveTo>
                    <a:pt x="0" y="353009"/>
                  </a:moveTo>
                  <a:lnTo>
                    <a:pt x="4029151" y="35300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53009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396898"/>
              <a:ext cx="4029710" cy="1184275"/>
            </a:xfrm>
            <a:custGeom>
              <a:avLst/>
              <a:gdLst/>
              <a:ahLst/>
              <a:cxnLst/>
              <a:rect l="l" t="t" r="r" b="b"/>
              <a:pathLst>
                <a:path w="4029710" h="1184275">
                  <a:moveTo>
                    <a:pt x="4029151" y="0"/>
                  </a:moveTo>
                  <a:lnTo>
                    <a:pt x="0" y="0"/>
                  </a:lnTo>
                  <a:lnTo>
                    <a:pt x="0" y="1183995"/>
                  </a:lnTo>
                  <a:lnTo>
                    <a:pt x="4029151" y="1183995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892512"/>
            <a:ext cx="3634156" cy="167449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664210" algn="l"/>
              </a:tabLst>
            </a:pPr>
            <a:r>
              <a:rPr sz="2050" spc="8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	</a:t>
            </a:r>
            <a:r>
              <a:rPr sz="2050" spc="14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(modified)</a:t>
            </a:r>
            <a:endParaRPr sz="2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700" spc="8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700" spc="8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434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700" spc="434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4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-4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sz="1700" spc="-4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sz="1700" i="1" spc="-3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125" dirty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125" dirty="0">
                <a:latin typeface="Consolas" panose="020B0609020204030204" pitchFamily="49" charset="0"/>
                <a:cs typeface="Consolas" panose="020B0609020204030204" pitchFamily="49" charset="0"/>
              </a:rPr>
              <a:t>Left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̸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700" spc="-2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75" dirty="0">
                <a:latin typeface="Consolas" panose="020B0609020204030204" pitchFamily="49" charset="0"/>
                <a:cs typeface="Consolas" panose="020B0609020204030204" pitchFamily="49" charset="0"/>
              </a:rPr>
              <a:t>null: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marR="5080" indent="219075">
              <a:lnSpc>
                <a:spcPct val="107400"/>
              </a:lnSpc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sz="1700" spc="40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sz="1700" i="1" spc="40" dirty="0">
                <a:latin typeface="Consolas" panose="020B0609020204030204" pitchFamily="49" charset="0"/>
                <a:cs typeface="Consolas" panose="020B0609020204030204" pitchFamily="49" charset="0"/>
              </a:rPr>
              <a:t>k, </a:t>
            </a:r>
            <a:r>
              <a:rPr sz="1700" i="1" spc="105" dirty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105" dirty="0">
                <a:latin typeface="Consolas" panose="020B0609020204030204" pitchFamily="49" charset="0"/>
                <a:cs typeface="Consolas" panose="020B0609020204030204" pitchFamily="49" charset="0"/>
              </a:rPr>
              <a:t>Left)  </a:t>
            </a: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sz="1700" spc="3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607" y="71245"/>
            <a:ext cx="22599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Adjacent</a:t>
            </a:r>
            <a:r>
              <a:rPr sz="2450" spc="-2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95" dirty="0">
                <a:solidFill>
                  <a:srgbClr val="006EB8"/>
                </a:solidFill>
                <a:latin typeface="Trebuchet MS"/>
                <a:cs typeface="Trebuchet MS"/>
              </a:rPr>
              <a:t>Elements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412063"/>
            <a:ext cx="4167556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5" dirty="0">
                <a:latin typeface="LM Sans 17"/>
                <a:cs typeface="LM Sans 17"/>
              </a:rPr>
              <a:t>Given a </a:t>
            </a:r>
            <a:r>
              <a:rPr sz="1700" spc="15" dirty="0">
                <a:latin typeface="LM Sans 17"/>
                <a:cs typeface="LM Sans 17"/>
              </a:rPr>
              <a:t>node </a:t>
            </a:r>
            <a:r>
              <a:rPr sz="1700" i="1" spc="10" dirty="0">
                <a:latin typeface="LM Sans 17"/>
                <a:cs typeface="LM Sans 17"/>
              </a:rPr>
              <a:t>N </a:t>
            </a:r>
            <a:r>
              <a:rPr sz="1700" spc="5" dirty="0">
                <a:latin typeface="LM Sans 17"/>
                <a:cs typeface="LM Sans 17"/>
              </a:rPr>
              <a:t>in a </a:t>
            </a:r>
            <a:r>
              <a:rPr sz="1700" spc="-5" dirty="0">
                <a:latin typeface="LM Sans 17"/>
                <a:cs typeface="LM Sans 17"/>
              </a:rPr>
              <a:t>Binary </a:t>
            </a:r>
            <a:r>
              <a:rPr sz="1700" dirty="0">
                <a:latin typeface="LM Sans 17"/>
                <a:cs typeface="LM Sans 17"/>
              </a:rPr>
              <a:t>Search </a:t>
            </a:r>
            <a:r>
              <a:rPr sz="1700" spc="-20" dirty="0">
                <a:latin typeface="LM Sans 17"/>
                <a:cs typeface="LM Sans 17"/>
              </a:rPr>
              <a:t>Tree,  </a:t>
            </a:r>
            <a:r>
              <a:rPr sz="1700" dirty="0">
                <a:latin typeface="LM Sans 17"/>
                <a:cs typeface="LM Sans 17"/>
              </a:rPr>
              <a:t>would </a:t>
            </a:r>
            <a:r>
              <a:rPr sz="1700" spc="-10" dirty="0">
                <a:latin typeface="LM Sans 17"/>
                <a:cs typeface="LM Sans 17"/>
              </a:rPr>
              <a:t>like </a:t>
            </a:r>
            <a:r>
              <a:rPr sz="1700" spc="5" dirty="0">
                <a:latin typeface="LM Sans 17"/>
                <a:cs typeface="LM Sans 17"/>
              </a:rPr>
              <a:t>to </a:t>
            </a:r>
            <a:r>
              <a:rPr sz="1700" dirty="0">
                <a:latin typeface="LM Sans 17"/>
                <a:cs typeface="LM Sans 17"/>
              </a:rPr>
              <a:t>find </a:t>
            </a:r>
            <a:r>
              <a:rPr sz="1700" spc="5" dirty="0">
                <a:latin typeface="LM Sans 17"/>
                <a:cs typeface="LM Sans 17"/>
              </a:rPr>
              <a:t>adjacent</a:t>
            </a:r>
            <a:r>
              <a:rPr sz="1700" spc="1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elements.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755" y="71245"/>
            <a:ext cx="5930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60" dirty="0">
                <a:latin typeface="Trebuchet MS"/>
                <a:cs typeface="Trebuchet MS"/>
              </a:rPr>
              <a:t>Next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052690"/>
            <a:ext cx="4225430" cy="1515110"/>
            <a:chOff x="289420" y="1052690"/>
            <a:chExt cx="4029710" cy="1515110"/>
          </a:xfrm>
        </p:grpSpPr>
        <p:sp>
          <p:nvSpPr>
            <p:cNvPr id="4" name="object 4"/>
            <p:cNvSpPr/>
            <p:nvPr/>
          </p:nvSpPr>
          <p:spPr>
            <a:xfrm>
              <a:off x="289420" y="1052690"/>
              <a:ext cx="4029710" cy="327025"/>
            </a:xfrm>
            <a:custGeom>
              <a:avLst/>
              <a:gdLst/>
              <a:ahLst/>
              <a:cxnLst/>
              <a:rect l="l" t="t" r="r" b="b"/>
              <a:pathLst>
                <a:path w="4029710" h="327025">
                  <a:moveTo>
                    <a:pt x="0" y="326453"/>
                  </a:moveTo>
                  <a:lnTo>
                    <a:pt x="4029151" y="326453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26453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379143"/>
              <a:ext cx="4029710" cy="1188720"/>
            </a:xfrm>
            <a:custGeom>
              <a:avLst/>
              <a:gdLst/>
              <a:ahLst/>
              <a:cxnLst/>
              <a:rect l="l" t="t" r="r" b="b"/>
              <a:pathLst>
                <a:path w="4029710" h="1188720">
                  <a:moveTo>
                    <a:pt x="4029151" y="0"/>
                  </a:moveTo>
                  <a:lnTo>
                    <a:pt x="0" y="0"/>
                  </a:lnTo>
                  <a:lnTo>
                    <a:pt x="0" y="1188554"/>
                  </a:lnTo>
                  <a:lnTo>
                    <a:pt x="4029151" y="1188554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1026483"/>
            <a:ext cx="4167556" cy="13836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5" dirty="0">
                <a:solidFill>
                  <a:srgbClr val="006EB8"/>
                </a:solidFill>
                <a:latin typeface="Trebuchet MS"/>
                <a:cs typeface="Trebuchet MS"/>
              </a:rPr>
              <a:t>Next</a:t>
            </a:r>
            <a:endParaRPr sz="2050" dirty="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490"/>
              </a:spcBef>
              <a:tabLst>
                <a:tab pos="1351915" algn="l"/>
              </a:tabLst>
            </a:pPr>
            <a:r>
              <a:rPr sz="1700" spc="5" dirty="0" smtClean="0">
                <a:solidFill>
                  <a:srgbClr val="006EB8"/>
                </a:solidFill>
                <a:latin typeface="LM Sans 17"/>
                <a:cs typeface="LM Sans 17"/>
              </a:rPr>
              <a:t>Input:</a:t>
            </a:r>
            <a:r>
              <a:rPr lang="en-US" sz="1700" spc="5" dirty="0" smtClean="0">
                <a:solidFill>
                  <a:srgbClr val="006EB8"/>
                </a:solidFill>
                <a:latin typeface="LM Sans 17"/>
                <a:cs typeface="LM Sans 17"/>
              </a:rPr>
              <a:t>  </a:t>
            </a:r>
            <a:r>
              <a:rPr sz="1700" spc="5" dirty="0" smtClean="0">
                <a:latin typeface="LM Sans 17"/>
                <a:cs typeface="LM Sans 17"/>
              </a:rPr>
              <a:t>Node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sz="1700" i="1" spc="10" dirty="0">
                <a:latin typeface="LM Sans 17"/>
                <a:cs typeface="LM Sans 17"/>
              </a:rPr>
              <a:t>N</a:t>
            </a:r>
            <a:endParaRPr sz="1700" dirty="0">
              <a:latin typeface="LM Sans 17"/>
              <a:cs typeface="LM Sans 17"/>
            </a:endParaRPr>
          </a:p>
          <a:p>
            <a:pPr marL="832485" marR="5080" indent="-820419">
              <a:lnSpc>
                <a:spcPct val="107400"/>
              </a:lnSpc>
              <a:spcBef>
                <a:spcPts val="300"/>
              </a:spcBef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Output</a:t>
            </a:r>
            <a:r>
              <a:rPr sz="1700" spc="5" dirty="0" smtClean="0">
                <a:solidFill>
                  <a:srgbClr val="006EB8"/>
                </a:solidFill>
                <a:latin typeface="LM Sans 17"/>
                <a:cs typeface="LM Sans 17"/>
              </a:rPr>
              <a:t>:</a:t>
            </a:r>
            <a:r>
              <a:rPr lang="en-US" sz="1700" spc="5" dirty="0" smtClean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0" spc="5" dirty="0" smtClean="0">
                <a:latin typeface="LM Sans 17"/>
                <a:cs typeface="LM Sans 17"/>
              </a:rPr>
              <a:t>The </a:t>
            </a:r>
            <a:r>
              <a:rPr sz="1700" spc="15" dirty="0">
                <a:latin typeface="LM Sans 17"/>
                <a:cs typeface="LM Sans 17"/>
              </a:rPr>
              <a:t>node </a:t>
            </a:r>
            <a:r>
              <a:rPr sz="1700" spc="5" dirty="0">
                <a:latin typeface="LM Sans 17"/>
                <a:cs typeface="LM Sans 17"/>
              </a:rPr>
              <a:t>in the </a:t>
            </a:r>
            <a:r>
              <a:rPr sz="1700" dirty="0">
                <a:latin typeface="LM Sans 17"/>
                <a:cs typeface="LM Sans 17"/>
              </a:rPr>
              <a:t>tree </a:t>
            </a:r>
            <a:r>
              <a:rPr sz="1700" spc="5" dirty="0">
                <a:latin typeface="LM Sans 17"/>
                <a:cs typeface="LM Sans 17"/>
              </a:rPr>
              <a:t>with the </a:t>
            </a:r>
            <a:r>
              <a:rPr sz="1700" dirty="0">
                <a:latin typeface="LM Sans 17"/>
                <a:cs typeface="LM Sans 17"/>
              </a:rPr>
              <a:t>next  largest </a:t>
            </a:r>
            <a:r>
              <a:rPr sz="1700" spc="-40" dirty="0">
                <a:latin typeface="LM Sans 17"/>
                <a:cs typeface="LM Sans 17"/>
              </a:rPr>
              <a:t>key.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3592" y="71245"/>
            <a:ext cx="7607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70" dirty="0">
                <a:solidFill>
                  <a:srgbClr val="006EB8"/>
                </a:solidFill>
                <a:latin typeface="Trebuchet MS"/>
                <a:cs typeface="Trebuchet MS"/>
              </a:rPr>
              <a:t>Case</a:t>
            </a:r>
            <a:r>
              <a:rPr sz="2450" spc="-6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60" dirty="0">
                <a:solidFill>
                  <a:srgbClr val="006EB8"/>
                </a:solidFill>
                <a:latin typeface="Trebuchet MS"/>
                <a:cs typeface="Trebuchet MS"/>
              </a:rPr>
              <a:t>I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40392"/>
            <a:ext cx="28721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If </a:t>
            </a:r>
            <a:r>
              <a:rPr sz="1700" spc="-10" dirty="0">
                <a:latin typeface="LM Sans 17"/>
                <a:cs typeface="LM Sans 17"/>
              </a:rPr>
              <a:t>you </a:t>
            </a:r>
            <a:r>
              <a:rPr sz="1700" spc="5" dirty="0">
                <a:latin typeface="LM Sans 17"/>
                <a:cs typeface="LM Sans 17"/>
              </a:rPr>
              <a:t>have right</a:t>
            </a:r>
            <a:r>
              <a:rPr sz="1700" spc="-25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child.</a:t>
            </a:r>
          </a:p>
        </p:txBody>
      </p:sp>
      <p:sp>
        <p:nvSpPr>
          <p:cNvPr id="4" name="object 4"/>
          <p:cNvSpPr/>
          <p:nvPr/>
        </p:nvSpPr>
        <p:spPr>
          <a:xfrm>
            <a:off x="962875" y="1067308"/>
            <a:ext cx="2682240" cy="2004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9904" y="71245"/>
            <a:ext cx="8483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70" dirty="0">
                <a:solidFill>
                  <a:srgbClr val="006EB8"/>
                </a:solidFill>
                <a:latin typeface="Trebuchet MS"/>
                <a:cs typeface="Trebuchet MS"/>
              </a:rPr>
              <a:t>Case</a:t>
            </a:r>
            <a:r>
              <a:rPr sz="2450" spc="-6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006EB8"/>
                </a:solidFill>
                <a:latin typeface="Trebuchet MS"/>
                <a:cs typeface="Trebuchet MS"/>
              </a:rPr>
              <a:t>II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28784"/>
            <a:ext cx="15767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LM Sans 17"/>
                <a:cs typeface="LM Sans 17"/>
              </a:rPr>
              <a:t>No right</a:t>
            </a:r>
            <a:r>
              <a:rPr sz="1700" spc="-5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child.</a:t>
            </a:r>
          </a:p>
        </p:txBody>
      </p:sp>
      <p:sp>
        <p:nvSpPr>
          <p:cNvPr id="4" name="object 4"/>
          <p:cNvSpPr/>
          <p:nvPr/>
        </p:nvSpPr>
        <p:spPr>
          <a:xfrm>
            <a:off x="768553" y="1155700"/>
            <a:ext cx="3070860" cy="178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755" y="71245"/>
            <a:ext cx="5930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60" dirty="0">
                <a:latin typeface="Trebuchet MS"/>
                <a:cs typeface="Trebuchet MS"/>
              </a:rPr>
              <a:t>Next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998931"/>
            <a:ext cx="4029710" cy="1649730"/>
            <a:chOff x="289420" y="998931"/>
            <a:chExt cx="4029710" cy="1649730"/>
          </a:xfrm>
        </p:grpSpPr>
        <p:sp>
          <p:nvSpPr>
            <p:cNvPr id="4" name="object 4"/>
            <p:cNvSpPr/>
            <p:nvPr/>
          </p:nvSpPr>
          <p:spPr>
            <a:xfrm>
              <a:off x="289420" y="99893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21"/>
                  </a:moveTo>
                  <a:lnTo>
                    <a:pt x="4029151" y="410921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2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09852"/>
              <a:ext cx="4029710" cy="1238885"/>
            </a:xfrm>
            <a:custGeom>
              <a:avLst/>
              <a:gdLst/>
              <a:ahLst/>
              <a:cxnLst/>
              <a:rect l="l" t="t" r="r" b="b"/>
              <a:pathLst>
                <a:path w="4029710" h="1238885">
                  <a:moveTo>
                    <a:pt x="4029151" y="0"/>
                  </a:moveTo>
                  <a:lnTo>
                    <a:pt x="0" y="0"/>
                  </a:lnTo>
                  <a:lnTo>
                    <a:pt x="0" y="1238478"/>
                  </a:lnTo>
                  <a:lnTo>
                    <a:pt x="4029151" y="1238478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809706"/>
            <a:ext cx="4167556" cy="177561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1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sz="2050" i="1" spc="1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2050" i="1" spc="-47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2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70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70" dirty="0">
                <a:latin typeface="Consolas" panose="020B0609020204030204" pitchFamily="49" charset="0"/>
                <a:cs typeface="Consolas" panose="020B0609020204030204" pitchFamily="49" charset="0"/>
              </a:rPr>
              <a:t>Right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̸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700" spc="-1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75" dirty="0">
                <a:latin typeface="Consolas" panose="020B0609020204030204" pitchFamily="49" charset="0"/>
                <a:cs typeface="Consolas" panose="020B0609020204030204" pitchFamily="49" charset="0"/>
              </a:rPr>
              <a:t>null: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 indent="219075">
              <a:lnSpc>
                <a:spcPct val="107400"/>
              </a:lnSpc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sz="1700" spc="25" dirty="0">
                <a:latin typeface="Consolas" panose="020B0609020204030204" pitchFamily="49" charset="0"/>
                <a:cs typeface="Consolas" panose="020B0609020204030204" pitchFamily="49" charset="0"/>
              </a:rPr>
              <a:t>LeftDescendant(</a:t>
            </a:r>
            <a:r>
              <a:rPr sz="1700" i="1" spc="25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25" dirty="0">
                <a:latin typeface="Consolas" panose="020B0609020204030204" pitchFamily="49" charset="0"/>
                <a:cs typeface="Consolas" panose="020B0609020204030204" pitchFamily="49" charset="0"/>
              </a:rPr>
              <a:t>Right)  </a:t>
            </a:r>
            <a:r>
              <a:rPr sz="1700" spc="14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sz="1700" spc="30" dirty="0">
                <a:latin typeface="Consolas" panose="020B0609020204030204" pitchFamily="49" charset="0"/>
                <a:cs typeface="Consolas" panose="020B0609020204030204" pitchFamily="49" charset="0"/>
              </a:rPr>
              <a:t>RightAncestor(</a:t>
            </a:r>
            <a:r>
              <a:rPr sz="1700" i="1" spc="3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700" i="1" spc="-114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668" y="71245"/>
            <a:ext cx="19850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85" dirty="0">
                <a:latin typeface="Trebuchet MS"/>
                <a:cs typeface="Trebuchet MS"/>
              </a:rPr>
              <a:t>Left</a:t>
            </a:r>
            <a:r>
              <a:rPr b="0" spc="-30" dirty="0">
                <a:latin typeface="Trebuchet MS"/>
                <a:cs typeface="Trebuchet MS"/>
              </a:rPr>
              <a:t> </a:t>
            </a:r>
            <a:r>
              <a:rPr b="0" spc="-180" dirty="0">
                <a:latin typeface="Trebuchet MS"/>
                <a:cs typeface="Trebuchet MS"/>
              </a:rPr>
              <a:t>Descendant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998931"/>
            <a:ext cx="4029710" cy="1649730"/>
            <a:chOff x="289420" y="998931"/>
            <a:chExt cx="4029710" cy="1649730"/>
          </a:xfrm>
        </p:grpSpPr>
        <p:sp>
          <p:nvSpPr>
            <p:cNvPr id="4" name="object 4"/>
            <p:cNvSpPr/>
            <p:nvPr/>
          </p:nvSpPr>
          <p:spPr>
            <a:xfrm>
              <a:off x="289420" y="99893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21"/>
                  </a:moveTo>
                  <a:lnTo>
                    <a:pt x="4029151" y="410921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2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09852"/>
              <a:ext cx="4029710" cy="1238885"/>
            </a:xfrm>
            <a:custGeom>
              <a:avLst/>
              <a:gdLst/>
              <a:ahLst/>
              <a:cxnLst/>
              <a:rect l="l" t="t" r="r" b="b"/>
              <a:pathLst>
                <a:path w="4029710" h="1238885">
                  <a:moveTo>
                    <a:pt x="4029151" y="0"/>
                  </a:moveTo>
                  <a:lnTo>
                    <a:pt x="0" y="0"/>
                  </a:lnTo>
                  <a:lnTo>
                    <a:pt x="0" y="1238478"/>
                  </a:lnTo>
                  <a:lnTo>
                    <a:pt x="4029151" y="1238478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809706"/>
            <a:ext cx="4319956" cy="179023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8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LeftDescendant(</a:t>
            </a:r>
            <a:r>
              <a:rPr sz="2050" i="1" spc="8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2050" i="1" spc="-47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2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125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125" dirty="0">
                <a:latin typeface="Consolas" panose="020B0609020204030204" pitchFamily="49" charset="0"/>
                <a:cs typeface="Consolas" panose="020B0609020204030204" pitchFamily="49" charset="0"/>
              </a:rPr>
              <a:t>Left </a:t>
            </a:r>
            <a:r>
              <a:rPr sz="1700" spc="1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700" spc="-23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sz="1700" spc="3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4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0"/>
              </a:spcBef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sz="1700" spc="34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40" dirty="0">
                <a:latin typeface="Consolas" panose="020B0609020204030204" pitchFamily="49" charset="0"/>
                <a:cs typeface="Consolas" panose="020B0609020204030204" pitchFamily="49" charset="0"/>
              </a:rPr>
              <a:t>LeftDescendant(</a:t>
            </a:r>
            <a:r>
              <a:rPr sz="1700" i="1" spc="40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40" dirty="0">
                <a:latin typeface="Consolas" panose="020B0609020204030204" pitchFamily="49" charset="0"/>
                <a:cs typeface="Consolas" panose="020B0609020204030204" pitchFamily="49" charset="0"/>
              </a:rPr>
              <a:t>Left)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784" y="71245"/>
            <a:ext cx="181292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14" dirty="0">
                <a:latin typeface="Trebuchet MS"/>
                <a:cs typeface="Trebuchet MS"/>
              </a:rPr>
              <a:t>Right</a:t>
            </a:r>
            <a:r>
              <a:rPr b="0" spc="-55" dirty="0">
                <a:latin typeface="Trebuchet MS"/>
                <a:cs typeface="Trebuchet MS"/>
              </a:rPr>
              <a:t> </a:t>
            </a:r>
            <a:r>
              <a:rPr b="0" spc="-175" dirty="0">
                <a:latin typeface="Trebuchet MS"/>
                <a:cs typeface="Trebuchet MS"/>
              </a:rPr>
              <a:t>Ancestor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998931"/>
            <a:ext cx="4171870" cy="1649730"/>
            <a:chOff x="289420" y="998931"/>
            <a:chExt cx="4029710" cy="1649730"/>
          </a:xfrm>
        </p:grpSpPr>
        <p:sp>
          <p:nvSpPr>
            <p:cNvPr id="4" name="object 4"/>
            <p:cNvSpPr/>
            <p:nvPr/>
          </p:nvSpPr>
          <p:spPr>
            <a:xfrm>
              <a:off x="289420" y="99893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21"/>
                  </a:moveTo>
                  <a:lnTo>
                    <a:pt x="4029151" y="410921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2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09852"/>
              <a:ext cx="4029710" cy="1238885"/>
            </a:xfrm>
            <a:custGeom>
              <a:avLst/>
              <a:gdLst/>
              <a:ahLst/>
              <a:cxnLst/>
              <a:rect l="l" t="t" r="r" b="b"/>
              <a:pathLst>
                <a:path w="4029710" h="1238885">
                  <a:moveTo>
                    <a:pt x="4029151" y="0"/>
                  </a:moveTo>
                  <a:lnTo>
                    <a:pt x="0" y="0"/>
                  </a:lnTo>
                  <a:lnTo>
                    <a:pt x="0" y="1238478"/>
                  </a:lnTo>
                  <a:lnTo>
                    <a:pt x="4029151" y="1238478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809706"/>
            <a:ext cx="4472356" cy="1788438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8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RightAncestor(</a:t>
            </a:r>
            <a:r>
              <a:rPr sz="2050" i="1" spc="8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2050" i="1" spc="-47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2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marR="1019810" indent="-219710">
              <a:lnSpc>
                <a:spcPct val="107400"/>
              </a:lnSpc>
              <a:spcBef>
                <a:spcPts val="1065"/>
              </a:spcBef>
            </a:pP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-40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-40" dirty="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sz="1700" i="1" spc="-1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5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sz="1700" i="1" spc="-5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Key  </a:t>
            </a: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sz="1700" spc="3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35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35" dirty="0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4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sz="1700" spc="34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35" dirty="0">
                <a:latin typeface="Consolas" panose="020B0609020204030204" pitchFamily="49" charset="0"/>
                <a:cs typeface="Consolas" panose="020B0609020204030204" pitchFamily="49" charset="0"/>
              </a:rPr>
              <a:t>RightAncestor(</a:t>
            </a:r>
            <a:r>
              <a:rPr sz="1700" i="1" spc="35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35" dirty="0">
                <a:latin typeface="Consolas" panose="020B0609020204030204" pitchFamily="49" charset="0"/>
                <a:cs typeface="Consolas" panose="020B0609020204030204" pitchFamily="49" charset="0"/>
              </a:rPr>
              <a:t>Parent)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 smtClean="0"/>
              <a:t>Agenda</a:t>
            </a:r>
            <a:endParaRPr lang="en-US" b="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58665836"/>
              </p:ext>
            </p:extLst>
          </p:nvPr>
        </p:nvGraphicFramePr>
        <p:xfrm>
          <a:off x="323850" y="739775"/>
          <a:ext cx="33528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676650" y="11207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>
            <a:off x="3676650" y="1751541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0800000">
            <a:off x="3676650" y="23399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8139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651" y="71245"/>
            <a:ext cx="16560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60" dirty="0">
                <a:latin typeface="Trebuchet MS"/>
                <a:cs typeface="Trebuchet MS"/>
              </a:rPr>
              <a:t>Range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85" dirty="0">
                <a:latin typeface="Trebuchet MS"/>
                <a:cs typeface="Trebuchet MS"/>
              </a:rPr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028890"/>
            <a:ext cx="4149230" cy="1574800"/>
            <a:chOff x="289420" y="1028890"/>
            <a:chExt cx="4029710" cy="1574800"/>
          </a:xfrm>
        </p:grpSpPr>
        <p:sp>
          <p:nvSpPr>
            <p:cNvPr id="4" name="object 4"/>
            <p:cNvSpPr/>
            <p:nvPr/>
          </p:nvSpPr>
          <p:spPr>
            <a:xfrm>
              <a:off x="289420" y="1028890"/>
              <a:ext cx="4029710" cy="386080"/>
            </a:xfrm>
            <a:custGeom>
              <a:avLst/>
              <a:gdLst/>
              <a:ahLst/>
              <a:cxnLst/>
              <a:rect l="l" t="t" r="r" b="b"/>
              <a:pathLst>
                <a:path w="4029710" h="386080">
                  <a:moveTo>
                    <a:pt x="0" y="385927"/>
                  </a:moveTo>
                  <a:lnTo>
                    <a:pt x="4029151" y="385927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85927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14818"/>
              <a:ext cx="4029710" cy="1188720"/>
            </a:xfrm>
            <a:custGeom>
              <a:avLst/>
              <a:gdLst/>
              <a:ahLst/>
              <a:cxnLst/>
              <a:rect l="l" t="t" r="r" b="b"/>
              <a:pathLst>
                <a:path w="4029710" h="1188720">
                  <a:moveTo>
                    <a:pt x="4029151" y="0"/>
                  </a:moveTo>
                  <a:lnTo>
                    <a:pt x="0" y="0"/>
                  </a:lnTo>
                  <a:lnTo>
                    <a:pt x="0" y="1188567"/>
                  </a:lnTo>
                  <a:lnTo>
                    <a:pt x="4029151" y="1188567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1011129"/>
            <a:ext cx="4091356" cy="14228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0" dirty="0">
                <a:solidFill>
                  <a:srgbClr val="006EB8"/>
                </a:solidFill>
                <a:latin typeface="Trebuchet MS"/>
                <a:cs typeface="Trebuchet MS"/>
              </a:rPr>
              <a:t>Range</a:t>
            </a:r>
            <a:r>
              <a:rPr sz="2050" spc="1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050" spc="-145" dirty="0">
                <a:solidFill>
                  <a:srgbClr val="006EB8"/>
                </a:solidFill>
                <a:latin typeface="Trebuchet MS"/>
                <a:cs typeface="Trebuchet MS"/>
              </a:rPr>
              <a:t>Search</a:t>
            </a:r>
            <a:endParaRPr sz="2050" dirty="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889"/>
              </a:spcBef>
              <a:tabLst>
                <a:tab pos="1666239" algn="l"/>
              </a:tabLst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Input</a:t>
            </a:r>
            <a:r>
              <a:rPr sz="1700" spc="5" dirty="0" smtClean="0">
                <a:solidFill>
                  <a:srgbClr val="006EB8"/>
                </a:solidFill>
                <a:latin typeface="LM Sans 17"/>
                <a:cs typeface="LM Sans 17"/>
              </a:rPr>
              <a:t>:</a:t>
            </a:r>
            <a:r>
              <a:rPr lang="en-US" sz="1700" spc="5" dirty="0" smtClean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0" spc="5" dirty="0" smtClean="0">
                <a:latin typeface="LM Sans 17"/>
                <a:cs typeface="LM Sans 17"/>
              </a:rPr>
              <a:t>Numbers</a:t>
            </a:r>
            <a:r>
              <a:rPr sz="1700" spc="5" dirty="0">
                <a:latin typeface="LM Sans 17"/>
                <a:cs typeface="LM Sans 17"/>
              </a:rPr>
              <a:t>	</a:t>
            </a:r>
            <a:r>
              <a:rPr sz="1700" i="1" spc="80" dirty="0">
                <a:latin typeface="LM Sans 17"/>
                <a:cs typeface="LM Sans 17"/>
              </a:rPr>
              <a:t>x</a:t>
            </a:r>
            <a:r>
              <a:rPr sz="1700" i="1" spc="80" dirty="0">
                <a:latin typeface="LM Sans 12"/>
                <a:cs typeface="LM Sans 12"/>
              </a:rPr>
              <a:t>,</a:t>
            </a:r>
            <a:r>
              <a:rPr sz="1700" i="1" spc="-275" dirty="0">
                <a:latin typeface="LM Sans 12"/>
                <a:cs typeface="LM Sans 12"/>
              </a:rPr>
              <a:t> </a:t>
            </a:r>
            <a:r>
              <a:rPr sz="1700" i="1" spc="5" dirty="0">
                <a:latin typeface="LM Sans 17"/>
                <a:cs typeface="LM Sans 17"/>
              </a:rPr>
              <a:t>y</a:t>
            </a:r>
            <a:r>
              <a:rPr sz="1700" i="1" spc="-355" dirty="0"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,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15" dirty="0">
                <a:latin typeface="LM Sans 17"/>
                <a:cs typeface="LM Sans 17"/>
              </a:rPr>
              <a:t>root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i="1" spc="10" dirty="0">
                <a:latin typeface="LM Sans 17"/>
                <a:cs typeface="LM Sans 17"/>
              </a:rPr>
              <a:t>R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678554" algn="l"/>
              </a:tabLst>
            </a:pPr>
            <a:r>
              <a:rPr sz="1700" dirty="0">
                <a:solidFill>
                  <a:srgbClr val="006EB8"/>
                </a:solidFill>
                <a:latin typeface="LM Sans 17"/>
                <a:cs typeface="LM Sans 17"/>
              </a:rPr>
              <a:t>Output</a:t>
            </a:r>
            <a:r>
              <a:rPr sz="1700" dirty="0" smtClean="0">
                <a:solidFill>
                  <a:srgbClr val="006EB8"/>
                </a:solidFill>
                <a:latin typeface="LM Sans 17"/>
                <a:cs typeface="LM Sans 17"/>
              </a:rPr>
              <a:t>:</a:t>
            </a:r>
            <a:r>
              <a:rPr lang="en-US" sz="1700" dirty="0" smtClean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0" spc="10" dirty="0" smtClean="0">
                <a:latin typeface="LM Sans 17"/>
                <a:cs typeface="LM Sans 17"/>
              </a:rPr>
              <a:t>A</a:t>
            </a:r>
            <a:r>
              <a:rPr sz="1700" spc="5" dirty="0" smtClean="0">
                <a:latin typeface="LM Sans 17"/>
                <a:cs typeface="LM Sans 17"/>
              </a:rPr>
              <a:t> </a:t>
            </a:r>
            <a:r>
              <a:rPr sz="1700" spc="-5" dirty="0">
                <a:latin typeface="LM Sans 17"/>
                <a:cs typeface="LM Sans 17"/>
              </a:rPr>
              <a:t>li</a:t>
            </a:r>
            <a:r>
              <a:rPr sz="1700" spc="5" dirty="0">
                <a:latin typeface="LM Sans 17"/>
                <a:cs typeface="LM Sans 17"/>
              </a:rPr>
              <a:t>st of n</a:t>
            </a:r>
            <a:r>
              <a:rPr sz="1700" spc="50" dirty="0">
                <a:latin typeface="LM Sans 17"/>
                <a:cs typeface="LM Sans 17"/>
              </a:rPr>
              <a:t>o</a:t>
            </a:r>
            <a:r>
              <a:rPr sz="1700" dirty="0">
                <a:latin typeface="LM Sans 17"/>
                <a:cs typeface="LM Sans 17"/>
              </a:rPr>
              <a:t>de</a:t>
            </a:r>
            <a:r>
              <a:rPr sz="1700" spc="5" dirty="0">
                <a:latin typeface="LM Sans 17"/>
                <a:cs typeface="LM Sans 17"/>
              </a:rPr>
              <a:t>s with </a:t>
            </a:r>
            <a:r>
              <a:rPr sz="1700" spc="-45" dirty="0">
                <a:latin typeface="LM Sans 17"/>
                <a:cs typeface="LM Sans 17"/>
              </a:rPr>
              <a:t>k</a:t>
            </a:r>
            <a:r>
              <a:rPr sz="1700" dirty="0">
                <a:latin typeface="LM Sans 17"/>
                <a:cs typeface="LM Sans 17"/>
              </a:rPr>
              <a:t>e</a:t>
            </a:r>
            <a:r>
              <a:rPr sz="1700" spc="5" dirty="0">
                <a:latin typeface="LM Sans 17"/>
                <a:cs typeface="LM Sans 17"/>
              </a:rPr>
              <a:t>y </a:t>
            </a:r>
            <a:r>
              <a:rPr sz="1700" spc="55" dirty="0" smtClean="0">
                <a:latin typeface="LM Sans 17"/>
                <a:cs typeface="LM Sans 17"/>
              </a:rPr>
              <a:t>b</a:t>
            </a:r>
            <a:r>
              <a:rPr sz="1700" dirty="0" smtClean="0">
                <a:latin typeface="LM Sans 17"/>
                <a:cs typeface="LM Sans 17"/>
              </a:rPr>
              <a:t>e</a:t>
            </a:r>
            <a:r>
              <a:rPr sz="1700" spc="-45" dirty="0" smtClean="0">
                <a:latin typeface="LM Sans 17"/>
                <a:cs typeface="LM Sans 17"/>
              </a:rPr>
              <a:t>t</a:t>
            </a:r>
            <a:r>
              <a:rPr sz="1700" spc="-35" dirty="0" smtClean="0">
                <a:latin typeface="LM Sans 17"/>
                <a:cs typeface="LM Sans 17"/>
              </a:rPr>
              <a:t>w</a:t>
            </a:r>
            <a:r>
              <a:rPr sz="1700" dirty="0" smtClean="0">
                <a:latin typeface="LM Sans 17"/>
                <a:cs typeface="LM Sans 17"/>
              </a:rPr>
              <a:t>ee</a:t>
            </a:r>
            <a:r>
              <a:rPr sz="1700" spc="10" dirty="0" smtClean="0">
                <a:latin typeface="LM Sans 17"/>
                <a:cs typeface="LM Sans 17"/>
              </a:rPr>
              <a:t>n</a:t>
            </a:r>
            <a:r>
              <a:rPr lang="en-US" sz="1700" dirty="0">
                <a:latin typeface="LM Sans 17"/>
                <a:cs typeface="LM Sans 17"/>
              </a:rPr>
              <a:t> </a:t>
            </a:r>
            <a:r>
              <a:rPr sz="1700" i="1" spc="5" dirty="0" smtClean="0">
                <a:latin typeface="LM Sans 17"/>
                <a:cs typeface="LM Sans 17"/>
              </a:rPr>
              <a:t>x</a:t>
            </a:r>
            <a:r>
              <a:rPr lang="en-US" sz="1700" dirty="0" smtClean="0">
                <a:latin typeface="LM Sans 17"/>
                <a:cs typeface="LM Sans 17"/>
              </a:rPr>
              <a:t>        </a:t>
            </a:r>
            <a:r>
              <a:rPr sz="1700" spc="5" dirty="0" smtClean="0">
                <a:latin typeface="LM Sans 17"/>
                <a:cs typeface="LM Sans 17"/>
              </a:rPr>
              <a:t>and</a:t>
            </a:r>
            <a:r>
              <a:rPr sz="1700" dirty="0" smtClean="0">
                <a:latin typeface="LM Sans 17"/>
                <a:cs typeface="LM Sans 17"/>
              </a:rPr>
              <a:t> </a:t>
            </a:r>
            <a:r>
              <a:rPr sz="1700" i="1" spc="5" dirty="0">
                <a:latin typeface="LM Sans 17"/>
                <a:cs typeface="LM Sans 17"/>
              </a:rPr>
              <a:t>y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79457"/>
            <a:ext cx="25673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0" dirty="0">
                <a:latin typeface="Arial"/>
                <a:cs typeface="Arial"/>
              </a:rPr>
              <a:t>RangeSearch</a:t>
            </a:r>
            <a:r>
              <a:rPr sz="1700" spc="-70" dirty="0">
                <a:latin typeface="LM Sans 17"/>
                <a:cs typeface="LM Sans 17"/>
              </a:rPr>
              <a:t>(5</a:t>
            </a:r>
            <a:r>
              <a:rPr sz="1700" i="1" spc="-70" dirty="0">
                <a:latin typeface="LM Sans 12"/>
                <a:cs typeface="LM Sans 12"/>
              </a:rPr>
              <a:t>,</a:t>
            </a:r>
            <a:r>
              <a:rPr sz="1700" i="1" spc="-290" dirty="0">
                <a:latin typeface="LM Sans 12"/>
                <a:cs typeface="LM Sans 12"/>
              </a:rPr>
              <a:t> </a:t>
            </a:r>
            <a:r>
              <a:rPr sz="1700" spc="5" dirty="0">
                <a:latin typeface="LM Sans 17"/>
                <a:cs typeface="LM Sans 17"/>
              </a:rPr>
              <a:t>12).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318323"/>
            <a:ext cx="3215639" cy="1394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76409"/>
            <a:ext cx="24149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0" dirty="0">
                <a:latin typeface="Arial"/>
                <a:cs typeface="Arial"/>
              </a:rPr>
              <a:t>RangeSearch</a:t>
            </a:r>
            <a:r>
              <a:rPr sz="1700" spc="-70" dirty="0">
                <a:latin typeface="LM Sans 17"/>
                <a:cs typeface="LM Sans 17"/>
              </a:rPr>
              <a:t>(5</a:t>
            </a:r>
            <a:r>
              <a:rPr sz="1700" i="1" spc="-70" dirty="0">
                <a:latin typeface="LM Sans 12"/>
                <a:cs typeface="LM Sans 12"/>
              </a:rPr>
              <a:t>,</a:t>
            </a:r>
            <a:r>
              <a:rPr sz="1700" i="1" spc="-290" dirty="0">
                <a:latin typeface="LM Sans 12"/>
                <a:cs typeface="LM Sans 12"/>
              </a:rPr>
              <a:t> </a:t>
            </a:r>
            <a:r>
              <a:rPr sz="1700" spc="5" dirty="0">
                <a:latin typeface="LM Sans 17"/>
                <a:cs typeface="LM Sans 17"/>
              </a:rPr>
              <a:t>12).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315275"/>
            <a:ext cx="3215639" cy="140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76409"/>
            <a:ext cx="24911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0" dirty="0">
                <a:latin typeface="Arial"/>
                <a:cs typeface="Arial"/>
              </a:rPr>
              <a:t>RangeSearch</a:t>
            </a:r>
            <a:r>
              <a:rPr sz="1700" spc="-70" dirty="0">
                <a:latin typeface="LM Sans 17"/>
                <a:cs typeface="LM Sans 17"/>
              </a:rPr>
              <a:t>(5</a:t>
            </a:r>
            <a:r>
              <a:rPr sz="1700" i="1" spc="-70" dirty="0">
                <a:latin typeface="LM Sans 12"/>
                <a:cs typeface="LM Sans 12"/>
              </a:rPr>
              <a:t>,</a:t>
            </a:r>
            <a:r>
              <a:rPr sz="1700" i="1" spc="-290" dirty="0">
                <a:latin typeface="LM Sans 12"/>
                <a:cs typeface="LM Sans 12"/>
              </a:rPr>
              <a:t> </a:t>
            </a:r>
            <a:r>
              <a:rPr sz="1700" spc="5" dirty="0">
                <a:latin typeface="LM Sans 17"/>
                <a:cs typeface="LM Sans 17"/>
              </a:rPr>
              <a:t>12).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315275"/>
            <a:ext cx="3215639" cy="140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487" y="71245"/>
            <a:ext cx="18872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686701"/>
            <a:ext cx="4029710" cy="2430145"/>
            <a:chOff x="289420" y="686701"/>
            <a:chExt cx="4029710" cy="2430145"/>
          </a:xfrm>
        </p:grpSpPr>
        <p:sp>
          <p:nvSpPr>
            <p:cNvPr id="4" name="object 4"/>
            <p:cNvSpPr/>
            <p:nvPr/>
          </p:nvSpPr>
          <p:spPr>
            <a:xfrm>
              <a:off x="289420" y="68670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08"/>
                  </a:moveTo>
                  <a:lnTo>
                    <a:pt x="4029151" y="410908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08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097610"/>
              <a:ext cx="4029710" cy="2019300"/>
            </a:xfrm>
            <a:custGeom>
              <a:avLst/>
              <a:gdLst/>
              <a:ahLst/>
              <a:cxnLst/>
              <a:rect l="l" t="t" r="r" b="b"/>
              <a:pathLst>
                <a:path w="4029710" h="2019300">
                  <a:moveTo>
                    <a:pt x="4029151" y="0"/>
                  </a:moveTo>
                  <a:lnTo>
                    <a:pt x="0" y="0"/>
                  </a:lnTo>
                  <a:lnTo>
                    <a:pt x="0" y="2019071"/>
                  </a:lnTo>
                  <a:lnTo>
                    <a:pt x="4029151" y="2019071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497492"/>
            <a:ext cx="4262806" cy="262276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3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RangeSearch(</a:t>
            </a:r>
            <a:r>
              <a:rPr sz="2050" i="1" spc="3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sz="2050" i="1" spc="-47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i="1" spc="11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y,</a:t>
            </a:r>
            <a:r>
              <a:rPr sz="2050" i="1" spc="-34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i="1" spc="9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sz="2050" spc="9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2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sz="1700" i="1" spc="295" dirty="0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sz="1700" i="1" spc="-13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625" dirty="0">
                <a:latin typeface="Consolas" panose="020B0609020204030204" pitchFamily="49" charset="0"/>
                <a:cs typeface="Consolas" panose="020B0609020204030204" pitchFamily="49" charset="0"/>
              </a:rPr>
              <a:t>∅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723265">
              <a:lnSpc>
                <a:spcPct val="107400"/>
              </a:lnSpc>
            </a:pP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sz="1700" i="1" spc="295" dirty="0">
                <a:latin typeface="Consolas" panose="020B0609020204030204" pitchFamily="49" charset="0"/>
                <a:cs typeface="Consolas" panose="020B0609020204030204" pitchFamily="49" charset="0"/>
              </a:rPr>
              <a:t>← </a:t>
            </a:r>
            <a:r>
              <a:rPr sz="1700" spc="20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sz="1700" i="1" spc="20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sz="1700" i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sz="1700" i="1" spc="8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endParaRPr lang="en-US" sz="1700" spc="8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723265">
              <a:lnSpc>
                <a:spcPct val="107400"/>
              </a:lnSpc>
            </a:pPr>
            <a:r>
              <a:rPr lang="en-US" sz="1700" spc="85" dirty="0" smtClean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sz="1700" spc="85" dirty="0" smtClean="0">
                <a:latin typeface="Consolas" panose="020B0609020204030204" pitchFamily="49" charset="0"/>
                <a:cs typeface="Consolas" panose="020B0609020204030204" pitchFamily="49" charset="0"/>
              </a:rPr>
              <a:t>hile</a:t>
            </a:r>
            <a:r>
              <a:rPr lang="en-US" sz="1700" spc="85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4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-4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sz="1700" spc="-4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90" dirty="0"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sz="1700" i="1" spc="-35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-40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-40" dirty="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sz="1700" i="1" spc="-90" dirty="0">
                <a:latin typeface="Consolas" panose="020B0609020204030204" pitchFamily="49" charset="0"/>
                <a:cs typeface="Consolas" panose="020B0609020204030204" pitchFamily="49" charset="0"/>
              </a:rPr>
              <a:t>≥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sz="1700" i="1" spc="-4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39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marR="276860" indent="219075">
              <a:lnSpc>
                <a:spcPct val="107400"/>
              </a:lnSpc>
            </a:pP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sz="1700" i="1" spc="-8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295" dirty="0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sz="1700" i="1" spc="-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70" dirty="0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sz="1700" spc="-70" dirty="0">
                <a:latin typeface="Consolas" panose="020B0609020204030204" pitchFamily="49" charset="0"/>
                <a:cs typeface="Consolas" panose="020B0609020204030204" pitchFamily="49" charset="0"/>
              </a:rPr>
              <a:t>Append(</a:t>
            </a:r>
            <a:r>
              <a:rPr sz="1700" i="1" spc="-7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700" i="1" spc="-39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endParaRPr lang="en-US" sz="1700" spc="5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marR="276860" indent="219075">
              <a:lnSpc>
                <a:spcPct val="107400"/>
              </a:lnSpc>
            </a:pPr>
            <a:r>
              <a:rPr sz="1700" i="1" spc="1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sz="1700" i="1" spc="295" dirty="0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sz="1700" i="1" spc="-3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1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sz="1700" i="1" spc="-1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700" spc="5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sz="1700" spc="3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5" dirty="0" smtClean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463" y="71245"/>
            <a:ext cx="6934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0" dirty="0">
                <a:latin typeface="Trebuchet MS"/>
                <a:cs typeface="Trebuchet MS"/>
              </a:rPr>
              <a:t>Insert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164031"/>
            <a:ext cx="4029710" cy="1236980"/>
            <a:chOff x="289420" y="1164031"/>
            <a:chExt cx="4029710" cy="1236980"/>
          </a:xfrm>
        </p:grpSpPr>
        <p:sp>
          <p:nvSpPr>
            <p:cNvPr id="4" name="object 4"/>
            <p:cNvSpPr/>
            <p:nvPr/>
          </p:nvSpPr>
          <p:spPr>
            <a:xfrm>
              <a:off x="289420" y="1164031"/>
              <a:ext cx="4029710" cy="327025"/>
            </a:xfrm>
            <a:custGeom>
              <a:avLst/>
              <a:gdLst/>
              <a:ahLst/>
              <a:cxnLst/>
              <a:rect l="l" t="t" r="r" b="b"/>
              <a:pathLst>
                <a:path w="4029710" h="327025">
                  <a:moveTo>
                    <a:pt x="0" y="326453"/>
                  </a:moveTo>
                  <a:lnTo>
                    <a:pt x="4029151" y="326453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26453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90484"/>
              <a:ext cx="4029710" cy="910590"/>
            </a:xfrm>
            <a:custGeom>
              <a:avLst/>
              <a:gdLst/>
              <a:ahLst/>
              <a:cxnLst/>
              <a:rect l="l" t="t" r="r" b="b"/>
              <a:pathLst>
                <a:path w="4029710" h="910589">
                  <a:moveTo>
                    <a:pt x="4029151" y="0"/>
                  </a:moveTo>
                  <a:lnTo>
                    <a:pt x="0" y="0"/>
                  </a:lnTo>
                  <a:lnTo>
                    <a:pt x="0" y="910196"/>
                  </a:lnTo>
                  <a:lnTo>
                    <a:pt x="4029151" y="910196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1137824"/>
            <a:ext cx="3710356" cy="1105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40" dirty="0">
                <a:solidFill>
                  <a:srgbClr val="006EB8"/>
                </a:solidFill>
                <a:latin typeface="Trebuchet MS"/>
                <a:cs typeface="Trebuchet MS"/>
              </a:rPr>
              <a:t>Insert</a:t>
            </a:r>
            <a:endParaRPr sz="2050" dirty="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490"/>
              </a:spcBef>
              <a:tabLst>
                <a:tab pos="1228725" algn="l"/>
              </a:tabLst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Input:</a:t>
            </a:r>
            <a:r>
              <a:rPr sz="1700" spc="5" dirty="0">
                <a:latin typeface="LM Sans 17"/>
                <a:cs typeface="LM Sans 17"/>
              </a:rPr>
              <a:t>Key	</a:t>
            </a:r>
            <a:r>
              <a:rPr sz="1700" i="1" spc="5" dirty="0">
                <a:latin typeface="LM Sans 17"/>
                <a:cs typeface="LM Sans 17"/>
              </a:rPr>
              <a:t>k </a:t>
            </a:r>
            <a:r>
              <a:rPr sz="1700" spc="5" dirty="0">
                <a:latin typeface="LM Sans 17"/>
                <a:cs typeface="LM Sans 17"/>
              </a:rPr>
              <a:t>and </a:t>
            </a:r>
            <a:r>
              <a:rPr sz="1700" spc="15" dirty="0">
                <a:latin typeface="LM Sans 17"/>
                <a:cs typeface="LM Sans 17"/>
              </a:rPr>
              <a:t>root</a:t>
            </a:r>
            <a:r>
              <a:rPr sz="1700" spc="75" dirty="0">
                <a:latin typeface="LM Sans 17"/>
                <a:cs typeface="LM Sans 17"/>
              </a:rPr>
              <a:t> </a:t>
            </a:r>
            <a:r>
              <a:rPr sz="1700" i="1" spc="10" dirty="0">
                <a:latin typeface="LM Sans 17"/>
                <a:cs typeface="LM Sans 17"/>
              </a:rPr>
              <a:t>R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solidFill>
                  <a:srgbClr val="006EB8"/>
                </a:solidFill>
                <a:latin typeface="LM Sans 17"/>
                <a:cs typeface="LM Sans 17"/>
              </a:rPr>
              <a:t>Output:</a:t>
            </a:r>
            <a:r>
              <a:rPr sz="1700" dirty="0">
                <a:latin typeface="LM Sans 17"/>
                <a:cs typeface="LM Sans 17"/>
              </a:rPr>
              <a:t>Adds </a:t>
            </a:r>
            <a:r>
              <a:rPr sz="1700" spc="15" dirty="0">
                <a:latin typeface="LM Sans 17"/>
                <a:cs typeface="LM Sans 17"/>
              </a:rPr>
              <a:t>node </a:t>
            </a:r>
            <a:r>
              <a:rPr sz="1700" spc="5" dirty="0">
                <a:latin typeface="LM Sans 17"/>
                <a:cs typeface="LM Sans 17"/>
              </a:rPr>
              <a:t>with</a:t>
            </a:r>
            <a:r>
              <a:rPr sz="1700" spc="-45" dirty="0">
                <a:latin typeface="LM Sans 17"/>
                <a:cs typeface="LM Sans 17"/>
              </a:rPr>
              <a:t> </a:t>
            </a:r>
            <a:r>
              <a:rPr sz="1700" spc="-15" dirty="0">
                <a:latin typeface="LM Sans 17"/>
                <a:cs typeface="LM Sans 17"/>
              </a:rPr>
              <a:t>key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9902" y="1955032"/>
            <a:ext cx="1382548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" dirty="0">
                <a:latin typeface="LM Sans 17"/>
                <a:cs typeface="LM Sans 17"/>
              </a:rPr>
              <a:t>k </a:t>
            </a:r>
            <a:r>
              <a:rPr sz="1700" spc="5" dirty="0">
                <a:latin typeface="LM Sans 17"/>
                <a:cs typeface="LM Sans 17"/>
              </a:rPr>
              <a:t>to the</a:t>
            </a:r>
            <a:r>
              <a:rPr sz="1700" spc="7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tree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810" y="71245"/>
            <a:ext cx="12820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70" dirty="0">
                <a:solidFill>
                  <a:srgbClr val="006EB8"/>
                </a:solidFill>
                <a:latin typeface="Trebuchet MS"/>
                <a:cs typeface="Trebuchet MS"/>
              </a:rPr>
              <a:t>Insert</a:t>
            </a:r>
            <a:r>
              <a:rPr sz="2450" spc="-6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38665"/>
            <a:ext cx="946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0" dirty="0">
                <a:latin typeface="Arial"/>
                <a:cs typeface="Arial"/>
              </a:rPr>
              <a:t>Insert</a:t>
            </a:r>
            <a:r>
              <a:rPr sz="1700" spc="100" dirty="0">
                <a:latin typeface="LM Sans 17"/>
                <a:cs typeface="LM Sans 17"/>
              </a:rPr>
              <a:t>(3)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077531"/>
            <a:ext cx="3215639" cy="138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810" y="71245"/>
            <a:ext cx="12820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70" dirty="0">
                <a:solidFill>
                  <a:srgbClr val="006EB8"/>
                </a:solidFill>
                <a:latin typeface="Trebuchet MS"/>
                <a:cs typeface="Trebuchet MS"/>
              </a:rPr>
              <a:t>Insert</a:t>
            </a:r>
            <a:r>
              <a:rPr sz="2450" spc="-6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38665"/>
            <a:ext cx="946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0" dirty="0">
                <a:latin typeface="Arial"/>
                <a:cs typeface="Arial"/>
              </a:rPr>
              <a:t>Insert</a:t>
            </a:r>
            <a:r>
              <a:rPr sz="1700" spc="100" dirty="0">
                <a:latin typeface="LM Sans 17"/>
                <a:cs typeface="LM Sans 17"/>
              </a:rPr>
              <a:t>(3)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077531"/>
            <a:ext cx="3215639" cy="1996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487" y="71245"/>
            <a:ext cx="18872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132065"/>
            <a:ext cx="4029710" cy="1316990"/>
            <a:chOff x="289420" y="1132065"/>
            <a:chExt cx="4029710" cy="1316990"/>
          </a:xfrm>
        </p:grpSpPr>
        <p:sp>
          <p:nvSpPr>
            <p:cNvPr id="4" name="object 4"/>
            <p:cNvSpPr/>
            <p:nvPr/>
          </p:nvSpPr>
          <p:spPr>
            <a:xfrm>
              <a:off x="289420" y="1132065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33"/>
                  </a:moveTo>
                  <a:lnTo>
                    <a:pt x="4029151" y="410933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33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542999"/>
              <a:ext cx="4029710" cy="906144"/>
            </a:xfrm>
            <a:custGeom>
              <a:avLst/>
              <a:gdLst/>
              <a:ahLst/>
              <a:cxnLst/>
              <a:rect l="l" t="t" r="r" b="b"/>
              <a:pathLst>
                <a:path w="4029710" h="906144">
                  <a:moveTo>
                    <a:pt x="4029151" y="0"/>
                  </a:moveTo>
                  <a:lnTo>
                    <a:pt x="0" y="0"/>
                  </a:lnTo>
                  <a:lnTo>
                    <a:pt x="0" y="905637"/>
                  </a:lnTo>
                  <a:lnTo>
                    <a:pt x="4029151" y="905637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942840"/>
            <a:ext cx="3873500" cy="14922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180" dirty="0">
                <a:solidFill>
                  <a:srgbClr val="FF0000"/>
                </a:solidFill>
                <a:latin typeface="Times New Roman"/>
                <a:cs typeface="Times New Roman"/>
              </a:rPr>
              <a:t>Insert</a:t>
            </a:r>
            <a:r>
              <a:rPr sz="2050" spc="18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0" i="1" spc="180" dirty="0">
                <a:solidFill>
                  <a:srgbClr val="FF0000"/>
                </a:solidFill>
                <a:latin typeface="LM Sans 17"/>
                <a:cs typeface="LM Sans 17"/>
              </a:rPr>
              <a:t>k</a:t>
            </a:r>
            <a:r>
              <a:rPr sz="2050" i="1" spc="180" dirty="0">
                <a:solidFill>
                  <a:srgbClr val="FF0000"/>
                </a:solidFill>
                <a:latin typeface="LM Sans 12"/>
                <a:cs typeface="LM Sans 12"/>
              </a:rPr>
              <a:t>,</a:t>
            </a:r>
            <a:r>
              <a:rPr sz="2050" i="1" spc="-330" dirty="0">
                <a:solidFill>
                  <a:srgbClr val="FF0000"/>
                </a:solidFill>
                <a:latin typeface="LM Sans 12"/>
                <a:cs typeface="LM Sans 12"/>
              </a:rPr>
              <a:t> </a:t>
            </a:r>
            <a:r>
              <a:rPr sz="2050" i="1" spc="90" dirty="0">
                <a:solidFill>
                  <a:srgbClr val="FF0000"/>
                </a:solidFill>
                <a:latin typeface="LM Sans 17"/>
                <a:cs typeface="LM Sans 17"/>
              </a:rPr>
              <a:t>R</a:t>
            </a:r>
            <a:r>
              <a:rPr sz="2050" spc="90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700" i="1" spc="10" dirty="0">
                <a:latin typeface="LM Sans 17"/>
                <a:cs typeface="LM Sans 17"/>
              </a:rPr>
              <a:t>P </a:t>
            </a:r>
            <a:r>
              <a:rPr sz="1700" i="1" spc="295" dirty="0">
                <a:latin typeface="DejaVu Sans"/>
                <a:cs typeface="DejaVu Sans"/>
              </a:rPr>
              <a:t>←</a:t>
            </a:r>
            <a:r>
              <a:rPr sz="1700" i="1" spc="-305" dirty="0">
                <a:latin typeface="DejaVu Sans"/>
                <a:cs typeface="DejaVu Sans"/>
              </a:rPr>
              <a:t> </a:t>
            </a:r>
            <a:r>
              <a:rPr sz="1700" spc="40" dirty="0">
                <a:latin typeface="Arial"/>
                <a:cs typeface="Arial"/>
              </a:rPr>
              <a:t>Find</a:t>
            </a:r>
            <a:r>
              <a:rPr sz="1700" spc="40" dirty="0">
                <a:latin typeface="LM Sans 17"/>
                <a:cs typeface="LM Sans 17"/>
              </a:rPr>
              <a:t>(</a:t>
            </a:r>
            <a:r>
              <a:rPr sz="1700" i="1" spc="40" dirty="0">
                <a:latin typeface="LM Sans 17"/>
                <a:cs typeface="LM Sans 17"/>
              </a:rPr>
              <a:t>k</a:t>
            </a:r>
            <a:r>
              <a:rPr sz="1700" i="1" spc="40" dirty="0">
                <a:latin typeface="LM Sans 12"/>
                <a:cs typeface="LM Sans 12"/>
              </a:rPr>
              <a:t>, </a:t>
            </a:r>
            <a:r>
              <a:rPr sz="1700" i="1" spc="80" dirty="0">
                <a:latin typeface="LM Sans 17"/>
                <a:cs typeface="LM Sans 17"/>
              </a:rPr>
              <a:t>R</a:t>
            </a:r>
            <a:r>
              <a:rPr sz="1700" spc="80" dirty="0">
                <a:latin typeface="LM Sans 17"/>
                <a:cs typeface="LM Sans 17"/>
              </a:rPr>
              <a:t>)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  <a:tabLst>
                <a:tab pos="2653030" algn="l"/>
              </a:tabLst>
            </a:pPr>
            <a:r>
              <a:rPr sz="1700" spc="-150" dirty="0">
                <a:latin typeface="Arial"/>
                <a:cs typeface="Arial"/>
              </a:rPr>
              <a:t>Add   </a:t>
            </a:r>
            <a:r>
              <a:rPr sz="1700" spc="-180" dirty="0" smtClean="0">
                <a:latin typeface="Arial"/>
                <a:cs typeface="Arial"/>
              </a:rPr>
              <a:t>new   </a:t>
            </a:r>
            <a:r>
              <a:rPr sz="1700" spc="-85" dirty="0">
                <a:latin typeface="Arial"/>
                <a:cs typeface="Arial"/>
              </a:rPr>
              <a:t>node  </a:t>
            </a:r>
            <a:r>
              <a:rPr sz="1700" spc="100" dirty="0">
                <a:latin typeface="Arial"/>
                <a:cs typeface="Arial"/>
              </a:rPr>
              <a:t>with</a:t>
            </a:r>
            <a:r>
              <a:rPr sz="1700" spc="37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key</a:t>
            </a:r>
            <a:r>
              <a:rPr sz="1700" spc="390" dirty="0">
                <a:latin typeface="Arial"/>
                <a:cs typeface="Arial"/>
              </a:rPr>
              <a:t> </a:t>
            </a:r>
            <a:r>
              <a:rPr sz="1700" i="1" spc="5" dirty="0">
                <a:latin typeface="LM Sans 17"/>
                <a:cs typeface="LM Sans 17"/>
              </a:rPr>
              <a:t>k	</a:t>
            </a:r>
            <a:r>
              <a:rPr sz="1700" spc="-40" dirty="0">
                <a:latin typeface="Arial"/>
                <a:cs typeface="Arial"/>
              </a:rPr>
              <a:t>as </a:t>
            </a:r>
            <a:r>
              <a:rPr sz="1700" spc="160" dirty="0">
                <a:latin typeface="Arial"/>
                <a:cs typeface="Arial"/>
              </a:rPr>
              <a:t>child</a:t>
            </a:r>
            <a:r>
              <a:rPr sz="1700" spc="305" dirty="0">
                <a:latin typeface="Arial"/>
                <a:cs typeface="Arial"/>
              </a:rPr>
              <a:t> </a:t>
            </a:r>
            <a:r>
              <a:rPr sz="1700" spc="150" dirty="0">
                <a:latin typeface="Arial"/>
                <a:cs typeface="Arial"/>
              </a:rPr>
              <a:t>of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i="1" spc="10" dirty="0">
                <a:latin typeface="LM Sans 17"/>
                <a:cs typeface="LM Sans 17"/>
              </a:rPr>
              <a:t>P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622" y="71245"/>
            <a:ext cx="7893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Delete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160653"/>
            <a:ext cx="4029710" cy="1245235"/>
            <a:chOff x="289420" y="1160653"/>
            <a:chExt cx="4029710" cy="1245235"/>
          </a:xfrm>
        </p:grpSpPr>
        <p:sp>
          <p:nvSpPr>
            <p:cNvPr id="4" name="object 4"/>
            <p:cNvSpPr/>
            <p:nvPr/>
          </p:nvSpPr>
          <p:spPr>
            <a:xfrm>
              <a:off x="289420" y="1160653"/>
              <a:ext cx="4029710" cy="335280"/>
            </a:xfrm>
            <a:custGeom>
              <a:avLst/>
              <a:gdLst/>
              <a:ahLst/>
              <a:cxnLst/>
              <a:rect l="l" t="t" r="r" b="b"/>
              <a:pathLst>
                <a:path w="4029710" h="335280">
                  <a:moveTo>
                    <a:pt x="0" y="334899"/>
                  </a:moveTo>
                  <a:lnTo>
                    <a:pt x="4029151" y="33489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34899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95552"/>
              <a:ext cx="4029710" cy="910590"/>
            </a:xfrm>
            <a:custGeom>
              <a:avLst/>
              <a:gdLst/>
              <a:ahLst/>
              <a:cxnLst/>
              <a:rect l="l" t="t" r="r" b="b"/>
              <a:pathLst>
                <a:path w="4029710" h="910589">
                  <a:moveTo>
                    <a:pt x="4029151" y="0"/>
                  </a:moveTo>
                  <a:lnTo>
                    <a:pt x="0" y="0"/>
                  </a:lnTo>
                  <a:lnTo>
                    <a:pt x="0" y="910196"/>
                  </a:lnTo>
                  <a:lnTo>
                    <a:pt x="4029151" y="910196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1142892"/>
            <a:ext cx="3176956" cy="11099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65" dirty="0">
                <a:solidFill>
                  <a:srgbClr val="006EB8"/>
                </a:solidFill>
                <a:latin typeface="Trebuchet MS"/>
                <a:cs typeface="Trebuchet MS"/>
              </a:rPr>
              <a:t>Delete</a:t>
            </a:r>
            <a:endParaRPr sz="2050" dirty="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490"/>
              </a:spcBef>
              <a:tabLst>
                <a:tab pos="1351915" algn="l"/>
              </a:tabLst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Input:</a:t>
            </a:r>
            <a:r>
              <a:rPr sz="1700" spc="5" dirty="0">
                <a:latin typeface="LM Sans 17"/>
                <a:cs typeface="LM Sans 17"/>
              </a:rPr>
              <a:t>Node	</a:t>
            </a:r>
            <a:r>
              <a:rPr sz="1700" i="1" spc="10" dirty="0">
                <a:latin typeface="LM Sans 17"/>
                <a:cs typeface="LM Sans 17"/>
              </a:rPr>
              <a:t>N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Output:</a:t>
            </a:r>
            <a:r>
              <a:rPr sz="1700" spc="5" dirty="0">
                <a:latin typeface="LM Sans 17"/>
                <a:cs typeface="LM Sans 17"/>
              </a:rPr>
              <a:t>Removes</a:t>
            </a:r>
            <a:r>
              <a:rPr sz="1700" spc="-40" dirty="0">
                <a:latin typeface="LM Sans 17"/>
                <a:cs typeface="LM Sans 17"/>
              </a:rPr>
              <a:t> </a:t>
            </a:r>
            <a:r>
              <a:rPr sz="1700" spc="15" dirty="0">
                <a:latin typeface="LM Sans 17"/>
                <a:cs typeface="LM Sans 17"/>
              </a:rPr>
              <a:t>node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8717" y="1960100"/>
            <a:ext cx="1926133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10" dirty="0">
                <a:latin typeface="LM Sans 17"/>
                <a:cs typeface="LM Sans 17"/>
              </a:rPr>
              <a:t>N </a:t>
            </a:r>
            <a:r>
              <a:rPr sz="1700" spc="5" dirty="0">
                <a:latin typeface="LM Sans 17"/>
                <a:cs typeface="LM Sans 17"/>
              </a:rPr>
              <a:t>from the</a:t>
            </a:r>
            <a:r>
              <a:rPr sz="1700" spc="9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tree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658977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2E3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641216"/>
            <a:ext cx="20104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4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05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b="0" spc="-155" dirty="0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420" y="1044905"/>
            <a:ext cx="4029710" cy="1467485"/>
            <a:chOff x="289420" y="1044905"/>
            <a:chExt cx="4029710" cy="1467485"/>
          </a:xfrm>
        </p:grpSpPr>
        <p:sp>
          <p:nvSpPr>
            <p:cNvPr id="5" name="object 5"/>
            <p:cNvSpPr/>
            <p:nvPr/>
          </p:nvSpPr>
          <p:spPr>
            <a:xfrm>
              <a:off x="289420" y="1044905"/>
              <a:ext cx="4029710" cy="1467485"/>
            </a:xfrm>
            <a:custGeom>
              <a:avLst/>
              <a:gdLst/>
              <a:ahLst/>
              <a:cxnLst/>
              <a:rect l="l" t="t" r="r" b="b"/>
              <a:pathLst>
                <a:path w="4029710" h="1467485">
                  <a:moveTo>
                    <a:pt x="4029151" y="0"/>
                  </a:moveTo>
                  <a:lnTo>
                    <a:pt x="0" y="0"/>
                  </a:lnTo>
                  <a:lnTo>
                    <a:pt x="0" y="1466913"/>
                  </a:lnTo>
                  <a:lnTo>
                    <a:pt x="4029151" y="146691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87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712" y="1330388"/>
              <a:ext cx="94615" cy="688975"/>
            </a:xfrm>
            <a:custGeom>
              <a:avLst/>
              <a:gdLst/>
              <a:ahLst/>
              <a:cxnLst/>
              <a:rect l="l" t="t" r="r" b="b"/>
              <a:pathLst>
                <a:path w="94615" h="688975">
                  <a:moveTo>
                    <a:pt x="94094" y="594664"/>
                  </a:moveTo>
                  <a:lnTo>
                    <a:pt x="0" y="594664"/>
                  </a:lnTo>
                  <a:lnTo>
                    <a:pt x="0" y="688759"/>
                  </a:lnTo>
                  <a:lnTo>
                    <a:pt x="94094" y="688759"/>
                  </a:lnTo>
                  <a:lnTo>
                    <a:pt x="94094" y="594664"/>
                  </a:lnTo>
                  <a:close/>
                </a:path>
                <a:path w="94615" h="688975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8385" y="1177151"/>
            <a:ext cx="3446779" cy="117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7960">
              <a:lnSpc>
                <a:spcPct val="107400"/>
              </a:lnSpc>
              <a:spcBef>
                <a:spcPts val="95"/>
              </a:spcBef>
            </a:pP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Implement 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basic </a:t>
            </a: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operations </a:t>
            </a:r>
            <a:r>
              <a:rPr sz="1700" spc="10" dirty="0">
                <a:solidFill>
                  <a:srgbClr val="FFFFFF"/>
                </a:solidFill>
                <a:latin typeface="LM Sans 17"/>
                <a:cs typeface="LM Sans 17"/>
              </a:rPr>
              <a:t>on </a:t>
            </a:r>
            <a:r>
              <a:rPr sz="1700" spc="-5" dirty="0">
                <a:solidFill>
                  <a:srgbClr val="FFFFFF"/>
                </a:solidFill>
                <a:latin typeface="LM Sans 17"/>
                <a:cs typeface="LM Sans 17"/>
              </a:rPr>
              <a:t>Binary  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Search </a:t>
            </a:r>
            <a:r>
              <a:rPr sz="1700" spc="-15" dirty="0">
                <a:solidFill>
                  <a:srgbClr val="FFFFFF"/>
                </a:solidFill>
                <a:latin typeface="LM Sans 17"/>
                <a:cs typeface="LM Sans 17"/>
              </a:rPr>
              <a:t>Trees.</a:t>
            </a:r>
            <a:endParaRPr sz="1700">
              <a:latin typeface="LM Sans 17"/>
              <a:cs typeface="LM Sans 17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Understand </a:t>
            </a:r>
            <a:r>
              <a:rPr sz="1700" spc="10" dirty="0">
                <a:solidFill>
                  <a:srgbClr val="FFFFFF"/>
                </a:solidFill>
                <a:latin typeface="LM Sans 17"/>
                <a:cs typeface="LM Sans 17"/>
              </a:rPr>
              <a:t>some </a:t>
            </a: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of the </a:t>
            </a:r>
            <a:r>
              <a:rPr sz="1700" spc="-5" dirty="0">
                <a:solidFill>
                  <a:srgbClr val="FFFFFF"/>
                </a:solidFill>
                <a:latin typeface="LM Sans 17"/>
                <a:cs typeface="LM Sans 17"/>
              </a:rPr>
              <a:t>difficulties </a:t>
            </a: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with  making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LM Sans 17"/>
                <a:cs typeface="LM Sans 17"/>
              </a:rPr>
              <a:t>updates.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377" y="71245"/>
            <a:ext cx="11087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60" dirty="0">
                <a:latin typeface="Trebuchet MS"/>
                <a:cs typeface="Trebuchet MS"/>
              </a:rPr>
              <a:t>Difficul</a:t>
            </a:r>
            <a:r>
              <a:rPr b="0" spc="-220" dirty="0">
                <a:latin typeface="Trebuchet MS"/>
                <a:cs typeface="Trebuchet MS"/>
              </a:rPr>
              <a:t>t</a:t>
            </a:r>
            <a:r>
              <a:rPr b="0" spc="-170" dirty="0">
                <a:latin typeface="Trebuchet MS"/>
                <a:cs typeface="Trebuchet MS"/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55181"/>
            <a:ext cx="3253156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5" dirty="0">
                <a:latin typeface="LM Sans 17"/>
                <a:cs typeface="LM Sans 17"/>
              </a:rPr>
              <a:t>Cannot simply</a:t>
            </a:r>
            <a:r>
              <a:rPr sz="1700" spc="-35" dirty="0"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remove.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25" dirty="0">
                <a:latin typeface="Arial"/>
                <a:cs typeface="Arial"/>
              </a:rPr>
              <a:t>Delete</a:t>
            </a:r>
            <a:r>
              <a:rPr sz="1700" spc="25" dirty="0">
                <a:latin typeface="LM Sans 17"/>
                <a:cs typeface="LM Sans 17"/>
              </a:rPr>
              <a:t>(13)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488389"/>
            <a:ext cx="3215639" cy="13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476865" y="940981"/>
            <a:ext cx="1722578" cy="1534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476865" y="940981"/>
            <a:ext cx="1722578" cy="194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476865" y="940981"/>
            <a:ext cx="1722578" cy="194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476865" y="940981"/>
            <a:ext cx="4060000" cy="194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487" y="71245"/>
            <a:ext cx="18872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1450" y="778611"/>
            <a:ext cx="4225430" cy="2200275"/>
            <a:chOff x="289420" y="778611"/>
            <a:chExt cx="4029710" cy="2200275"/>
          </a:xfrm>
        </p:grpSpPr>
        <p:sp>
          <p:nvSpPr>
            <p:cNvPr id="4" name="object 4"/>
            <p:cNvSpPr/>
            <p:nvPr/>
          </p:nvSpPr>
          <p:spPr>
            <a:xfrm>
              <a:off x="289420" y="77861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08"/>
                  </a:moveTo>
                  <a:lnTo>
                    <a:pt x="4029151" y="410908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08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189520"/>
              <a:ext cx="4029710" cy="1789430"/>
            </a:xfrm>
            <a:custGeom>
              <a:avLst/>
              <a:gdLst/>
              <a:ahLst/>
              <a:cxnLst/>
              <a:rect l="l" t="t" r="r" b="b"/>
              <a:pathLst>
                <a:path w="4029710" h="1789430">
                  <a:moveTo>
                    <a:pt x="4029151" y="0"/>
                  </a:moveTo>
                  <a:lnTo>
                    <a:pt x="0" y="0"/>
                  </a:lnTo>
                  <a:lnTo>
                    <a:pt x="0" y="1789290"/>
                  </a:lnTo>
                  <a:lnTo>
                    <a:pt x="4029151" y="178929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9324" y="589386"/>
            <a:ext cx="4167556" cy="2350131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Delete(</a:t>
            </a:r>
            <a:r>
              <a:rPr sz="2050" i="1" spc="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2050" i="1" spc="-47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2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70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70" dirty="0">
                <a:latin typeface="Consolas" panose="020B0609020204030204" pitchFamily="49" charset="0"/>
                <a:cs typeface="Consolas" panose="020B0609020204030204" pitchFamily="49" charset="0"/>
              </a:rPr>
              <a:t>Right </a:t>
            </a:r>
            <a:r>
              <a:rPr sz="1700" spc="1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700" spc="-1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75" dirty="0">
                <a:latin typeface="Consolas" panose="020B0609020204030204" pitchFamily="49" charset="0"/>
                <a:cs typeface="Consolas" panose="020B0609020204030204" pitchFamily="49" charset="0"/>
              </a:rPr>
              <a:t>null: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831215" indent="219075">
              <a:lnSpc>
                <a:spcPct val="107400"/>
              </a:lnSpc>
            </a:pPr>
            <a:r>
              <a:rPr sz="1700" spc="-195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sz="1700" spc="39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sz="1700" spc="-35" dirty="0">
                <a:latin typeface="Consolas" panose="020B0609020204030204" pitchFamily="49" charset="0"/>
                <a:cs typeface="Consolas" panose="020B0609020204030204" pitchFamily="49" charset="0"/>
              </a:rPr>
              <a:t>promote </a:t>
            </a:r>
            <a:r>
              <a:rPr sz="1700" i="1" spc="125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125" dirty="0">
                <a:latin typeface="Consolas" panose="020B0609020204030204" pitchFamily="49" charset="0"/>
                <a:cs typeface="Consolas" panose="020B0609020204030204" pitchFamily="49" charset="0"/>
              </a:rPr>
              <a:t>Left  </a:t>
            </a:r>
            <a:r>
              <a:rPr sz="1700" spc="14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2021205" algn="ctr">
              <a:lnSpc>
                <a:spcPct val="100000"/>
              </a:lnSpc>
              <a:spcBef>
                <a:spcPts val="155"/>
              </a:spcBef>
            </a:pP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sz="1700" i="1" spc="295" dirty="0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sz="1700" i="1" spc="-31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10" dirty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sz="1700" i="1" spc="-10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2007870" algn="ctr">
              <a:lnSpc>
                <a:spcPct val="100000"/>
              </a:lnSpc>
              <a:spcBef>
                <a:spcPts val="150"/>
              </a:spcBef>
              <a:tabLst>
                <a:tab pos="437515" algn="l"/>
              </a:tabLst>
            </a:pPr>
            <a:r>
              <a:rPr lang="en-US" sz="1700" i="1" spc="-225" dirty="0" smtClean="0"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sz="1700" i="1" spc="-225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sz="1700" i="1" spc="140" dirty="0">
                <a:latin typeface="Consolas" panose="020B0609020204030204" pitchFamily="49" charset="0"/>
                <a:cs typeface="Consolas" panose="020B0609020204030204" pitchFamily="49" charset="0"/>
              </a:rPr>
              <a:t>X.</a:t>
            </a:r>
            <a:r>
              <a:rPr sz="1700" spc="140" dirty="0">
                <a:latin typeface="Consolas" panose="020B0609020204030204" pitchFamily="49" charset="0"/>
                <a:cs typeface="Consolas" panose="020B0609020204030204" pitchFamily="49" charset="0"/>
              </a:rPr>
              <a:t>Left </a:t>
            </a:r>
            <a:r>
              <a:rPr sz="1700" spc="1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700" spc="-26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231775">
              <a:lnSpc>
                <a:spcPct val="100000"/>
              </a:lnSpc>
              <a:spcBef>
                <a:spcPts val="150"/>
              </a:spcBef>
              <a:tabLst>
                <a:tab pos="1383030" algn="l"/>
              </a:tabLst>
            </a:pPr>
            <a:r>
              <a:rPr sz="1700" spc="-35" dirty="0"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sz="1700" spc="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N	</a:t>
            </a:r>
            <a:r>
              <a:rPr sz="1700" spc="-40" dirty="0">
                <a:latin typeface="Consolas" panose="020B0609020204030204" pitchFamily="49" charset="0"/>
                <a:cs typeface="Consolas" panose="020B0609020204030204" pitchFamily="49" charset="0"/>
              </a:rPr>
              <a:t>by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sz="1700" spc="39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sz="1700" spc="-35" dirty="0">
                <a:latin typeface="Consolas" panose="020B0609020204030204" pitchFamily="49" charset="0"/>
                <a:cs typeface="Consolas" panose="020B0609020204030204" pitchFamily="49" charset="0"/>
              </a:rPr>
              <a:t>promote</a:t>
            </a:r>
            <a:r>
              <a:rPr sz="1700" spc="2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80" dirty="0">
                <a:latin typeface="Consolas" panose="020B0609020204030204" pitchFamily="49" charset="0"/>
                <a:cs typeface="Consolas" panose="020B0609020204030204" pitchFamily="49" charset="0"/>
              </a:rPr>
              <a:t>X.</a:t>
            </a:r>
            <a:r>
              <a:rPr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29514"/>
            <a:ext cx="4114800" cy="10147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71170" algn="ctr">
              <a:lnSpc>
                <a:spcPct val="100000"/>
              </a:lnSpc>
              <a:spcBef>
                <a:spcPts val="455"/>
              </a:spcBef>
            </a:pPr>
            <a:r>
              <a:rPr b="0" spc="-180" dirty="0">
                <a:latin typeface="Trebuchet MS"/>
                <a:cs typeface="Trebuchet MS"/>
              </a:rPr>
              <a:t>Problem</a:t>
            </a:r>
          </a:p>
          <a:p>
            <a:pPr marL="12700" marR="5080">
              <a:lnSpc>
                <a:spcPct val="107400"/>
              </a:lnSpc>
              <a:spcBef>
                <a:spcPts val="105"/>
              </a:spcBef>
            </a:pP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Which of the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following trees is 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obtained  </a:t>
            </a:r>
            <a:r>
              <a:rPr sz="1700" b="0" spc="10" dirty="0">
                <a:solidFill>
                  <a:srgbClr val="000000"/>
                </a:solidFill>
                <a:latin typeface="LM Sans 17"/>
                <a:cs typeface="LM Sans 17"/>
              </a:rPr>
              <a:t>when 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the selected </a:t>
            </a:r>
            <a:r>
              <a:rPr sz="1700" b="0" spc="15" dirty="0">
                <a:solidFill>
                  <a:srgbClr val="000000"/>
                </a:solidFill>
                <a:latin typeface="LM Sans 17"/>
                <a:cs typeface="LM Sans 17"/>
              </a:rPr>
              <a:t>node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is</a:t>
            </a:r>
            <a:r>
              <a:rPr sz="1700" b="0" spc="-20" dirty="0">
                <a:solidFill>
                  <a:srgbClr val="000000"/>
                </a:solidFill>
                <a:latin typeface="LM Sans 17"/>
                <a:cs typeface="LM Sans 17"/>
              </a:rPr>
              <a:t>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deleted?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7501" y="1236370"/>
            <a:ext cx="2694940" cy="1932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29514"/>
            <a:ext cx="4114800" cy="10147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71170" algn="ctr">
              <a:lnSpc>
                <a:spcPct val="100000"/>
              </a:lnSpc>
              <a:spcBef>
                <a:spcPts val="455"/>
              </a:spcBef>
            </a:pPr>
            <a:r>
              <a:rPr b="0" spc="-180" dirty="0">
                <a:latin typeface="Trebuchet MS"/>
                <a:cs typeface="Trebuchet MS"/>
              </a:rPr>
              <a:t>Problem</a:t>
            </a:r>
          </a:p>
          <a:p>
            <a:pPr marL="12700" marR="5080">
              <a:lnSpc>
                <a:spcPct val="107400"/>
              </a:lnSpc>
              <a:spcBef>
                <a:spcPts val="105"/>
              </a:spcBef>
            </a:pP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Which of the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following trees is 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obtained  </a:t>
            </a:r>
            <a:r>
              <a:rPr sz="1700" b="0" spc="10" dirty="0">
                <a:solidFill>
                  <a:srgbClr val="000000"/>
                </a:solidFill>
                <a:latin typeface="LM Sans 17"/>
                <a:cs typeface="LM Sans 17"/>
              </a:rPr>
              <a:t>when 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the selected </a:t>
            </a:r>
            <a:r>
              <a:rPr sz="1700" b="0" spc="15" dirty="0">
                <a:solidFill>
                  <a:srgbClr val="000000"/>
                </a:solidFill>
                <a:latin typeface="LM Sans 17"/>
                <a:cs typeface="LM Sans 17"/>
              </a:rPr>
              <a:t>node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is</a:t>
            </a:r>
            <a:r>
              <a:rPr sz="1700" b="0" spc="-20" dirty="0">
                <a:solidFill>
                  <a:srgbClr val="000000"/>
                </a:solidFill>
                <a:latin typeface="LM Sans 17"/>
                <a:cs typeface="LM Sans 17"/>
              </a:rPr>
              <a:t>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deleted?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7501" y="1236370"/>
            <a:ext cx="2733040" cy="1932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742" y="71245"/>
            <a:ext cx="1308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Next</a:t>
            </a:r>
            <a:r>
              <a:rPr sz="2450" spc="-6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Time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556418"/>
            <a:ext cx="27959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Runtime </a:t>
            </a:r>
            <a:r>
              <a:rPr sz="1700" spc="5" dirty="0">
                <a:latin typeface="LM Sans 17"/>
                <a:cs typeface="LM Sans 17"/>
              </a:rPr>
              <a:t>and</a:t>
            </a:r>
            <a:r>
              <a:rPr sz="1700" spc="-6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balance.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250" y="71245"/>
            <a:ext cx="5537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35" dirty="0">
                <a:latin typeface="Trebuchet MS"/>
                <a:cs typeface="Trebuchet MS"/>
              </a:rPr>
              <a:t>Find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066317"/>
            <a:ext cx="4106186" cy="1481455"/>
            <a:chOff x="289420" y="1066317"/>
            <a:chExt cx="4029710" cy="1481455"/>
          </a:xfrm>
        </p:grpSpPr>
        <p:sp>
          <p:nvSpPr>
            <p:cNvPr id="4" name="object 4"/>
            <p:cNvSpPr/>
            <p:nvPr/>
          </p:nvSpPr>
          <p:spPr>
            <a:xfrm>
              <a:off x="289420" y="1066317"/>
              <a:ext cx="4029710" cy="335280"/>
            </a:xfrm>
            <a:custGeom>
              <a:avLst/>
              <a:gdLst/>
              <a:ahLst/>
              <a:cxnLst/>
              <a:rect l="l" t="t" r="r" b="b"/>
              <a:pathLst>
                <a:path w="4029710" h="335280">
                  <a:moveTo>
                    <a:pt x="0" y="334899"/>
                  </a:moveTo>
                  <a:lnTo>
                    <a:pt x="4029151" y="33489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34899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01216"/>
              <a:ext cx="4029710" cy="1146175"/>
            </a:xfrm>
            <a:custGeom>
              <a:avLst/>
              <a:gdLst/>
              <a:ahLst/>
              <a:cxnLst/>
              <a:rect l="l" t="t" r="r" b="b"/>
              <a:pathLst>
                <a:path w="4029710" h="1146175">
                  <a:moveTo>
                    <a:pt x="4029151" y="0"/>
                  </a:moveTo>
                  <a:lnTo>
                    <a:pt x="0" y="0"/>
                  </a:lnTo>
                  <a:lnTo>
                    <a:pt x="0" y="1146035"/>
                  </a:lnTo>
                  <a:lnTo>
                    <a:pt x="4029151" y="1146035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48556"/>
            <a:ext cx="4048312" cy="137152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006EB8"/>
                </a:solidFill>
                <a:latin typeface="Trebuchet MS"/>
                <a:cs typeface="Trebuchet MS"/>
              </a:rPr>
              <a:t>Find</a:t>
            </a:r>
            <a:endParaRPr sz="2050" dirty="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490"/>
              </a:spcBef>
              <a:tabLst>
                <a:tab pos="1228725" algn="l"/>
              </a:tabLst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Input:</a:t>
            </a:r>
            <a:r>
              <a:rPr sz="1700" spc="5" dirty="0">
                <a:latin typeface="LM Sans 17"/>
                <a:cs typeface="LM Sans 17"/>
              </a:rPr>
              <a:t>Key	</a:t>
            </a:r>
            <a:r>
              <a:rPr sz="1700" i="1" spc="75" dirty="0">
                <a:latin typeface="LM Sans 17"/>
                <a:cs typeface="LM Sans 17"/>
              </a:rPr>
              <a:t>k</a:t>
            </a:r>
            <a:r>
              <a:rPr sz="1700" spc="75" dirty="0">
                <a:latin typeface="LM Sans 17"/>
                <a:cs typeface="LM Sans 17"/>
              </a:rPr>
              <a:t>, </a:t>
            </a:r>
            <a:r>
              <a:rPr sz="1700" spc="20" dirty="0">
                <a:latin typeface="LM Sans 17"/>
                <a:cs typeface="LM Sans 17"/>
              </a:rPr>
              <a:t>Root</a:t>
            </a:r>
            <a:r>
              <a:rPr sz="1700" spc="-85" dirty="0">
                <a:latin typeface="LM Sans 17"/>
                <a:cs typeface="LM Sans 17"/>
              </a:rPr>
              <a:t> </a:t>
            </a:r>
            <a:r>
              <a:rPr sz="1700" i="1" spc="10" dirty="0">
                <a:latin typeface="LM Sans 17"/>
                <a:cs typeface="LM Sans 17"/>
              </a:rPr>
              <a:t>R</a:t>
            </a:r>
            <a:endParaRPr sz="1700" dirty="0">
              <a:latin typeface="LM Sans 17"/>
              <a:cs typeface="LM Sans 17"/>
            </a:endParaRPr>
          </a:p>
          <a:p>
            <a:pPr marL="12700">
              <a:spcBef>
                <a:spcPts val="450"/>
              </a:spcBef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Output:</a:t>
            </a:r>
            <a:r>
              <a:rPr sz="1700" spc="5" dirty="0">
                <a:latin typeface="LM Sans 17"/>
                <a:cs typeface="LM Sans 17"/>
              </a:rPr>
              <a:t>The </a:t>
            </a:r>
            <a:r>
              <a:rPr sz="1700" spc="15" dirty="0">
                <a:latin typeface="LM Sans 17"/>
                <a:cs typeface="LM Sans 17"/>
              </a:rPr>
              <a:t>node </a:t>
            </a:r>
            <a:r>
              <a:rPr sz="1700" spc="5" dirty="0">
                <a:latin typeface="LM Sans 17"/>
                <a:cs typeface="LM Sans 17"/>
              </a:rPr>
              <a:t>in the </a:t>
            </a:r>
            <a:r>
              <a:rPr sz="1700" dirty="0">
                <a:latin typeface="LM Sans 17"/>
                <a:cs typeface="LM Sans 17"/>
              </a:rPr>
              <a:t>tree</a:t>
            </a:r>
            <a:r>
              <a:rPr sz="1700" spc="-55" dirty="0">
                <a:latin typeface="LM Sans 17"/>
                <a:cs typeface="LM Sans 17"/>
              </a:rPr>
              <a:t> </a:t>
            </a:r>
            <a:r>
              <a:rPr sz="1700" spc="5" dirty="0" smtClean="0">
                <a:latin typeface="LM Sans 17"/>
                <a:cs typeface="LM Sans 17"/>
              </a:rPr>
              <a:t>of</a:t>
            </a:r>
            <a:r>
              <a:rPr lang="en-US" sz="1700" spc="5" dirty="0" smtClean="0">
                <a:latin typeface="LM Sans 17"/>
                <a:cs typeface="LM Sans 17"/>
              </a:rPr>
              <a:t> </a:t>
            </a:r>
            <a:r>
              <a:rPr lang="en-US" sz="1700" i="1" spc="10" dirty="0" smtClean="0">
                <a:latin typeface="LM Sans 17"/>
                <a:cs typeface="LM Sans 17"/>
              </a:rPr>
              <a:t>R </a:t>
            </a:r>
            <a:r>
              <a:rPr lang="en-US" sz="1700" spc="5" dirty="0" smtClean="0">
                <a:latin typeface="LM Sans 17"/>
                <a:cs typeface="LM Sans 17"/>
              </a:rPr>
              <a:t>with</a:t>
            </a:r>
            <a:r>
              <a:rPr lang="en-US" sz="1700" spc="80" dirty="0" smtClean="0">
                <a:latin typeface="LM Sans 17"/>
                <a:cs typeface="LM Sans 17"/>
              </a:rPr>
              <a:t> </a:t>
            </a:r>
            <a:r>
              <a:rPr lang="en-US" sz="1700" spc="-15" dirty="0" smtClean="0">
                <a:latin typeface="LM Sans 17"/>
                <a:cs typeface="LM Sans 17"/>
              </a:rPr>
              <a:t>key  	</a:t>
            </a:r>
            <a:r>
              <a:rPr lang="en-US" sz="1700" i="1" spc="-15" dirty="0" smtClean="0">
                <a:latin typeface="LM Sans 17"/>
                <a:cs typeface="LM Sans 17"/>
              </a:rPr>
              <a:t>k</a:t>
            </a:r>
            <a:endParaRPr sz="1700" i="1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82505"/>
            <a:ext cx="727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0" dirty="0">
                <a:latin typeface="Arial"/>
                <a:cs typeface="Arial"/>
              </a:rPr>
              <a:t>Find</a:t>
            </a:r>
            <a:r>
              <a:rPr sz="1700" spc="5" dirty="0">
                <a:latin typeface="LM Sans 17"/>
                <a:cs typeface="LM Sans 17"/>
              </a:rPr>
              <a:t>(</a:t>
            </a:r>
            <a:r>
              <a:rPr sz="1700" spc="10" dirty="0">
                <a:latin typeface="LM Sans 17"/>
                <a:cs typeface="LM Sans 17"/>
              </a:rPr>
              <a:t>6</a:t>
            </a:r>
            <a:r>
              <a:rPr sz="1700" spc="5" dirty="0"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321371"/>
            <a:ext cx="3215639" cy="138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79457"/>
            <a:ext cx="727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0" dirty="0">
                <a:latin typeface="Arial"/>
                <a:cs typeface="Arial"/>
              </a:rPr>
              <a:t>Find</a:t>
            </a:r>
            <a:r>
              <a:rPr sz="1700" spc="5" dirty="0">
                <a:latin typeface="LM Sans 17"/>
                <a:cs typeface="LM Sans 17"/>
              </a:rPr>
              <a:t>(</a:t>
            </a:r>
            <a:r>
              <a:rPr sz="1700" spc="10" dirty="0">
                <a:latin typeface="LM Sans 17"/>
                <a:cs typeface="LM Sans 17"/>
              </a:rPr>
              <a:t>6</a:t>
            </a:r>
            <a:r>
              <a:rPr sz="1700" spc="5" dirty="0"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318323"/>
            <a:ext cx="3215639" cy="1394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79457"/>
            <a:ext cx="727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0" dirty="0">
                <a:latin typeface="Arial"/>
                <a:cs typeface="Arial"/>
              </a:rPr>
              <a:t>Find</a:t>
            </a:r>
            <a:r>
              <a:rPr sz="1700" spc="5" dirty="0">
                <a:latin typeface="LM Sans 17"/>
                <a:cs typeface="LM Sans 17"/>
              </a:rPr>
              <a:t>(</a:t>
            </a:r>
            <a:r>
              <a:rPr sz="1700" spc="10" dirty="0">
                <a:latin typeface="LM Sans 17"/>
                <a:cs typeface="LM Sans 17"/>
              </a:rPr>
              <a:t>6</a:t>
            </a:r>
            <a:r>
              <a:rPr sz="1700" spc="5" dirty="0"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318323"/>
            <a:ext cx="3215639" cy="1394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76409"/>
            <a:ext cx="727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0" dirty="0">
                <a:latin typeface="Arial"/>
                <a:cs typeface="Arial"/>
              </a:rPr>
              <a:t>Find</a:t>
            </a:r>
            <a:r>
              <a:rPr sz="1700" spc="5" dirty="0">
                <a:latin typeface="LM Sans 17"/>
                <a:cs typeface="LM Sans 17"/>
              </a:rPr>
              <a:t>(</a:t>
            </a:r>
            <a:r>
              <a:rPr sz="1700" spc="10" dirty="0">
                <a:latin typeface="LM Sans 17"/>
                <a:cs typeface="LM Sans 17"/>
              </a:rPr>
              <a:t>6</a:t>
            </a:r>
            <a:r>
              <a:rPr sz="1700" spc="5" dirty="0"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315275"/>
            <a:ext cx="3215639" cy="140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8548" y="71245"/>
            <a:ext cx="12115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05" dirty="0">
                <a:latin typeface="Trebuchet MS"/>
                <a:cs typeface="Trebuchet MS"/>
              </a:rPr>
              <a:t>Alg</a:t>
            </a:r>
            <a:r>
              <a:rPr b="0" spc="-180" dirty="0">
                <a:latin typeface="Trebuchet MS"/>
                <a:cs typeface="Trebuchet MS"/>
              </a:rPr>
              <a:t>o</a:t>
            </a:r>
            <a:r>
              <a:rPr b="0" spc="-185" dirty="0">
                <a:latin typeface="Trebuchet MS"/>
                <a:cs typeface="Trebuchet MS"/>
              </a:rPr>
              <a:t>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776249"/>
            <a:ext cx="4029710" cy="2206625"/>
            <a:chOff x="289420" y="776249"/>
            <a:chExt cx="4029710" cy="2206625"/>
          </a:xfrm>
        </p:grpSpPr>
        <p:sp>
          <p:nvSpPr>
            <p:cNvPr id="4" name="object 4"/>
            <p:cNvSpPr/>
            <p:nvPr/>
          </p:nvSpPr>
          <p:spPr>
            <a:xfrm>
              <a:off x="289420" y="77624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21"/>
                  </a:moveTo>
                  <a:lnTo>
                    <a:pt x="4029151" y="410921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2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187170"/>
              <a:ext cx="4029710" cy="1795780"/>
            </a:xfrm>
            <a:custGeom>
              <a:avLst/>
              <a:gdLst/>
              <a:ahLst/>
              <a:cxnLst/>
              <a:rect l="l" t="t" r="r" b="b"/>
              <a:pathLst>
                <a:path w="4029710" h="1795780">
                  <a:moveTo>
                    <a:pt x="4029151" y="0"/>
                  </a:moveTo>
                  <a:lnTo>
                    <a:pt x="0" y="0"/>
                  </a:lnTo>
                  <a:lnTo>
                    <a:pt x="0" y="1795183"/>
                  </a:lnTo>
                  <a:lnTo>
                    <a:pt x="4029151" y="179518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587024"/>
            <a:ext cx="3405556" cy="23483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7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sz="2050" i="1" spc="7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k,</a:t>
            </a:r>
            <a:r>
              <a:rPr sz="2050" i="1" spc="-33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i="1" spc="9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sz="2050" spc="9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2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marR="1185545" indent="-219710">
              <a:lnSpc>
                <a:spcPct val="107400"/>
              </a:lnSpc>
              <a:spcBef>
                <a:spcPts val="1065"/>
              </a:spcBef>
            </a:pP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-40" dirty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-40" dirty="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sz="1700" spc="1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700" spc="-14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27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sz="1700" spc="270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sz="1700" spc="36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lang="en-US" sz="1700" spc="8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sz="1700" spc="80" dirty="0" smtClean="0">
                <a:latin typeface="Consolas" panose="020B0609020204030204" pitchFamily="49" charset="0"/>
                <a:cs typeface="Consolas" panose="020B0609020204030204" pitchFamily="49" charset="0"/>
              </a:rPr>
              <a:t>lse</a:t>
            </a:r>
            <a:r>
              <a:rPr lang="en-US" sz="1700" spc="8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434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-40" dirty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-40" dirty="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sz="1700" i="1" spc="-3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114300" indent="219075">
              <a:lnSpc>
                <a:spcPct val="107400"/>
              </a:lnSpc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sz="1700" spc="40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sz="1700" i="1" spc="40" dirty="0">
                <a:latin typeface="Consolas" panose="020B0609020204030204" pitchFamily="49" charset="0"/>
                <a:cs typeface="Consolas" panose="020B0609020204030204" pitchFamily="49" charset="0"/>
              </a:rPr>
              <a:t>k, </a:t>
            </a:r>
            <a:r>
              <a:rPr sz="1700" i="1" spc="105" dirty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105" dirty="0">
                <a:latin typeface="Consolas" panose="020B0609020204030204" pitchFamily="49" charset="0"/>
                <a:cs typeface="Consolas" panose="020B0609020204030204" pitchFamily="49" charset="0"/>
              </a:rPr>
              <a:t>Left)  </a:t>
            </a:r>
            <a:r>
              <a:rPr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-40" dirty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-40" dirty="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sz="1700" i="1" spc="-2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sz="1700" spc="40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sz="1700" i="1" spc="40" dirty="0">
                <a:latin typeface="Consolas" panose="020B0609020204030204" pitchFamily="49" charset="0"/>
                <a:cs typeface="Consolas" panose="020B0609020204030204" pitchFamily="49" charset="0"/>
              </a:rPr>
              <a:t>k,</a:t>
            </a:r>
            <a:r>
              <a:rPr sz="1700" i="1" spc="-4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60" dirty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60" dirty="0">
                <a:latin typeface="Consolas" panose="020B0609020204030204" pitchFamily="49" charset="0"/>
                <a:cs typeface="Consolas" panose="020B0609020204030204" pitchFamily="49" charset="0"/>
              </a:rPr>
              <a:t>Right)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484</Words>
  <Application>Microsoft Office PowerPoint</Application>
  <PresentationFormat>Custom</PresentationFormat>
  <Paragraphs>170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Consolas</vt:lpstr>
      <vt:lpstr>DejaVu Sans</vt:lpstr>
      <vt:lpstr>LM Sans 10</vt:lpstr>
      <vt:lpstr>LM Sans 12</vt:lpstr>
      <vt:lpstr>LM Sans 17</vt:lpstr>
      <vt:lpstr>Times New Roman</vt:lpstr>
      <vt:lpstr>Trebuchet MS</vt:lpstr>
      <vt:lpstr>Office Theme</vt:lpstr>
      <vt:lpstr>Binary Search Trees:  Basic Operations</vt:lpstr>
      <vt:lpstr>Agenda</vt:lpstr>
      <vt:lpstr>Learning Objectives</vt:lpstr>
      <vt:lpstr>Find</vt:lpstr>
      <vt:lpstr>PowerPoint Presentation</vt:lpstr>
      <vt:lpstr>PowerPoint Presentation</vt:lpstr>
      <vt:lpstr>PowerPoint Presentation</vt:lpstr>
      <vt:lpstr>PowerPoint Presentation</vt:lpstr>
      <vt:lpstr>Algorithm</vt:lpstr>
      <vt:lpstr>Missing Key</vt:lpstr>
      <vt:lpstr>PowerPoint Presentation</vt:lpstr>
      <vt:lpstr>Modification</vt:lpstr>
      <vt:lpstr>PowerPoint Presentation</vt:lpstr>
      <vt:lpstr>Next</vt:lpstr>
      <vt:lpstr>PowerPoint Presentation</vt:lpstr>
      <vt:lpstr>PowerPoint Presentation</vt:lpstr>
      <vt:lpstr>Next</vt:lpstr>
      <vt:lpstr>Left Descendant</vt:lpstr>
      <vt:lpstr>Right Ancestor</vt:lpstr>
      <vt:lpstr>Range Search</vt:lpstr>
      <vt:lpstr>PowerPoint Presentation</vt:lpstr>
      <vt:lpstr>PowerPoint Presentation</vt:lpstr>
      <vt:lpstr>PowerPoint Presentation</vt:lpstr>
      <vt:lpstr>Implementation</vt:lpstr>
      <vt:lpstr>Insert</vt:lpstr>
      <vt:lpstr>PowerPoint Presentation</vt:lpstr>
      <vt:lpstr>PowerPoint Presentation</vt:lpstr>
      <vt:lpstr>Implementation</vt:lpstr>
      <vt:lpstr>Delete</vt:lpstr>
      <vt:lpstr>Difficulty</vt:lpstr>
      <vt:lpstr>Idea</vt:lpstr>
      <vt:lpstr>Idea</vt:lpstr>
      <vt:lpstr>Idea</vt:lpstr>
      <vt:lpstr>Idea</vt:lpstr>
      <vt:lpstr>Implementation</vt:lpstr>
      <vt:lpstr>Problem Which of the following trees is obtained  when the selected node is deleted?</vt:lpstr>
      <vt:lpstr>Problem Which of the following trees is obtained  when the selected node is deleted?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Trees:  Basic Operations</dc:title>
  <dc:subject>Data Structures and Algorithms</dc:subject>
  <dc:creator>Saif Hassan</dc:creator>
  <cp:keywords>data structures, algorithms, programming, software engineering, data science, dynamic programming, sorting, greedy algorithms</cp:keywords>
  <cp:lastModifiedBy>Saif Hassan</cp:lastModifiedBy>
  <cp:revision>13</cp:revision>
  <dcterms:created xsi:type="dcterms:W3CDTF">2020-06-21T10:16:46Z</dcterms:created>
  <dcterms:modified xsi:type="dcterms:W3CDTF">2020-06-21T16:33:29Z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2020-06-21T00:00:00Z</vt:filetime>
  </property>
</Properties>
</file>