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63" r:id="rId5"/>
    <p:sldId id="260" r:id="rId6"/>
    <p:sldId id="261" r:id="rId7"/>
    <p:sldId id="259" r:id="rId8"/>
    <p:sldId id="264" r:id="rId9"/>
    <p:sldId id="265" r:id="rId10"/>
    <p:sldId id="268" r:id="rId11"/>
    <p:sldId id="266" r:id="rId12"/>
    <p:sldId id="270" r:id="rId13"/>
    <p:sldId id="269" r:id="rId14"/>
    <p:sldId id="271" r:id="rId15"/>
    <p:sldId id="272" r:id="rId16"/>
    <p:sldId id="273" r:id="rId17"/>
    <p:sldId id="274" r:id="rId18"/>
    <p:sldId id="275" r:id="rId19"/>
    <p:sldId id="276" r:id="rId20"/>
    <p:sldId id="278" r:id="rId21"/>
    <p:sldId id="279" r:id="rId22"/>
    <p:sldId id="280" r:id="rId23"/>
    <p:sldId id="281" r:id="rId24"/>
    <p:sldId id="282" r:id="rId25"/>
    <p:sldId id="284" r:id="rId26"/>
    <p:sldId id="285" r:id="rId27"/>
    <p:sldId id="286" r:id="rId28"/>
    <p:sldId id="287" r:id="rId29"/>
    <p:sldId id="28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6B21396-A34F-4E74-BC62-66DF84C02146}"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73455-B808-4F81-B423-BD922006A1DD}" type="slidenum">
              <a:rPr lang="en-US" smtClean="0"/>
              <a:t>‹#›</a:t>
            </a:fld>
            <a:endParaRPr lang="en-US"/>
          </a:p>
        </p:txBody>
      </p:sp>
    </p:spTree>
    <p:extLst>
      <p:ext uri="{BB962C8B-B14F-4D97-AF65-F5344CB8AC3E}">
        <p14:creationId xmlns:p14="http://schemas.microsoft.com/office/powerpoint/2010/main" val="3261205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B21396-A34F-4E74-BC62-66DF84C02146}"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73455-B808-4F81-B423-BD922006A1DD}" type="slidenum">
              <a:rPr lang="en-US" smtClean="0"/>
              <a:t>‹#›</a:t>
            </a:fld>
            <a:endParaRPr lang="en-US"/>
          </a:p>
        </p:txBody>
      </p:sp>
    </p:spTree>
    <p:extLst>
      <p:ext uri="{BB962C8B-B14F-4D97-AF65-F5344CB8AC3E}">
        <p14:creationId xmlns:p14="http://schemas.microsoft.com/office/powerpoint/2010/main" val="4077337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B21396-A34F-4E74-BC62-66DF84C02146}"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73455-B808-4F81-B423-BD922006A1DD}" type="slidenum">
              <a:rPr lang="en-US" smtClean="0"/>
              <a:t>‹#›</a:t>
            </a:fld>
            <a:endParaRPr lang="en-US"/>
          </a:p>
        </p:txBody>
      </p:sp>
    </p:spTree>
    <p:extLst>
      <p:ext uri="{BB962C8B-B14F-4D97-AF65-F5344CB8AC3E}">
        <p14:creationId xmlns:p14="http://schemas.microsoft.com/office/powerpoint/2010/main" val="3964458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B21396-A34F-4E74-BC62-66DF84C02146}"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73455-B808-4F81-B423-BD922006A1DD}" type="slidenum">
              <a:rPr lang="en-US" smtClean="0"/>
              <a:t>‹#›</a:t>
            </a:fld>
            <a:endParaRPr lang="en-US"/>
          </a:p>
        </p:txBody>
      </p:sp>
    </p:spTree>
    <p:extLst>
      <p:ext uri="{BB962C8B-B14F-4D97-AF65-F5344CB8AC3E}">
        <p14:creationId xmlns:p14="http://schemas.microsoft.com/office/powerpoint/2010/main" val="1692612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B21396-A34F-4E74-BC62-66DF84C02146}"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73455-B808-4F81-B423-BD922006A1DD}" type="slidenum">
              <a:rPr lang="en-US" smtClean="0"/>
              <a:t>‹#›</a:t>
            </a:fld>
            <a:endParaRPr lang="en-US"/>
          </a:p>
        </p:txBody>
      </p:sp>
    </p:spTree>
    <p:extLst>
      <p:ext uri="{BB962C8B-B14F-4D97-AF65-F5344CB8AC3E}">
        <p14:creationId xmlns:p14="http://schemas.microsoft.com/office/powerpoint/2010/main" val="266322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B21396-A34F-4E74-BC62-66DF84C02146}"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73455-B808-4F81-B423-BD922006A1DD}" type="slidenum">
              <a:rPr lang="en-US" smtClean="0"/>
              <a:t>‹#›</a:t>
            </a:fld>
            <a:endParaRPr lang="en-US"/>
          </a:p>
        </p:txBody>
      </p:sp>
    </p:spTree>
    <p:extLst>
      <p:ext uri="{BB962C8B-B14F-4D97-AF65-F5344CB8AC3E}">
        <p14:creationId xmlns:p14="http://schemas.microsoft.com/office/powerpoint/2010/main" val="19669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B21396-A34F-4E74-BC62-66DF84C02146}" type="datetimeFigureOut">
              <a:rPr lang="en-US" smtClean="0"/>
              <a:t>3/6/2023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B73455-B808-4F81-B423-BD922006A1DD}" type="slidenum">
              <a:rPr lang="en-US" smtClean="0"/>
              <a:t>‹#›</a:t>
            </a:fld>
            <a:endParaRPr lang="en-US"/>
          </a:p>
        </p:txBody>
      </p:sp>
    </p:spTree>
    <p:extLst>
      <p:ext uri="{BB962C8B-B14F-4D97-AF65-F5344CB8AC3E}">
        <p14:creationId xmlns:p14="http://schemas.microsoft.com/office/powerpoint/2010/main" val="2391333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B21396-A34F-4E74-BC62-66DF84C02146}" type="datetimeFigureOut">
              <a:rPr lang="en-US" smtClean="0"/>
              <a:t>3/6/2023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B73455-B808-4F81-B423-BD922006A1DD}" type="slidenum">
              <a:rPr lang="en-US" smtClean="0"/>
              <a:t>‹#›</a:t>
            </a:fld>
            <a:endParaRPr lang="en-US"/>
          </a:p>
        </p:txBody>
      </p:sp>
    </p:spTree>
    <p:extLst>
      <p:ext uri="{BB962C8B-B14F-4D97-AF65-F5344CB8AC3E}">
        <p14:creationId xmlns:p14="http://schemas.microsoft.com/office/powerpoint/2010/main" val="2298000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B21396-A34F-4E74-BC62-66DF84C02146}" type="datetimeFigureOut">
              <a:rPr lang="en-US" smtClean="0"/>
              <a:t>3/6/2023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B73455-B808-4F81-B423-BD922006A1DD}" type="slidenum">
              <a:rPr lang="en-US" smtClean="0"/>
              <a:t>‹#›</a:t>
            </a:fld>
            <a:endParaRPr lang="en-US"/>
          </a:p>
        </p:txBody>
      </p:sp>
    </p:spTree>
    <p:extLst>
      <p:ext uri="{BB962C8B-B14F-4D97-AF65-F5344CB8AC3E}">
        <p14:creationId xmlns:p14="http://schemas.microsoft.com/office/powerpoint/2010/main" val="2987549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B21396-A34F-4E74-BC62-66DF84C02146}"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73455-B808-4F81-B423-BD922006A1DD}" type="slidenum">
              <a:rPr lang="en-US" smtClean="0"/>
              <a:t>‹#›</a:t>
            </a:fld>
            <a:endParaRPr lang="en-US"/>
          </a:p>
        </p:txBody>
      </p:sp>
    </p:spTree>
    <p:extLst>
      <p:ext uri="{BB962C8B-B14F-4D97-AF65-F5344CB8AC3E}">
        <p14:creationId xmlns:p14="http://schemas.microsoft.com/office/powerpoint/2010/main" val="2701479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B21396-A34F-4E74-BC62-66DF84C02146}"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73455-B808-4F81-B423-BD922006A1DD}" type="slidenum">
              <a:rPr lang="en-US" smtClean="0"/>
              <a:t>‹#›</a:t>
            </a:fld>
            <a:endParaRPr lang="en-US"/>
          </a:p>
        </p:txBody>
      </p:sp>
    </p:spTree>
    <p:extLst>
      <p:ext uri="{BB962C8B-B14F-4D97-AF65-F5344CB8AC3E}">
        <p14:creationId xmlns:p14="http://schemas.microsoft.com/office/powerpoint/2010/main" val="4019398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B21396-A34F-4E74-BC62-66DF84C02146}" type="datetimeFigureOut">
              <a:rPr lang="en-US" smtClean="0"/>
              <a:t>3/6/2023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B73455-B808-4F81-B423-BD922006A1DD}" type="slidenum">
              <a:rPr lang="en-US" smtClean="0"/>
              <a:t>‹#›</a:t>
            </a:fld>
            <a:endParaRPr lang="en-US"/>
          </a:p>
        </p:txBody>
      </p:sp>
    </p:spTree>
    <p:extLst>
      <p:ext uri="{BB962C8B-B14F-4D97-AF65-F5344CB8AC3E}">
        <p14:creationId xmlns:p14="http://schemas.microsoft.com/office/powerpoint/2010/main" val="2630435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zentut.com/sql-tutorial/sql-max/" TargetMode="External"/><Relationship Id="rId2" Type="http://schemas.openxmlformats.org/officeDocument/2006/relationships/hyperlink" Target="http://www.sqltutorial.org/sql-min-max.aspx" TargetMode="External"/><Relationship Id="rId1" Type="http://schemas.openxmlformats.org/officeDocument/2006/relationships/slideLayout" Target="../slideLayouts/slideLayout2.xml"/><Relationship Id="rId4" Type="http://schemas.openxmlformats.org/officeDocument/2006/relationships/hyperlink" Target="http://www.sqltutorial.org/sql-sum.aspx"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zentut.com/sql-tutorial/sql-max/" TargetMode="External"/><Relationship Id="rId2" Type="http://schemas.openxmlformats.org/officeDocument/2006/relationships/hyperlink" Target="http://www.sqltutorial.org/sql-min-max.aspx" TargetMode="External"/><Relationship Id="rId1" Type="http://schemas.openxmlformats.org/officeDocument/2006/relationships/slideLayout" Target="../slideLayouts/slideLayout2.xml"/><Relationship Id="rId4" Type="http://schemas.openxmlformats.org/officeDocument/2006/relationships/hyperlink" Target="http://www.sqltutorial.org/sql-sum.asp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1230" y="1040040"/>
            <a:ext cx="9144000" cy="2387600"/>
          </a:xfrm>
        </p:spPr>
        <p:txBody>
          <a:bodyPr>
            <a:normAutofit fontScale="90000"/>
          </a:bodyPr>
          <a:lstStyle/>
          <a:p>
            <a:r>
              <a:rPr lang="en-US" dirty="0">
                <a:effectLst>
                  <a:outerShdw blurRad="38100" dist="38100" dir="2700000" algn="tl">
                    <a:srgbClr val="000000">
                      <a:alpha val="43137"/>
                    </a:srgbClr>
                  </a:outerShdw>
                </a:effectLst>
              </a:rPr>
              <a:t>SQL Functions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&amp;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Regular Expressions</a:t>
            </a:r>
          </a:p>
        </p:txBody>
      </p:sp>
    </p:spTree>
    <p:extLst>
      <p:ext uri="{BB962C8B-B14F-4D97-AF65-F5344CB8AC3E}">
        <p14:creationId xmlns:p14="http://schemas.microsoft.com/office/powerpoint/2010/main" val="1153382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Syntax</a:t>
            </a:r>
          </a:p>
        </p:txBody>
      </p:sp>
      <p:sp>
        <p:nvSpPr>
          <p:cNvPr id="5" name="Content Placeholder 4"/>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73753610"/>
              </p:ext>
            </p:extLst>
          </p:nvPr>
        </p:nvGraphicFramePr>
        <p:xfrm>
          <a:off x="786618" y="1690688"/>
          <a:ext cx="6080760" cy="3078480"/>
        </p:xfrm>
        <a:graphic>
          <a:graphicData uri="http://schemas.openxmlformats.org/drawingml/2006/table">
            <a:tbl>
              <a:tblPr firstRow="1" firstCol="1" bandRow="1">
                <a:tableStyleId>{5C22544A-7EE6-4342-B048-85BDC9FD1C3A}</a:tableStyleId>
              </a:tblPr>
              <a:tblGrid>
                <a:gridCol w="6080760">
                  <a:extLst>
                    <a:ext uri="{9D8B030D-6E8A-4147-A177-3AD203B41FA5}">
                      <a16:colId xmlns:a16="http://schemas.microsoft.com/office/drawing/2014/main" val="3698457282"/>
                    </a:ext>
                  </a:extLst>
                </a:gridCol>
              </a:tblGrid>
              <a:tr h="0">
                <a:tc>
                  <a:txBody>
                    <a:bodyPr/>
                    <a:lstStyle/>
                    <a:p>
                      <a:pPr marL="0" marR="0">
                        <a:lnSpc>
                          <a:spcPct val="110000"/>
                        </a:lnSpc>
                        <a:spcBef>
                          <a:spcPts val="300"/>
                        </a:spcBef>
                        <a:spcAft>
                          <a:spcPts val="300"/>
                        </a:spcAft>
                      </a:pPr>
                      <a:r>
                        <a:rPr lang="en-GB" sz="2800" dirty="0">
                          <a:effectLst/>
                        </a:rPr>
                        <a:t>SELECT </a:t>
                      </a:r>
                      <a:r>
                        <a:rPr lang="en-GB" sz="2800" dirty="0" err="1">
                          <a:effectLst/>
                        </a:rPr>
                        <a:t>column_name</a:t>
                      </a:r>
                      <a:r>
                        <a:rPr lang="en-GB" sz="2800" dirty="0">
                          <a:effectLst/>
                        </a:rPr>
                        <a:t>(s)</a:t>
                      </a:r>
                      <a:endParaRPr lang="en-US" sz="2800" dirty="0">
                        <a:effectLst/>
                      </a:endParaRPr>
                    </a:p>
                    <a:p>
                      <a:pPr marL="0" marR="0">
                        <a:lnSpc>
                          <a:spcPct val="110000"/>
                        </a:lnSpc>
                        <a:spcBef>
                          <a:spcPts val="300"/>
                        </a:spcBef>
                        <a:spcAft>
                          <a:spcPts val="300"/>
                        </a:spcAft>
                      </a:pPr>
                      <a:r>
                        <a:rPr lang="en-GB" sz="2800" dirty="0">
                          <a:effectLst/>
                        </a:rPr>
                        <a:t>FROM </a:t>
                      </a:r>
                      <a:r>
                        <a:rPr lang="en-GB" sz="2800" dirty="0" err="1">
                          <a:effectLst/>
                        </a:rPr>
                        <a:t>table_name</a:t>
                      </a:r>
                      <a:endParaRPr lang="en-US" sz="2800" dirty="0">
                        <a:effectLst/>
                      </a:endParaRPr>
                    </a:p>
                    <a:p>
                      <a:pPr marL="0" marR="0">
                        <a:lnSpc>
                          <a:spcPct val="110000"/>
                        </a:lnSpc>
                        <a:spcBef>
                          <a:spcPts val="300"/>
                        </a:spcBef>
                        <a:spcAft>
                          <a:spcPts val="300"/>
                        </a:spcAft>
                      </a:pPr>
                      <a:r>
                        <a:rPr lang="en-GB" sz="2800" dirty="0">
                          <a:effectLst/>
                        </a:rPr>
                        <a:t>WHERE condition</a:t>
                      </a:r>
                      <a:endParaRPr lang="en-US" sz="2800" dirty="0">
                        <a:effectLst/>
                      </a:endParaRPr>
                    </a:p>
                    <a:p>
                      <a:pPr marL="0" marR="0">
                        <a:lnSpc>
                          <a:spcPct val="110000"/>
                        </a:lnSpc>
                        <a:spcBef>
                          <a:spcPts val="300"/>
                        </a:spcBef>
                        <a:spcAft>
                          <a:spcPts val="300"/>
                        </a:spcAft>
                      </a:pPr>
                      <a:r>
                        <a:rPr lang="en-GB" sz="2800" dirty="0">
                          <a:effectLst/>
                        </a:rPr>
                        <a:t>GROUP BY </a:t>
                      </a:r>
                      <a:r>
                        <a:rPr lang="en-GB" sz="2800" dirty="0" err="1">
                          <a:effectLst/>
                        </a:rPr>
                        <a:t>column_name</a:t>
                      </a:r>
                      <a:r>
                        <a:rPr lang="en-GB" sz="2800" dirty="0">
                          <a:effectLst/>
                        </a:rPr>
                        <a:t>(s)</a:t>
                      </a:r>
                    </a:p>
                    <a:p>
                      <a:r>
                        <a:rPr lang="en-US" sz="2800" b="1" kern="1200" dirty="0">
                          <a:solidFill>
                            <a:schemeClr val="lt1"/>
                          </a:solidFill>
                          <a:effectLst/>
                          <a:latin typeface="+mn-lt"/>
                          <a:ea typeface="+mn-ea"/>
                          <a:cs typeface="+mn-cs"/>
                        </a:rPr>
                        <a:t>HAVING </a:t>
                      </a:r>
                      <a:r>
                        <a:rPr lang="en-US" sz="2800" b="1" i="1" kern="1200" dirty="0">
                          <a:solidFill>
                            <a:schemeClr val="lt1"/>
                          </a:solidFill>
                          <a:effectLst/>
                          <a:latin typeface="+mn-lt"/>
                          <a:ea typeface="+mn-ea"/>
                          <a:cs typeface="+mn-cs"/>
                        </a:rPr>
                        <a:t>condition</a:t>
                      </a:r>
                      <a:endParaRPr lang="en-US" sz="2800" b="1" kern="1200" dirty="0">
                        <a:solidFill>
                          <a:schemeClr val="lt1"/>
                        </a:solidFill>
                        <a:effectLst/>
                        <a:latin typeface="+mn-lt"/>
                        <a:ea typeface="+mn-ea"/>
                        <a:cs typeface="+mn-cs"/>
                      </a:endParaRPr>
                    </a:p>
                    <a:p>
                      <a:pPr marL="0" marR="0">
                        <a:lnSpc>
                          <a:spcPct val="110000"/>
                        </a:lnSpc>
                        <a:spcBef>
                          <a:spcPts val="300"/>
                        </a:spcBef>
                        <a:spcAft>
                          <a:spcPts val="300"/>
                        </a:spcAft>
                      </a:pPr>
                      <a:r>
                        <a:rPr lang="en-GB" sz="2800" dirty="0">
                          <a:effectLst/>
                        </a:rPr>
                        <a:t>ORDER BY </a:t>
                      </a:r>
                      <a:r>
                        <a:rPr lang="en-GB" sz="2800" dirty="0" err="1">
                          <a:effectLst/>
                        </a:rPr>
                        <a:t>column_name</a:t>
                      </a:r>
                      <a:r>
                        <a:rPr lang="en-GB" sz="2800" dirty="0">
                          <a:effectLst/>
                        </a:rPr>
                        <a:t>(s);</a:t>
                      </a:r>
                      <a:endParaRPr lang="en-US" sz="2800" dirty="0">
                        <a:effectLst/>
                        <a:latin typeface="Times New Roman" panose="02020603050405020304" pitchFamily="18" charset="0"/>
                        <a:ea typeface="Batang"/>
                        <a:cs typeface="Arial" panose="020B0604020202020204" pitchFamily="34" charset="0"/>
                      </a:endParaRPr>
                    </a:p>
                  </a:txBody>
                  <a:tcPr marL="68580" marR="68580" marT="0" marB="0"/>
                </a:tc>
                <a:extLst>
                  <a:ext uri="{0D108BD9-81ED-4DB2-BD59-A6C34878D82A}">
                    <a16:rowId xmlns:a16="http://schemas.microsoft.com/office/drawing/2014/main" val="76407970"/>
                  </a:ext>
                </a:extLst>
              </a:tr>
            </a:tbl>
          </a:graphicData>
        </a:graphic>
      </p:graphicFrame>
    </p:spTree>
    <p:extLst>
      <p:ext uri="{BB962C8B-B14F-4D97-AF65-F5344CB8AC3E}">
        <p14:creationId xmlns:p14="http://schemas.microsoft.com/office/powerpoint/2010/main" val="1283349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Syntax</a:t>
            </a:r>
          </a:p>
        </p:txBody>
      </p:sp>
      <p:sp>
        <p:nvSpPr>
          <p:cNvPr id="5" name="Content Placeholder 4"/>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r>
              <a:rPr lang="en-US" dirty="0"/>
              <a:t>SELECT COUNT(</a:t>
            </a:r>
            <a:r>
              <a:rPr lang="en-US" dirty="0" err="1"/>
              <a:t>CustomerID</a:t>
            </a:r>
            <a:r>
              <a:rPr lang="en-US" dirty="0"/>
              <a:t>), Country FROM Customers GROUP BY Country HAVING COUNT(</a:t>
            </a:r>
            <a:r>
              <a:rPr lang="en-US" dirty="0" err="1"/>
              <a:t>CustomerID</a:t>
            </a:r>
            <a:r>
              <a:rPr lang="en-US" dirty="0"/>
              <a:t>) &gt; 5 ORDER BY COUNT(</a:t>
            </a:r>
            <a:r>
              <a:rPr lang="en-US" dirty="0" err="1"/>
              <a:t>CustomerID</a:t>
            </a:r>
            <a:r>
              <a:rPr lang="en-US" dirty="0"/>
              <a:t>) DESC;</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73753610"/>
              </p:ext>
            </p:extLst>
          </p:nvPr>
        </p:nvGraphicFramePr>
        <p:xfrm>
          <a:off x="786618" y="1690688"/>
          <a:ext cx="6080760" cy="3078480"/>
        </p:xfrm>
        <a:graphic>
          <a:graphicData uri="http://schemas.openxmlformats.org/drawingml/2006/table">
            <a:tbl>
              <a:tblPr firstRow="1" firstCol="1" bandRow="1">
                <a:tableStyleId>{5C22544A-7EE6-4342-B048-85BDC9FD1C3A}</a:tableStyleId>
              </a:tblPr>
              <a:tblGrid>
                <a:gridCol w="6080760">
                  <a:extLst>
                    <a:ext uri="{9D8B030D-6E8A-4147-A177-3AD203B41FA5}">
                      <a16:colId xmlns:a16="http://schemas.microsoft.com/office/drawing/2014/main" val="3698457282"/>
                    </a:ext>
                  </a:extLst>
                </a:gridCol>
              </a:tblGrid>
              <a:tr h="0">
                <a:tc>
                  <a:txBody>
                    <a:bodyPr/>
                    <a:lstStyle/>
                    <a:p>
                      <a:pPr marL="0" marR="0">
                        <a:lnSpc>
                          <a:spcPct val="110000"/>
                        </a:lnSpc>
                        <a:spcBef>
                          <a:spcPts val="300"/>
                        </a:spcBef>
                        <a:spcAft>
                          <a:spcPts val="300"/>
                        </a:spcAft>
                      </a:pPr>
                      <a:r>
                        <a:rPr lang="en-GB" sz="2800" dirty="0">
                          <a:effectLst/>
                        </a:rPr>
                        <a:t>SELECT </a:t>
                      </a:r>
                      <a:r>
                        <a:rPr lang="en-GB" sz="2800" dirty="0" err="1">
                          <a:effectLst/>
                        </a:rPr>
                        <a:t>column_name</a:t>
                      </a:r>
                      <a:r>
                        <a:rPr lang="en-GB" sz="2800" dirty="0">
                          <a:effectLst/>
                        </a:rPr>
                        <a:t>(s)</a:t>
                      </a:r>
                      <a:endParaRPr lang="en-US" sz="2800" dirty="0">
                        <a:effectLst/>
                      </a:endParaRPr>
                    </a:p>
                    <a:p>
                      <a:pPr marL="0" marR="0">
                        <a:lnSpc>
                          <a:spcPct val="110000"/>
                        </a:lnSpc>
                        <a:spcBef>
                          <a:spcPts val="300"/>
                        </a:spcBef>
                        <a:spcAft>
                          <a:spcPts val="300"/>
                        </a:spcAft>
                      </a:pPr>
                      <a:r>
                        <a:rPr lang="en-GB" sz="2800" dirty="0">
                          <a:effectLst/>
                        </a:rPr>
                        <a:t>FROM </a:t>
                      </a:r>
                      <a:r>
                        <a:rPr lang="en-GB" sz="2800" dirty="0" err="1">
                          <a:effectLst/>
                        </a:rPr>
                        <a:t>table_name</a:t>
                      </a:r>
                      <a:endParaRPr lang="en-US" sz="2800" dirty="0">
                        <a:effectLst/>
                      </a:endParaRPr>
                    </a:p>
                    <a:p>
                      <a:pPr marL="0" marR="0">
                        <a:lnSpc>
                          <a:spcPct val="110000"/>
                        </a:lnSpc>
                        <a:spcBef>
                          <a:spcPts val="300"/>
                        </a:spcBef>
                        <a:spcAft>
                          <a:spcPts val="300"/>
                        </a:spcAft>
                      </a:pPr>
                      <a:r>
                        <a:rPr lang="en-GB" sz="2800" dirty="0">
                          <a:effectLst/>
                        </a:rPr>
                        <a:t>WHERE condition</a:t>
                      </a:r>
                      <a:endParaRPr lang="en-US" sz="2800" dirty="0">
                        <a:effectLst/>
                      </a:endParaRPr>
                    </a:p>
                    <a:p>
                      <a:pPr marL="0" marR="0">
                        <a:lnSpc>
                          <a:spcPct val="110000"/>
                        </a:lnSpc>
                        <a:spcBef>
                          <a:spcPts val="300"/>
                        </a:spcBef>
                        <a:spcAft>
                          <a:spcPts val="300"/>
                        </a:spcAft>
                      </a:pPr>
                      <a:r>
                        <a:rPr lang="en-GB" sz="2800" dirty="0">
                          <a:effectLst/>
                        </a:rPr>
                        <a:t>GROUP BY </a:t>
                      </a:r>
                      <a:r>
                        <a:rPr lang="en-GB" sz="2800" dirty="0" err="1">
                          <a:effectLst/>
                        </a:rPr>
                        <a:t>column_name</a:t>
                      </a:r>
                      <a:r>
                        <a:rPr lang="en-GB" sz="2800" dirty="0">
                          <a:effectLst/>
                        </a:rPr>
                        <a:t>(s)</a:t>
                      </a:r>
                    </a:p>
                    <a:p>
                      <a:r>
                        <a:rPr lang="en-US" sz="2800" b="1" kern="1200" dirty="0">
                          <a:solidFill>
                            <a:schemeClr val="lt1"/>
                          </a:solidFill>
                          <a:effectLst/>
                          <a:latin typeface="+mn-lt"/>
                          <a:ea typeface="+mn-ea"/>
                          <a:cs typeface="+mn-cs"/>
                        </a:rPr>
                        <a:t>HAVING </a:t>
                      </a:r>
                      <a:r>
                        <a:rPr lang="en-US" sz="2800" b="1" i="1" kern="1200" dirty="0">
                          <a:solidFill>
                            <a:schemeClr val="lt1"/>
                          </a:solidFill>
                          <a:effectLst/>
                          <a:latin typeface="+mn-lt"/>
                          <a:ea typeface="+mn-ea"/>
                          <a:cs typeface="+mn-cs"/>
                        </a:rPr>
                        <a:t>condition</a:t>
                      </a:r>
                      <a:endParaRPr lang="en-US" sz="2800" b="1" kern="1200" dirty="0">
                        <a:solidFill>
                          <a:schemeClr val="lt1"/>
                        </a:solidFill>
                        <a:effectLst/>
                        <a:latin typeface="+mn-lt"/>
                        <a:ea typeface="+mn-ea"/>
                        <a:cs typeface="+mn-cs"/>
                      </a:endParaRPr>
                    </a:p>
                    <a:p>
                      <a:pPr marL="0" marR="0">
                        <a:lnSpc>
                          <a:spcPct val="110000"/>
                        </a:lnSpc>
                        <a:spcBef>
                          <a:spcPts val="300"/>
                        </a:spcBef>
                        <a:spcAft>
                          <a:spcPts val="300"/>
                        </a:spcAft>
                      </a:pPr>
                      <a:r>
                        <a:rPr lang="en-GB" sz="2800" dirty="0">
                          <a:effectLst/>
                        </a:rPr>
                        <a:t>ORDER BY </a:t>
                      </a:r>
                      <a:r>
                        <a:rPr lang="en-GB" sz="2800" dirty="0" err="1">
                          <a:effectLst/>
                        </a:rPr>
                        <a:t>column_name</a:t>
                      </a:r>
                      <a:r>
                        <a:rPr lang="en-GB" sz="2800" dirty="0">
                          <a:effectLst/>
                        </a:rPr>
                        <a:t>(s);</a:t>
                      </a:r>
                      <a:endParaRPr lang="en-US" sz="2800" dirty="0">
                        <a:effectLst/>
                        <a:latin typeface="Times New Roman" panose="02020603050405020304" pitchFamily="18" charset="0"/>
                        <a:ea typeface="Batang"/>
                        <a:cs typeface="Arial" panose="020B0604020202020204" pitchFamily="34" charset="0"/>
                      </a:endParaRPr>
                    </a:p>
                  </a:txBody>
                  <a:tcPr marL="68580" marR="68580" marT="0" marB="0"/>
                </a:tc>
                <a:extLst>
                  <a:ext uri="{0D108BD9-81ED-4DB2-BD59-A6C34878D82A}">
                    <a16:rowId xmlns:a16="http://schemas.microsoft.com/office/drawing/2014/main" val="76407970"/>
                  </a:ext>
                </a:extLst>
              </a:tr>
            </a:tbl>
          </a:graphicData>
        </a:graphic>
      </p:graphicFrame>
    </p:spTree>
    <p:extLst>
      <p:ext uri="{BB962C8B-B14F-4D97-AF65-F5344CB8AC3E}">
        <p14:creationId xmlns:p14="http://schemas.microsoft.com/office/powerpoint/2010/main" val="1830094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Regular Expression</a:t>
            </a:r>
          </a:p>
        </p:txBody>
      </p:sp>
      <p:sp>
        <p:nvSpPr>
          <p:cNvPr id="3" name="Content Placeholder 2"/>
          <p:cNvSpPr>
            <a:spLocks noGrp="1"/>
          </p:cNvSpPr>
          <p:nvPr>
            <p:ph idx="1"/>
          </p:nvPr>
        </p:nvSpPr>
        <p:spPr/>
        <p:txBody>
          <a:bodyPr/>
          <a:lstStyle/>
          <a:p>
            <a:r>
              <a:rPr lang="en-US" dirty="0"/>
              <a:t>Regular Expressions help search data matching complex criteria.  </a:t>
            </a:r>
          </a:p>
          <a:p>
            <a:r>
              <a:rPr lang="en-US" dirty="0"/>
              <a:t>We looked at wildcards in the previous labs. </a:t>
            </a:r>
          </a:p>
          <a:p>
            <a:r>
              <a:rPr lang="en-US" dirty="0"/>
              <a:t>If you have worked with wildcards before, you may be asking why learn regular expressions when you can get similar results using the wildcards. </a:t>
            </a:r>
          </a:p>
          <a:p>
            <a:r>
              <a:rPr lang="en-US" dirty="0"/>
              <a:t>Because, compared to wildcards, regular expressions allow us to search data matching even more complex criterion.</a:t>
            </a:r>
          </a:p>
          <a:p>
            <a:endParaRPr lang="en-US" dirty="0"/>
          </a:p>
        </p:txBody>
      </p:sp>
    </p:spTree>
    <p:extLst>
      <p:ext uri="{BB962C8B-B14F-4D97-AF65-F5344CB8AC3E}">
        <p14:creationId xmlns:p14="http://schemas.microsoft.com/office/powerpoint/2010/main" val="1261483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Regular Expression – Syntax &amp; Example</a:t>
            </a:r>
          </a:p>
        </p:txBody>
      </p:sp>
      <p:sp>
        <p:nvSpPr>
          <p:cNvPr id="3" name="Content Placeholder 2"/>
          <p:cNvSpPr>
            <a:spLocks noGrp="1"/>
          </p:cNvSpPr>
          <p:nvPr>
            <p:ph idx="1"/>
          </p:nvPr>
        </p:nvSpPr>
        <p:spPr/>
        <p:txBody>
          <a:bodyPr/>
          <a:lstStyle/>
          <a:p>
            <a:endParaRPr lang="en-US" dirty="0"/>
          </a:p>
          <a:p>
            <a:r>
              <a:rPr lang="en-US" dirty="0"/>
              <a:t>SELECT </a:t>
            </a:r>
            <a:r>
              <a:rPr lang="en-US" i="1" dirty="0"/>
              <a:t>columns </a:t>
            </a:r>
            <a:r>
              <a:rPr lang="en-US" dirty="0"/>
              <a:t>FROM </a:t>
            </a:r>
            <a:r>
              <a:rPr lang="en-US" i="1" dirty="0"/>
              <a:t>table </a:t>
            </a:r>
            <a:r>
              <a:rPr lang="en-US" dirty="0"/>
              <a:t>WHERE </a:t>
            </a:r>
            <a:r>
              <a:rPr lang="en-US" i="1" dirty="0" err="1"/>
              <a:t>columnName</a:t>
            </a:r>
            <a:r>
              <a:rPr lang="en-US" i="1" dirty="0"/>
              <a:t> </a:t>
            </a:r>
            <a:r>
              <a:rPr lang="en-US" dirty="0"/>
              <a:t>REGEXP </a:t>
            </a:r>
            <a:r>
              <a:rPr lang="en-US" i="1" dirty="0"/>
              <a:t>'pattern';</a:t>
            </a:r>
          </a:p>
          <a:p>
            <a:endParaRPr lang="en-US" i="1" dirty="0"/>
          </a:p>
          <a:p>
            <a:r>
              <a:rPr lang="en-US" dirty="0"/>
              <a:t>SELECT </a:t>
            </a:r>
            <a:r>
              <a:rPr lang="en-US" i="1" dirty="0"/>
              <a:t>* </a:t>
            </a:r>
            <a:r>
              <a:rPr lang="en-US" dirty="0"/>
              <a:t>FROM employees WHERE FIRST_NAMEREGEXP </a:t>
            </a:r>
            <a:r>
              <a:rPr lang="en-US" i="1" dirty="0"/>
              <a:t>'al';</a:t>
            </a:r>
            <a:endParaRPr lang="en-US" dirty="0"/>
          </a:p>
        </p:txBody>
      </p:sp>
    </p:spTree>
    <p:extLst>
      <p:ext uri="{BB962C8B-B14F-4D97-AF65-F5344CB8AC3E}">
        <p14:creationId xmlns:p14="http://schemas.microsoft.com/office/powerpoint/2010/main" val="246022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Regular Expression – Syntax &amp; Example</a:t>
            </a:r>
          </a:p>
        </p:txBody>
      </p:sp>
      <p:sp>
        <p:nvSpPr>
          <p:cNvPr id="3" name="Content Placeholder 2"/>
          <p:cNvSpPr>
            <a:spLocks noGrp="1"/>
          </p:cNvSpPr>
          <p:nvPr>
            <p:ph idx="1"/>
          </p:nvPr>
        </p:nvSpPr>
        <p:spPr/>
        <p:txBody>
          <a:bodyPr/>
          <a:lstStyle/>
          <a:p>
            <a:endParaRPr lang="en-US" dirty="0"/>
          </a:p>
          <a:p>
            <a:r>
              <a:rPr lang="en-US" dirty="0"/>
              <a:t>SELECT </a:t>
            </a:r>
            <a:r>
              <a:rPr lang="en-US" i="1" dirty="0"/>
              <a:t>columns </a:t>
            </a:r>
            <a:r>
              <a:rPr lang="en-US" dirty="0"/>
              <a:t>FROM </a:t>
            </a:r>
            <a:r>
              <a:rPr lang="en-US" i="1" dirty="0"/>
              <a:t>table </a:t>
            </a:r>
            <a:r>
              <a:rPr lang="en-US" dirty="0"/>
              <a:t>WHERE </a:t>
            </a:r>
            <a:r>
              <a:rPr lang="en-US" i="1" dirty="0" err="1"/>
              <a:t>columnName</a:t>
            </a:r>
            <a:r>
              <a:rPr lang="en-US" i="1" dirty="0"/>
              <a:t> </a:t>
            </a:r>
            <a:r>
              <a:rPr lang="en-US" dirty="0"/>
              <a:t>REGEXP </a:t>
            </a:r>
            <a:r>
              <a:rPr lang="en-US" i="1" dirty="0"/>
              <a:t>'pattern';</a:t>
            </a:r>
          </a:p>
          <a:p>
            <a:endParaRPr lang="en-US" i="1" dirty="0"/>
          </a:p>
          <a:p>
            <a:r>
              <a:rPr lang="en-US" dirty="0"/>
              <a:t>SELECT </a:t>
            </a:r>
            <a:r>
              <a:rPr lang="en-US" i="1" dirty="0"/>
              <a:t>* </a:t>
            </a:r>
            <a:r>
              <a:rPr lang="en-US" dirty="0"/>
              <a:t>FROM employees WHERE FIRST_NAMEREGEXP </a:t>
            </a:r>
            <a:r>
              <a:rPr lang="en-US" i="1" dirty="0"/>
              <a:t>'al';</a:t>
            </a:r>
          </a:p>
          <a:p>
            <a:endParaRPr lang="en-US" i="1" dirty="0"/>
          </a:p>
          <a:p>
            <a:r>
              <a:rPr lang="en-US" dirty="0"/>
              <a:t>The above query searches for all the employees’ first name that have the word “al” in them. It does not matter whether the “al” is at the beginning, middle or end of the first name. As long as it is contained in the name then it will be considered.</a:t>
            </a:r>
          </a:p>
          <a:p>
            <a:endParaRPr lang="en-US" dirty="0"/>
          </a:p>
        </p:txBody>
      </p:sp>
    </p:spTree>
    <p:extLst>
      <p:ext uri="{BB962C8B-B14F-4D97-AF65-F5344CB8AC3E}">
        <p14:creationId xmlns:p14="http://schemas.microsoft.com/office/powerpoint/2010/main" val="3696537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Regular Expression – Syntax &amp; Example</a:t>
            </a:r>
          </a:p>
        </p:txBody>
      </p:sp>
      <p:sp>
        <p:nvSpPr>
          <p:cNvPr id="3" name="Content Placeholder 2"/>
          <p:cNvSpPr>
            <a:spLocks noGrp="1"/>
          </p:cNvSpPr>
          <p:nvPr>
            <p:ph idx="1"/>
          </p:nvPr>
        </p:nvSpPr>
        <p:spPr/>
        <p:txBody>
          <a:bodyPr/>
          <a:lstStyle/>
          <a:p>
            <a:endParaRPr lang="en-US" dirty="0"/>
          </a:p>
          <a:p>
            <a:r>
              <a:rPr lang="en-US" dirty="0"/>
              <a:t>SELECT </a:t>
            </a:r>
            <a:r>
              <a:rPr lang="en-US" i="1" dirty="0"/>
              <a:t>columns </a:t>
            </a:r>
            <a:r>
              <a:rPr lang="en-US" dirty="0"/>
              <a:t>FROM </a:t>
            </a:r>
            <a:r>
              <a:rPr lang="en-US" i="1" dirty="0"/>
              <a:t>table </a:t>
            </a:r>
            <a:r>
              <a:rPr lang="en-US" dirty="0"/>
              <a:t>WHERE </a:t>
            </a:r>
            <a:r>
              <a:rPr lang="en-US" i="1" dirty="0" err="1"/>
              <a:t>columnName</a:t>
            </a:r>
            <a:r>
              <a:rPr lang="en-US" i="1" dirty="0"/>
              <a:t> </a:t>
            </a:r>
            <a:r>
              <a:rPr lang="en-US" dirty="0"/>
              <a:t>REGEXP </a:t>
            </a:r>
            <a:r>
              <a:rPr lang="en-US" i="1" dirty="0"/>
              <a:t>'pattern';</a:t>
            </a:r>
          </a:p>
          <a:p>
            <a:endParaRPr lang="en-US" i="1" dirty="0"/>
          </a:p>
          <a:p>
            <a:r>
              <a:rPr lang="en-US" dirty="0"/>
              <a:t>SELECT </a:t>
            </a:r>
            <a:r>
              <a:rPr lang="en-US" i="1" dirty="0"/>
              <a:t>* </a:t>
            </a:r>
            <a:r>
              <a:rPr lang="en-US" dirty="0"/>
              <a:t>FROM employees WHERE FIRST_NAMEREGEXP </a:t>
            </a:r>
            <a:r>
              <a:rPr lang="en-US" i="1" dirty="0"/>
              <a:t>'al';</a:t>
            </a:r>
          </a:p>
          <a:p>
            <a:endParaRPr lang="en-US" i="1" dirty="0"/>
          </a:p>
          <a:p>
            <a:r>
              <a:rPr lang="en-US" dirty="0"/>
              <a:t>The above query searches for all the employees’ first name that have the word “al” in them. It does not matter whether the “al” is at the beginning, middle or end of the first name. As long as it is contained in the name then it will be considered.</a:t>
            </a:r>
          </a:p>
          <a:p>
            <a:endParaRPr lang="en-US" dirty="0"/>
          </a:p>
        </p:txBody>
      </p:sp>
    </p:spTree>
    <p:extLst>
      <p:ext uri="{BB962C8B-B14F-4D97-AF65-F5344CB8AC3E}">
        <p14:creationId xmlns:p14="http://schemas.microsoft.com/office/powerpoint/2010/main" val="3482239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Regular Expression – Example</a:t>
            </a:r>
          </a:p>
        </p:txBody>
      </p:sp>
      <p:sp>
        <p:nvSpPr>
          <p:cNvPr id="3" name="Content Placeholder 2"/>
          <p:cNvSpPr>
            <a:spLocks noGrp="1"/>
          </p:cNvSpPr>
          <p:nvPr>
            <p:ph idx="1"/>
          </p:nvPr>
        </p:nvSpPr>
        <p:spPr/>
        <p:txBody>
          <a:bodyPr/>
          <a:lstStyle/>
          <a:p>
            <a:endParaRPr lang="en-US" dirty="0"/>
          </a:p>
          <a:p>
            <a:pPr marL="0" indent="0">
              <a:buNone/>
            </a:pPr>
            <a:r>
              <a:rPr lang="en-US" dirty="0"/>
              <a:t>Let's suppose that we want to search employees whose first name start with a, b, c or d, followed by any number of other characters. We can use a regular expression together with the meta-characters to achieve our desired results.</a:t>
            </a:r>
          </a:p>
          <a:p>
            <a:pPr marL="0" indent="0">
              <a:buNone/>
            </a:pPr>
            <a:endParaRPr lang="en-US" dirty="0"/>
          </a:p>
          <a:p>
            <a:pPr marL="0" indent="0">
              <a:buNone/>
            </a:pPr>
            <a:r>
              <a:rPr lang="en-US" dirty="0"/>
              <a:t>SELECT </a:t>
            </a:r>
            <a:r>
              <a:rPr lang="en-US" i="1" dirty="0"/>
              <a:t>* </a:t>
            </a:r>
            <a:r>
              <a:rPr lang="en-US" dirty="0"/>
              <a:t>FROM employees WHERE FIRST_NAME REGEXP '^[a, b, c, 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18305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Meta-Characters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51963240"/>
              </p:ext>
            </p:extLst>
          </p:nvPr>
        </p:nvGraphicFramePr>
        <p:xfrm>
          <a:off x="838200" y="1825625"/>
          <a:ext cx="10515600" cy="2656840"/>
        </p:xfrm>
        <a:graphic>
          <a:graphicData uri="http://schemas.openxmlformats.org/drawingml/2006/table">
            <a:tbl>
              <a:tblPr firstRow="1" bandRow="1">
                <a:tableStyleId>{073A0DAA-6AF3-43AB-8588-CEC1D06C72B9}</a:tableStyleId>
              </a:tblPr>
              <a:tblGrid>
                <a:gridCol w="1665849">
                  <a:extLst>
                    <a:ext uri="{9D8B030D-6E8A-4147-A177-3AD203B41FA5}">
                      <a16:colId xmlns:a16="http://schemas.microsoft.com/office/drawing/2014/main" val="3196570"/>
                    </a:ext>
                  </a:extLst>
                </a:gridCol>
                <a:gridCol w="3910819">
                  <a:extLst>
                    <a:ext uri="{9D8B030D-6E8A-4147-A177-3AD203B41FA5}">
                      <a16:colId xmlns:a16="http://schemas.microsoft.com/office/drawing/2014/main" val="3114146674"/>
                    </a:ext>
                  </a:extLst>
                </a:gridCol>
                <a:gridCol w="4938932">
                  <a:extLst>
                    <a:ext uri="{9D8B030D-6E8A-4147-A177-3AD203B41FA5}">
                      <a16:colId xmlns:a16="http://schemas.microsoft.com/office/drawing/2014/main" val="1874684794"/>
                    </a:ext>
                  </a:extLst>
                </a:gridCol>
              </a:tblGrid>
              <a:tr h="370840">
                <a:tc>
                  <a:txBody>
                    <a:bodyPr/>
                    <a:lstStyle/>
                    <a:p>
                      <a:r>
                        <a:rPr lang="en-US" dirty="0"/>
                        <a:t>Character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686680379"/>
                  </a:ext>
                </a:extLst>
              </a:tr>
              <a:tr h="370840">
                <a:tc>
                  <a:txBody>
                    <a:bodyPr/>
                    <a:lstStyle/>
                    <a:p>
                      <a:endParaRPr lang="en-US" dirty="0"/>
                    </a:p>
                    <a:p>
                      <a:endParaRPr lang="en-US" dirty="0"/>
                    </a:p>
                    <a:p>
                      <a:endParaRPr lang="en-US" dirty="0"/>
                    </a:p>
                    <a:p>
                      <a:pPr algn="ctr"/>
                      <a:r>
                        <a:rPr lang="en-US" dirty="0"/>
                        <a:t>*</a:t>
                      </a:r>
                    </a:p>
                  </a:txBody>
                  <a:tcPr/>
                </a:tc>
                <a:tc>
                  <a:txBody>
                    <a:bodyPr/>
                    <a:lstStyle/>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The asterisk (*) meta-character is used to match zero (0) or more instances of the strings preceding it</a:t>
                      </a:r>
                      <a:endParaRPr lang="en-US" dirty="0"/>
                    </a:p>
                  </a:txBody>
                  <a:tcPr/>
                </a:tc>
                <a:tc>
                  <a:txBody>
                    <a:bodyPr/>
                    <a:lstStyle/>
                    <a:p>
                      <a:endParaRPr lang="en-US" dirty="0"/>
                    </a:p>
                    <a:p>
                      <a:r>
                        <a:rPr lang="en-US" sz="1800" kern="1200" dirty="0">
                          <a:solidFill>
                            <a:schemeClr val="dk1"/>
                          </a:solidFill>
                          <a:effectLst/>
                          <a:latin typeface="+mn-lt"/>
                          <a:ea typeface="+mn-ea"/>
                          <a:cs typeface="+mn-cs"/>
                        </a:rPr>
                        <a:t>SELECT * FROM movies WHERE title REGEXP 'da*'; </a:t>
                      </a:r>
                    </a:p>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will give all movies containing characters “d” and</a:t>
                      </a:r>
                      <a:r>
                        <a:rPr lang="en-US" sz="1800" kern="1200" baseline="0" dirty="0">
                          <a:solidFill>
                            <a:schemeClr val="dk1"/>
                          </a:solidFill>
                          <a:effectLst/>
                          <a:latin typeface="+mn-lt"/>
                          <a:ea typeface="+mn-ea"/>
                          <a:cs typeface="+mn-cs"/>
                        </a:rPr>
                        <a:t> may contain “afterwards</a:t>
                      </a:r>
                      <a:r>
                        <a:rPr lang="en-US" sz="1800" kern="1200" dirty="0">
                          <a:solidFill>
                            <a:schemeClr val="dk1"/>
                          </a:solidFill>
                          <a:effectLst/>
                          <a:latin typeface="+mn-lt"/>
                          <a:ea typeface="+mn-ea"/>
                          <a:cs typeface="+mn-cs"/>
                        </a:rPr>
                        <a:t> .</a:t>
                      </a:r>
                    </a:p>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For Example, Da Vinci Code , Daddy's Little Girls.</a:t>
                      </a:r>
                    </a:p>
                    <a:p>
                      <a:endParaRPr lang="en-US" dirty="0"/>
                    </a:p>
                  </a:txBody>
                  <a:tcPr/>
                </a:tc>
                <a:extLst>
                  <a:ext uri="{0D108BD9-81ED-4DB2-BD59-A6C34878D82A}">
                    <a16:rowId xmlns:a16="http://schemas.microsoft.com/office/drawing/2014/main" val="4068396855"/>
                  </a:ext>
                </a:extLst>
              </a:tr>
            </a:tbl>
          </a:graphicData>
        </a:graphic>
      </p:graphicFrame>
    </p:spTree>
    <p:extLst>
      <p:ext uri="{BB962C8B-B14F-4D97-AF65-F5344CB8AC3E}">
        <p14:creationId xmlns:p14="http://schemas.microsoft.com/office/powerpoint/2010/main" val="3660164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Meta-Characters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9092736"/>
              </p:ext>
            </p:extLst>
          </p:nvPr>
        </p:nvGraphicFramePr>
        <p:xfrm>
          <a:off x="838200" y="1825625"/>
          <a:ext cx="10515600" cy="2382520"/>
        </p:xfrm>
        <a:graphic>
          <a:graphicData uri="http://schemas.openxmlformats.org/drawingml/2006/table">
            <a:tbl>
              <a:tblPr firstRow="1" bandRow="1">
                <a:tableStyleId>{073A0DAA-6AF3-43AB-8588-CEC1D06C72B9}</a:tableStyleId>
              </a:tblPr>
              <a:tblGrid>
                <a:gridCol w="1665849">
                  <a:extLst>
                    <a:ext uri="{9D8B030D-6E8A-4147-A177-3AD203B41FA5}">
                      <a16:colId xmlns:a16="http://schemas.microsoft.com/office/drawing/2014/main" val="3196570"/>
                    </a:ext>
                  </a:extLst>
                </a:gridCol>
                <a:gridCol w="3910819">
                  <a:extLst>
                    <a:ext uri="{9D8B030D-6E8A-4147-A177-3AD203B41FA5}">
                      <a16:colId xmlns:a16="http://schemas.microsoft.com/office/drawing/2014/main" val="3114146674"/>
                    </a:ext>
                  </a:extLst>
                </a:gridCol>
                <a:gridCol w="4938932">
                  <a:extLst>
                    <a:ext uri="{9D8B030D-6E8A-4147-A177-3AD203B41FA5}">
                      <a16:colId xmlns:a16="http://schemas.microsoft.com/office/drawing/2014/main" val="1874684794"/>
                    </a:ext>
                  </a:extLst>
                </a:gridCol>
              </a:tblGrid>
              <a:tr h="370840">
                <a:tc>
                  <a:txBody>
                    <a:bodyPr/>
                    <a:lstStyle/>
                    <a:p>
                      <a:r>
                        <a:rPr lang="en-US" dirty="0"/>
                        <a:t>Character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686680379"/>
                  </a:ext>
                </a:extLst>
              </a:tr>
              <a:tr h="370840">
                <a:tc>
                  <a:txBody>
                    <a:bodyPr/>
                    <a:lstStyle/>
                    <a:p>
                      <a:endParaRPr lang="en-US" dirty="0"/>
                    </a:p>
                    <a:p>
                      <a:endParaRPr lang="en-US" dirty="0"/>
                    </a:p>
                    <a:p>
                      <a:endParaRPr lang="en-US" dirty="0"/>
                    </a:p>
                    <a:p>
                      <a:pPr algn="ctr"/>
                      <a:r>
                        <a:rPr lang="en-US" sz="1800" kern="1200" dirty="0">
                          <a:solidFill>
                            <a:schemeClr val="dk1"/>
                          </a:solidFill>
                          <a:effectLst/>
                          <a:latin typeface="+mn-lt"/>
                          <a:ea typeface="+mn-ea"/>
                          <a:cs typeface="+mn-cs"/>
                        </a:rPr>
                        <a:t>+</a:t>
                      </a:r>
                      <a:endParaRPr lang="en-US" dirty="0"/>
                    </a:p>
                  </a:txBody>
                  <a:tcPr/>
                </a:tc>
                <a:tc>
                  <a:txBody>
                    <a:bodyPr/>
                    <a:lstStyle/>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The plus (+) meta-character is used to match one or more instances of strings preceding it.</a:t>
                      </a:r>
                      <a:endParaRPr lang="en-US" dirty="0"/>
                    </a:p>
                  </a:txBody>
                  <a:tcPr/>
                </a:tc>
                <a:tc>
                  <a:txBody>
                    <a:bodyPr/>
                    <a:lstStyle/>
                    <a:p>
                      <a:endParaRPr lang="en-US" dirty="0"/>
                    </a:p>
                    <a:p>
                      <a:r>
                        <a:rPr lang="en-US" sz="1800" kern="1200" dirty="0">
                          <a:solidFill>
                            <a:schemeClr val="dk1"/>
                          </a:solidFill>
                          <a:effectLst/>
                          <a:latin typeface="+mn-lt"/>
                          <a:ea typeface="+mn-ea"/>
                          <a:cs typeface="+mn-cs"/>
                        </a:rPr>
                        <a:t>SELECT * FROM `movies` WHERE `title` REGEXP 'mon+'; </a:t>
                      </a:r>
                    </a:p>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will give all movies containing characters "mon" .</a:t>
                      </a:r>
                    </a:p>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For Example, Angels and Demons.</a:t>
                      </a:r>
                      <a:endParaRPr lang="en-US" dirty="0"/>
                    </a:p>
                  </a:txBody>
                  <a:tcPr/>
                </a:tc>
                <a:extLst>
                  <a:ext uri="{0D108BD9-81ED-4DB2-BD59-A6C34878D82A}">
                    <a16:rowId xmlns:a16="http://schemas.microsoft.com/office/drawing/2014/main" val="4068396855"/>
                  </a:ext>
                </a:extLst>
              </a:tr>
            </a:tbl>
          </a:graphicData>
        </a:graphic>
      </p:graphicFrame>
    </p:spTree>
    <p:extLst>
      <p:ext uri="{BB962C8B-B14F-4D97-AF65-F5344CB8AC3E}">
        <p14:creationId xmlns:p14="http://schemas.microsoft.com/office/powerpoint/2010/main" val="495671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Meta-Characters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873116"/>
              </p:ext>
            </p:extLst>
          </p:nvPr>
        </p:nvGraphicFramePr>
        <p:xfrm>
          <a:off x="838200" y="1825625"/>
          <a:ext cx="10515600" cy="2382520"/>
        </p:xfrm>
        <a:graphic>
          <a:graphicData uri="http://schemas.openxmlformats.org/drawingml/2006/table">
            <a:tbl>
              <a:tblPr firstRow="1" bandRow="1">
                <a:tableStyleId>{073A0DAA-6AF3-43AB-8588-CEC1D06C72B9}</a:tableStyleId>
              </a:tblPr>
              <a:tblGrid>
                <a:gridCol w="1665849">
                  <a:extLst>
                    <a:ext uri="{9D8B030D-6E8A-4147-A177-3AD203B41FA5}">
                      <a16:colId xmlns:a16="http://schemas.microsoft.com/office/drawing/2014/main" val="3196570"/>
                    </a:ext>
                  </a:extLst>
                </a:gridCol>
                <a:gridCol w="3910819">
                  <a:extLst>
                    <a:ext uri="{9D8B030D-6E8A-4147-A177-3AD203B41FA5}">
                      <a16:colId xmlns:a16="http://schemas.microsoft.com/office/drawing/2014/main" val="3114146674"/>
                    </a:ext>
                  </a:extLst>
                </a:gridCol>
                <a:gridCol w="4938932">
                  <a:extLst>
                    <a:ext uri="{9D8B030D-6E8A-4147-A177-3AD203B41FA5}">
                      <a16:colId xmlns:a16="http://schemas.microsoft.com/office/drawing/2014/main" val="1874684794"/>
                    </a:ext>
                  </a:extLst>
                </a:gridCol>
              </a:tblGrid>
              <a:tr h="370840">
                <a:tc>
                  <a:txBody>
                    <a:bodyPr/>
                    <a:lstStyle/>
                    <a:p>
                      <a:r>
                        <a:rPr lang="en-US" dirty="0"/>
                        <a:t>Character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686680379"/>
                  </a:ext>
                </a:extLst>
              </a:tr>
              <a:tr h="370840">
                <a:tc>
                  <a:txBody>
                    <a:bodyPr/>
                    <a:lstStyle/>
                    <a:p>
                      <a:endParaRPr lang="en-US" dirty="0"/>
                    </a:p>
                    <a:p>
                      <a:endParaRPr lang="en-US" dirty="0"/>
                    </a:p>
                    <a:p>
                      <a:endParaRPr lang="en-US" dirty="0"/>
                    </a:p>
                    <a:p>
                      <a:pPr algn="ctr"/>
                      <a:r>
                        <a:rPr lang="en-US" sz="1800" kern="1200" dirty="0">
                          <a:solidFill>
                            <a:schemeClr val="dk1"/>
                          </a:solidFill>
                          <a:effectLst/>
                          <a:latin typeface="+mn-lt"/>
                          <a:ea typeface="+mn-ea"/>
                          <a:cs typeface="+mn-cs"/>
                        </a:rPr>
                        <a:t>?</a:t>
                      </a:r>
                      <a:endParaRPr lang="en-US" dirty="0"/>
                    </a:p>
                  </a:txBody>
                  <a:tcPr/>
                </a:tc>
                <a:tc>
                  <a:txBody>
                    <a:bodyPr/>
                    <a:lstStyle/>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The question(?) meta-character is used to match zero (0) or one instances of the strings preceding it.</a:t>
                      </a:r>
                      <a:endParaRPr lang="en-US" dirty="0"/>
                    </a:p>
                  </a:txBody>
                  <a:tcPr/>
                </a:tc>
                <a:tc>
                  <a:txBody>
                    <a:bodyPr/>
                    <a:lstStyle/>
                    <a:p>
                      <a:endParaRPr lang="en-US" dirty="0"/>
                    </a:p>
                    <a:p>
                      <a:r>
                        <a:rPr lang="en-US" sz="1800" kern="1200" dirty="0">
                          <a:solidFill>
                            <a:schemeClr val="dk1"/>
                          </a:solidFill>
                          <a:effectLst/>
                          <a:latin typeface="+mn-lt"/>
                          <a:ea typeface="+mn-ea"/>
                          <a:cs typeface="+mn-cs"/>
                        </a:rPr>
                        <a:t>SELECT * FROM `categories` WHERE `</a:t>
                      </a:r>
                      <a:r>
                        <a:rPr lang="en-US" sz="1800" kern="1200" dirty="0" err="1">
                          <a:solidFill>
                            <a:schemeClr val="dk1"/>
                          </a:solidFill>
                          <a:effectLst/>
                          <a:latin typeface="+mn-lt"/>
                          <a:ea typeface="+mn-ea"/>
                          <a:cs typeface="+mn-cs"/>
                        </a:rPr>
                        <a:t>category_name</a:t>
                      </a:r>
                      <a:r>
                        <a:rPr lang="en-US" sz="1800" kern="1200" dirty="0">
                          <a:solidFill>
                            <a:schemeClr val="dk1"/>
                          </a:solidFill>
                          <a:effectLst/>
                          <a:latin typeface="+mn-lt"/>
                          <a:ea typeface="+mn-ea"/>
                          <a:cs typeface="+mn-cs"/>
                        </a:rPr>
                        <a:t>` REGEXP 'com?'; </a:t>
                      </a:r>
                    </a:p>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will give all the categories containing string com.</a:t>
                      </a:r>
                    </a:p>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For Example, comedy , romantic comedy.</a:t>
                      </a:r>
                      <a:endParaRPr lang="en-US" dirty="0"/>
                    </a:p>
                  </a:txBody>
                  <a:tcPr/>
                </a:tc>
                <a:extLst>
                  <a:ext uri="{0D108BD9-81ED-4DB2-BD59-A6C34878D82A}">
                    <a16:rowId xmlns:a16="http://schemas.microsoft.com/office/drawing/2014/main" val="4068396855"/>
                  </a:ext>
                </a:extLst>
              </a:tr>
            </a:tbl>
          </a:graphicData>
        </a:graphic>
      </p:graphicFrame>
    </p:spTree>
    <p:extLst>
      <p:ext uri="{BB962C8B-B14F-4D97-AF65-F5344CB8AC3E}">
        <p14:creationId xmlns:p14="http://schemas.microsoft.com/office/powerpoint/2010/main" val="2378578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effectLst>
                  <a:outerShdw blurRad="38100" dist="38100" dir="2700000" algn="tl">
                    <a:srgbClr val="000000">
                      <a:alpha val="43137"/>
                    </a:srgbClr>
                  </a:outerShdw>
                </a:effectLst>
              </a:rPr>
              <a:t>Aggregate Functions</a:t>
            </a:r>
          </a:p>
        </p:txBody>
      </p:sp>
      <p:sp>
        <p:nvSpPr>
          <p:cNvPr id="3" name="Content Placeholder 2"/>
          <p:cNvSpPr>
            <a:spLocks noGrp="1"/>
          </p:cNvSpPr>
          <p:nvPr>
            <p:ph idx="1"/>
          </p:nvPr>
        </p:nvSpPr>
        <p:spPr>
          <a:xfrm>
            <a:off x="936674" y="1473932"/>
            <a:ext cx="10570698" cy="5095679"/>
          </a:xfrm>
        </p:spPr>
        <p:txBody>
          <a:bodyPr>
            <a:normAutofit/>
          </a:bodyPr>
          <a:lstStyle/>
          <a:p>
            <a:r>
              <a:rPr lang="en-US" dirty="0"/>
              <a:t>An aggregate function allows you to perform a calculation on a set of values to return a single scalar value. </a:t>
            </a:r>
          </a:p>
          <a:p>
            <a:endParaRPr lang="en-US" dirty="0"/>
          </a:p>
          <a:p>
            <a:pPr lvl="0" fontAlgn="base"/>
            <a:r>
              <a:rPr lang="en-US" dirty="0"/>
              <a:t>AVG – calculates the average of a set of values.</a:t>
            </a:r>
          </a:p>
          <a:p>
            <a:pPr lvl="0" fontAlgn="base"/>
            <a:r>
              <a:rPr lang="en-US" dirty="0"/>
              <a:t>COUNT– counts rows in a specified table or view.</a:t>
            </a:r>
          </a:p>
          <a:p>
            <a:pPr lvl="0" fontAlgn="base"/>
            <a:r>
              <a:rPr lang="en-US" dirty="0">
                <a:hlinkClick r:id="rId2" tooltip="Find minimum and maxium using SQL MIN and MAX functions"/>
              </a:rPr>
              <a:t>MIN</a:t>
            </a:r>
            <a:r>
              <a:rPr lang="en-US" u="sng" dirty="0">
                <a:hlinkClick r:id="rId2" tooltip="Find minimum and maxium using SQL MIN and MAX functions"/>
              </a:rPr>
              <a:t> </a:t>
            </a:r>
            <a:r>
              <a:rPr lang="en-US" dirty="0"/>
              <a:t>– gets the minimum value in a set of values.</a:t>
            </a:r>
          </a:p>
          <a:p>
            <a:pPr lvl="0" fontAlgn="base"/>
            <a:r>
              <a:rPr lang="en-US" dirty="0">
                <a:hlinkClick r:id="rId3" tooltip="SQL MAX Function"/>
              </a:rPr>
              <a:t>MAX</a:t>
            </a:r>
            <a:r>
              <a:rPr lang="en-US" u="sng" dirty="0">
                <a:hlinkClick r:id="rId3" tooltip="SQL MAX Function"/>
              </a:rPr>
              <a:t> </a:t>
            </a:r>
            <a:r>
              <a:rPr lang="en-US" dirty="0"/>
              <a:t>– gets the maximum value in a set of values.</a:t>
            </a:r>
          </a:p>
          <a:p>
            <a:pPr lvl="0" fontAlgn="base"/>
            <a:r>
              <a:rPr lang="en-US" dirty="0">
                <a:hlinkClick r:id="rId4" tooltip="Learn how to use SQL SUM function"/>
              </a:rPr>
              <a:t>SUM</a:t>
            </a:r>
            <a:r>
              <a:rPr lang="en-US" u="sng" dirty="0">
                <a:hlinkClick r:id="rId4" tooltip="Learn how to use SQL SUM function"/>
              </a:rPr>
              <a:t> </a:t>
            </a:r>
            <a:r>
              <a:rPr lang="en-US" dirty="0"/>
              <a:t>– calculates the sum of values.</a:t>
            </a:r>
          </a:p>
          <a:p>
            <a:pPr lvl="0" fontAlgn="base"/>
            <a:endParaRPr lang="en-US" dirty="0"/>
          </a:p>
          <a:p>
            <a:pPr fontAlgn="base"/>
            <a:r>
              <a:rPr lang="en-US" dirty="0"/>
              <a:t>For Example:	 select sum(salary) from employees;</a:t>
            </a:r>
          </a:p>
        </p:txBody>
      </p:sp>
    </p:spTree>
    <p:extLst>
      <p:ext uri="{BB962C8B-B14F-4D97-AF65-F5344CB8AC3E}">
        <p14:creationId xmlns:p14="http://schemas.microsoft.com/office/powerpoint/2010/main" val="2964681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Meta-Characters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1886572"/>
              </p:ext>
            </p:extLst>
          </p:nvPr>
        </p:nvGraphicFramePr>
        <p:xfrm>
          <a:off x="838200" y="1825625"/>
          <a:ext cx="10515600" cy="3205480"/>
        </p:xfrm>
        <a:graphic>
          <a:graphicData uri="http://schemas.openxmlformats.org/drawingml/2006/table">
            <a:tbl>
              <a:tblPr firstRow="1" bandRow="1">
                <a:tableStyleId>{073A0DAA-6AF3-43AB-8588-CEC1D06C72B9}</a:tableStyleId>
              </a:tblPr>
              <a:tblGrid>
                <a:gridCol w="1665849">
                  <a:extLst>
                    <a:ext uri="{9D8B030D-6E8A-4147-A177-3AD203B41FA5}">
                      <a16:colId xmlns:a16="http://schemas.microsoft.com/office/drawing/2014/main" val="3196570"/>
                    </a:ext>
                  </a:extLst>
                </a:gridCol>
                <a:gridCol w="3910819">
                  <a:extLst>
                    <a:ext uri="{9D8B030D-6E8A-4147-A177-3AD203B41FA5}">
                      <a16:colId xmlns:a16="http://schemas.microsoft.com/office/drawing/2014/main" val="3114146674"/>
                    </a:ext>
                  </a:extLst>
                </a:gridCol>
                <a:gridCol w="4938932">
                  <a:extLst>
                    <a:ext uri="{9D8B030D-6E8A-4147-A177-3AD203B41FA5}">
                      <a16:colId xmlns:a16="http://schemas.microsoft.com/office/drawing/2014/main" val="1874684794"/>
                    </a:ext>
                  </a:extLst>
                </a:gridCol>
              </a:tblGrid>
              <a:tr h="370840">
                <a:tc>
                  <a:txBody>
                    <a:bodyPr/>
                    <a:lstStyle/>
                    <a:p>
                      <a:r>
                        <a:rPr lang="en-US" dirty="0"/>
                        <a:t>Character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686680379"/>
                  </a:ext>
                </a:extLst>
              </a:tr>
              <a:tr h="370840">
                <a:tc>
                  <a:txBody>
                    <a:bodyPr/>
                    <a:lstStyle/>
                    <a:p>
                      <a:endParaRPr lang="en-US" dirty="0"/>
                    </a:p>
                    <a:p>
                      <a:endParaRPr lang="en-US" dirty="0"/>
                    </a:p>
                    <a:p>
                      <a:endParaRPr lang="en-US" dirty="0"/>
                    </a:p>
                    <a:p>
                      <a:pPr algn="ctr"/>
                      <a:r>
                        <a:rPr lang="en-US" sz="1800" kern="1200" dirty="0">
                          <a:solidFill>
                            <a:schemeClr val="dk1"/>
                          </a:solidFill>
                          <a:effectLst/>
                          <a:latin typeface="+mn-lt"/>
                          <a:ea typeface="+mn-ea"/>
                          <a:cs typeface="+mn-cs"/>
                        </a:rPr>
                        <a:t>.</a:t>
                      </a:r>
                      <a:endParaRPr lang="en-US" dirty="0"/>
                    </a:p>
                  </a:txBody>
                  <a:tcPr/>
                </a:tc>
                <a:tc>
                  <a:txBody>
                    <a:bodyPr/>
                    <a:lstStyle/>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The dot (.) </a:t>
                      </a:r>
                      <a:r>
                        <a:rPr lang="en-US" sz="1800" kern="1200" dirty="0" err="1">
                          <a:solidFill>
                            <a:schemeClr val="dk1"/>
                          </a:solidFill>
                          <a:effectLst/>
                          <a:latin typeface="+mn-lt"/>
                          <a:ea typeface="+mn-ea"/>
                          <a:cs typeface="+mn-cs"/>
                        </a:rPr>
                        <a:t>metacharacter</a:t>
                      </a:r>
                      <a:r>
                        <a:rPr lang="en-US" sz="1800" kern="1200" dirty="0">
                          <a:solidFill>
                            <a:schemeClr val="dk1"/>
                          </a:solidFill>
                          <a:effectLst/>
                          <a:latin typeface="+mn-lt"/>
                          <a:ea typeface="+mn-ea"/>
                          <a:cs typeface="+mn-cs"/>
                        </a:rPr>
                        <a:t> is used to match any single character in exception of a new line.</a:t>
                      </a:r>
                      <a:endParaRPr lang="en-US" dirty="0"/>
                    </a:p>
                  </a:txBody>
                  <a:tcPr/>
                </a:tc>
                <a:tc>
                  <a:txBody>
                    <a:bodyPr/>
                    <a:lstStyle/>
                    <a:p>
                      <a:endParaRPr lang="en-US" dirty="0"/>
                    </a:p>
                    <a:p>
                      <a:r>
                        <a:rPr lang="en-US" sz="1800" kern="1200" dirty="0">
                          <a:solidFill>
                            <a:schemeClr val="dk1"/>
                          </a:solidFill>
                          <a:effectLst/>
                          <a:latin typeface="+mn-lt"/>
                          <a:ea typeface="+mn-ea"/>
                          <a:cs typeface="+mn-cs"/>
                        </a:rPr>
                        <a:t>SELECT * FROM movies WHERE `</a:t>
                      </a:r>
                      <a:r>
                        <a:rPr lang="en-US" sz="1800" kern="1200" dirty="0" err="1">
                          <a:solidFill>
                            <a:schemeClr val="dk1"/>
                          </a:solidFill>
                          <a:effectLst/>
                          <a:latin typeface="+mn-lt"/>
                          <a:ea typeface="+mn-ea"/>
                          <a:cs typeface="+mn-cs"/>
                        </a:rPr>
                        <a:t>year_released</a:t>
                      </a:r>
                      <a:r>
                        <a:rPr lang="en-US" sz="1800" kern="1200" dirty="0">
                          <a:solidFill>
                            <a:schemeClr val="dk1"/>
                          </a:solidFill>
                          <a:effectLst/>
                          <a:latin typeface="+mn-lt"/>
                          <a:ea typeface="+mn-ea"/>
                          <a:cs typeface="+mn-cs"/>
                        </a:rPr>
                        <a:t>` REGEXP '200.';</a:t>
                      </a:r>
                    </a:p>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will give all the movies released in the years starting with characters "200" followed by any single character.</a:t>
                      </a:r>
                    </a:p>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For Example, 2005,2007,2008 etc.</a:t>
                      </a:r>
                    </a:p>
                    <a:p>
                      <a:endParaRPr lang="en-US" dirty="0"/>
                    </a:p>
                  </a:txBody>
                  <a:tcPr/>
                </a:tc>
                <a:extLst>
                  <a:ext uri="{0D108BD9-81ED-4DB2-BD59-A6C34878D82A}">
                    <a16:rowId xmlns:a16="http://schemas.microsoft.com/office/drawing/2014/main" val="4068396855"/>
                  </a:ext>
                </a:extLst>
              </a:tr>
            </a:tbl>
          </a:graphicData>
        </a:graphic>
      </p:graphicFrame>
    </p:spTree>
    <p:extLst>
      <p:ext uri="{BB962C8B-B14F-4D97-AF65-F5344CB8AC3E}">
        <p14:creationId xmlns:p14="http://schemas.microsoft.com/office/powerpoint/2010/main" val="3889803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Meta-Characters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9418181"/>
              </p:ext>
            </p:extLst>
          </p:nvPr>
        </p:nvGraphicFramePr>
        <p:xfrm>
          <a:off x="838200" y="1825625"/>
          <a:ext cx="10515600" cy="3205480"/>
        </p:xfrm>
        <a:graphic>
          <a:graphicData uri="http://schemas.openxmlformats.org/drawingml/2006/table">
            <a:tbl>
              <a:tblPr firstRow="1" bandRow="1">
                <a:tableStyleId>{073A0DAA-6AF3-43AB-8588-CEC1D06C72B9}</a:tableStyleId>
              </a:tblPr>
              <a:tblGrid>
                <a:gridCol w="1665849">
                  <a:extLst>
                    <a:ext uri="{9D8B030D-6E8A-4147-A177-3AD203B41FA5}">
                      <a16:colId xmlns:a16="http://schemas.microsoft.com/office/drawing/2014/main" val="3196570"/>
                    </a:ext>
                  </a:extLst>
                </a:gridCol>
                <a:gridCol w="3910819">
                  <a:extLst>
                    <a:ext uri="{9D8B030D-6E8A-4147-A177-3AD203B41FA5}">
                      <a16:colId xmlns:a16="http://schemas.microsoft.com/office/drawing/2014/main" val="3114146674"/>
                    </a:ext>
                  </a:extLst>
                </a:gridCol>
                <a:gridCol w="4938932">
                  <a:extLst>
                    <a:ext uri="{9D8B030D-6E8A-4147-A177-3AD203B41FA5}">
                      <a16:colId xmlns:a16="http://schemas.microsoft.com/office/drawing/2014/main" val="1874684794"/>
                    </a:ext>
                  </a:extLst>
                </a:gridCol>
              </a:tblGrid>
              <a:tr h="370840">
                <a:tc>
                  <a:txBody>
                    <a:bodyPr/>
                    <a:lstStyle/>
                    <a:p>
                      <a:r>
                        <a:rPr lang="en-US" dirty="0"/>
                        <a:t>Character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686680379"/>
                  </a:ext>
                </a:extLst>
              </a:tr>
              <a:tr h="370840">
                <a:tc>
                  <a:txBody>
                    <a:bodyPr/>
                    <a:lstStyle/>
                    <a:p>
                      <a:endParaRPr lang="en-US" dirty="0"/>
                    </a:p>
                    <a:p>
                      <a:endParaRPr lang="en-US" dirty="0"/>
                    </a:p>
                    <a:p>
                      <a:endParaRPr lang="en-US" dirty="0"/>
                    </a:p>
                    <a:p>
                      <a:pPr algn="ctr"/>
                      <a:r>
                        <a:rPr lang="en-US" sz="1800" kern="1200" dirty="0">
                          <a:solidFill>
                            <a:schemeClr val="dk1"/>
                          </a:solidFill>
                          <a:effectLst/>
                          <a:latin typeface="+mn-lt"/>
                          <a:ea typeface="+mn-ea"/>
                          <a:cs typeface="+mn-cs"/>
                        </a:rPr>
                        <a:t>^</a:t>
                      </a:r>
                      <a:endParaRPr lang="en-US" dirty="0"/>
                    </a:p>
                  </a:txBody>
                  <a:tcPr/>
                </a:tc>
                <a:tc>
                  <a:txBody>
                    <a:bodyPr/>
                    <a:lstStyle/>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The caret (^) is used to start the match at beginning.</a:t>
                      </a:r>
                      <a:endParaRPr lang="en-US" dirty="0"/>
                    </a:p>
                  </a:txBody>
                  <a:tcPr/>
                </a:tc>
                <a:tc>
                  <a:txBody>
                    <a:bodyPr/>
                    <a:lstStyle/>
                    <a:p>
                      <a:endParaRPr lang="en-US" dirty="0"/>
                    </a:p>
                    <a:p>
                      <a:r>
                        <a:rPr lang="en-US" sz="1800" kern="1200" dirty="0">
                          <a:solidFill>
                            <a:schemeClr val="dk1"/>
                          </a:solidFill>
                          <a:effectLst/>
                          <a:latin typeface="+mn-lt"/>
                          <a:ea typeface="+mn-ea"/>
                          <a:cs typeface="+mn-cs"/>
                        </a:rPr>
                        <a:t>SELECT * FROM `movies` WHERE `title` REGEXP '^[cd]'; </a:t>
                      </a:r>
                    </a:p>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gives all the movies with the title starting with any of the characters in "cd" .</a:t>
                      </a:r>
                    </a:p>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For Example, Code Name Black, Daddy's Little Girls and Da Vinci Code.</a:t>
                      </a:r>
                    </a:p>
                    <a:p>
                      <a:endParaRPr lang="en-US" dirty="0"/>
                    </a:p>
                  </a:txBody>
                  <a:tcPr/>
                </a:tc>
                <a:extLst>
                  <a:ext uri="{0D108BD9-81ED-4DB2-BD59-A6C34878D82A}">
                    <a16:rowId xmlns:a16="http://schemas.microsoft.com/office/drawing/2014/main" val="4068396855"/>
                  </a:ext>
                </a:extLst>
              </a:tr>
            </a:tbl>
          </a:graphicData>
        </a:graphic>
      </p:graphicFrame>
    </p:spTree>
    <p:extLst>
      <p:ext uri="{BB962C8B-B14F-4D97-AF65-F5344CB8AC3E}">
        <p14:creationId xmlns:p14="http://schemas.microsoft.com/office/powerpoint/2010/main" val="3112513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Meta-Characters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9418181"/>
              </p:ext>
            </p:extLst>
          </p:nvPr>
        </p:nvGraphicFramePr>
        <p:xfrm>
          <a:off x="838200" y="1825625"/>
          <a:ext cx="10515600" cy="3205480"/>
        </p:xfrm>
        <a:graphic>
          <a:graphicData uri="http://schemas.openxmlformats.org/drawingml/2006/table">
            <a:tbl>
              <a:tblPr firstRow="1" bandRow="1">
                <a:tableStyleId>{073A0DAA-6AF3-43AB-8588-CEC1D06C72B9}</a:tableStyleId>
              </a:tblPr>
              <a:tblGrid>
                <a:gridCol w="1665849">
                  <a:extLst>
                    <a:ext uri="{9D8B030D-6E8A-4147-A177-3AD203B41FA5}">
                      <a16:colId xmlns:a16="http://schemas.microsoft.com/office/drawing/2014/main" val="3196570"/>
                    </a:ext>
                  </a:extLst>
                </a:gridCol>
                <a:gridCol w="3910819">
                  <a:extLst>
                    <a:ext uri="{9D8B030D-6E8A-4147-A177-3AD203B41FA5}">
                      <a16:colId xmlns:a16="http://schemas.microsoft.com/office/drawing/2014/main" val="3114146674"/>
                    </a:ext>
                  </a:extLst>
                </a:gridCol>
                <a:gridCol w="4938932">
                  <a:extLst>
                    <a:ext uri="{9D8B030D-6E8A-4147-A177-3AD203B41FA5}">
                      <a16:colId xmlns:a16="http://schemas.microsoft.com/office/drawing/2014/main" val="1874684794"/>
                    </a:ext>
                  </a:extLst>
                </a:gridCol>
              </a:tblGrid>
              <a:tr h="370840">
                <a:tc>
                  <a:txBody>
                    <a:bodyPr/>
                    <a:lstStyle/>
                    <a:p>
                      <a:r>
                        <a:rPr lang="en-US" dirty="0"/>
                        <a:t>Character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686680379"/>
                  </a:ext>
                </a:extLst>
              </a:tr>
              <a:tr h="370840">
                <a:tc>
                  <a:txBody>
                    <a:bodyPr/>
                    <a:lstStyle/>
                    <a:p>
                      <a:endParaRPr lang="en-US" dirty="0"/>
                    </a:p>
                    <a:p>
                      <a:endParaRPr lang="en-US" dirty="0"/>
                    </a:p>
                    <a:p>
                      <a:endParaRPr lang="en-US" dirty="0"/>
                    </a:p>
                    <a:p>
                      <a:pPr algn="ctr"/>
                      <a:r>
                        <a:rPr lang="en-US" sz="1800" kern="1200" dirty="0">
                          <a:solidFill>
                            <a:schemeClr val="dk1"/>
                          </a:solidFill>
                          <a:effectLst/>
                          <a:latin typeface="+mn-lt"/>
                          <a:ea typeface="+mn-ea"/>
                          <a:cs typeface="+mn-cs"/>
                        </a:rPr>
                        <a:t>^</a:t>
                      </a:r>
                      <a:endParaRPr lang="en-US" dirty="0"/>
                    </a:p>
                  </a:txBody>
                  <a:tcPr/>
                </a:tc>
                <a:tc>
                  <a:txBody>
                    <a:bodyPr/>
                    <a:lstStyle/>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The caret (^) is used to start the match at beginning.</a:t>
                      </a:r>
                      <a:endParaRPr lang="en-US" dirty="0"/>
                    </a:p>
                  </a:txBody>
                  <a:tcPr/>
                </a:tc>
                <a:tc>
                  <a:txBody>
                    <a:bodyPr/>
                    <a:lstStyle/>
                    <a:p>
                      <a:endParaRPr lang="en-US" dirty="0"/>
                    </a:p>
                    <a:p>
                      <a:r>
                        <a:rPr lang="en-US" sz="1800" kern="1200" dirty="0">
                          <a:solidFill>
                            <a:schemeClr val="dk1"/>
                          </a:solidFill>
                          <a:effectLst/>
                          <a:latin typeface="+mn-lt"/>
                          <a:ea typeface="+mn-ea"/>
                          <a:cs typeface="+mn-cs"/>
                        </a:rPr>
                        <a:t>SELECT * FROM `movies` WHERE `title` REGEXP '^[cd]'; </a:t>
                      </a:r>
                    </a:p>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gives all the movies with the title starting with any of the characters in "cd" .</a:t>
                      </a:r>
                    </a:p>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For Example, Code Name Black, Daddy's Little Girls and Da Vinci Code.</a:t>
                      </a:r>
                    </a:p>
                    <a:p>
                      <a:endParaRPr lang="en-US" dirty="0"/>
                    </a:p>
                  </a:txBody>
                  <a:tcPr/>
                </a:tc>
                <a:extLst>
                  <a:ext uri="{0D108BD9-81ED-4DB2-BD59-A6C34878D82A}">
                    <a16:rowId xmlns:a16="http://schemas.microsoft.com/office/drawing/2014/main" val="4068396855"/>
                  </a:ext>
                </a:extLst>
              </a:tr>
            </a:tbl>
          </a:graphicData>
        </a:graphic>
      </p:graphicFrame>
    </p:spTree>
    <p:extLst>
      <p:ext uri="{BB962C8B-B14F-4D97-AF65-F5344CB8AC3E}">
        <p14:creationId xmlns:p14="http://schemas.microsoft.com/office/powerpoint/2010/main" val="3487763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Meta-Characters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63572369"/>
              </p:ext>
            </p:extLst>
          </p:nvPr>
        </p:nvGraphicFramePr>
        <p:xfrm>
          <a:off x="838200" y="1825625"/>
          <a:ext cx="10515600" cy="2108200"/>
        </p:xfrm>
        <a:graphic>
          <a:graphicData uri="http://schemas.openxmlformats.org/drawingml/2006/table">
            <a:tbl>
              <a:tblPr firstRow="1" bandRow="1">
                <a:tableStyleId>{073A0DAA-6AF3-43AB-8588-CEC1D06C72B9}</a:tableStyleId>
              </a:tblPr>
              <a:tblGrid>
                <a:gridCol w="1665849">
                  <a:extLst>
                    <a:ext uri="{9D8B030D-6E8A-4147-A177-3AD203B41FA5}">
                      <a16:colId xmlns:a16="http://schemas.microsoft.com/office/drawing/2014/main" val="3196570"/>
                    </a:ext>
                  </a:extLst>
                </a:gridCol>
                <a:gridCol w="3910819">
                  <a:extLst>
                    <a:ext uri="{9D8B030D-6E8A-4147-A177-3AD203B41FA5}">
                      <a16:colId xmlns:a16="http://schemas.microsoft.com/office/drawing/2014/main" val="3114146674"/>
                    </a:ext>
                  </a:extLst>
                </a:gridCol>
                <a:gridCol w="4938932">
                  <a:extLst>
                    <a:ext uri="{9D8B030D-6E8A-4147-A177-3AD203B41FA5}">
                      <a16:colId xmlns:a16="http://schemas.microsoft.com/office/drawing/2014/main" val="1874684794"/>
                    </a:ext>
                  </a:extLst>
                </a:gridCol>
              </a:tblGrid>
              <a:tr h="370840">
                <a:tc>
                  <a:txBody>
                    <a:bodyPr/>
                    <a:lstStyle/>
                    <a:p>
                      <a:r>
                        <a:rPr lang="en-US" dirty="0"/>
                        <a:t>Character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686680379"/>
                  </a:ext>
                </a:extLst>
              </a:tr>
              <a:tr h="370840">
                <a:tc>
                  <a:txBody>
                    <a:bodyPr/>
                    <a:lstStyle/>
                    <a:p>
                      <a:endParaRPr lang="en-US" dirty="0"/>
                    </a:p>
                    <a:p>
                      <a:pPr algn="ctr"/>
                      <a:r>
                        <a:rPr lang="en-US" sz="1800" kern="1200" dirty="0">
                          <a:solidFill>
                            <a:schemeClr val="dk1"/>
                          </a:solidFill>
                          <a:effectLst/>
                          <a:latin typeface="+mn-lt"/>
                          <a:ea typeface="+mn-ea"/>
                          <a:cs typeface="+mn-cs"/>
                        </a:rPr>
                        <a:t>$</a:t>
                      </a:r>
                      <a:endParaRPr lang="en-US" dirty="0"/>
                    </a:p>
                  </a:txBody>
                  <a:tcPr/>
                </a:tc>
                <a:tc>
                  <a:txBody>
                    <a:bodyPr/>
                    <a:lstStyle/>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The ($) is used to match at the end.</a:t>
                      </a:r>
                      <a:endParaRPr lang="en-US" dirty="0"/>
                    </a:p>
                  </a:txBody>
                  <a:tcPr/>
                </a:tc>
                <a:tc>
                  <a:txBody>
                    <a:bodyPr/>
                    <a:lstStyle/>
                    <a:p>
                      <a:endParaRPr lang="en-US" dirty="0"/>
                    </a:p>
                    <a:p>
                      <a:r>
                        <a:rPr lang="en-US" sz="1800" kern="1200" dirty="0">
                          <a:solidFill>
                            <a:schemeClr val="dk1"/>
                          </a:solidFill>
                          <a:effectLst/>
                          <a:latin typeface="+mn-lt"/>
                          <a:ea typeface="+mn-ea"/>
                          <a:cs typeface="+mn-cs"/>
                        </a:rPr>
                        <a:t>SELECT * FROM `movies` WHERE `title` REGEXP 'n$'; </a:t>
                      </a:r>
                    </a:p>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gives all the movies with the title that ends with n letter.</a:t>
                      </a:r>
                      <a:endParaRPr lang="en-US" dirty="0"/>
                    </a:p>
                  </a:txBody>
                  <a:tcPr/>
                </a:tc>
                <a:extLst>
                  <a:ext uri="{0D108BD9-81ED-4DB2-BD59-A6C34878D82A}">
                    <a16:rowId xmlns:a16="http://schemas.microsoft.com/office/drawing/2014/main" val="4068396855"/>
                  </a:ext>
                </a:extLst>
              </a:tr>
            </a:tbl>
          </a:graphicData>
        </a:graphic>
      </p:graphicFrame>
    </p:spTree>
    <p:extLst>
      <p:ext uri="{BB962C8B-B14F-4D97-AF65-F5344CB8AC3E}">
        <p14:creationId xmlns:p14="http://schemas.microsoft.com/office/powerpoint/2010/main" val="2743309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Meta-Characters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46638115"/>
              </p:ext>
            </p:extLst>
          </p:nvPr>
        </p:nvGraphicFramePr>
        <p:xfrm>
          <a:off x="838200" y="1825625"/>
          <a:ext cx="10515600" cy="2656840"/>
        </p:xfrm>
        <a:graphic>
          <a:graphicData uri="http://schemas.openxmlformats.org/drawingml/2006/table">
            <a:tbl>
              <a:tblPr firstRow="1" bandRow="1">
                <a:tableStyleId>{073A0DAA-6AF3-43AB-8588-CEC1D06C72B9}</a:tableStyleId>
              </a:tblPr>
              <a:tblGrid>
                <a:gridCol w="1665849">
                  <a:extLst>
                    <a:ext uri="{9D8B030D-6E8A-4147-A177-3AD203B41FA5}">
                      <a16:colId xmlns:a16="http://schemas.microsoft.com/office/drawing/2014/main" val="3196570"/>
                    </a:ext>
                  </a:extLst>
                </a:gridCol>
                <a:gridCol w="3910819">
                  <a:extLst>
                    <a:ext uri="{9D8B030D-6E8A-4147-A177-3AD203B41FA5}">
                      <a16:colId xmlns:a16="http://schemas.microsoft.com/office/drawing/2014/main" val="3114146674"/>
                    </a:ext>
                  </a:extLst>
                </a:gridCol>
                <a:gridCol w="4938932">
                  <a:extLst>
                    <a:ext uri="{9D8B030D-6E8A-4147-A177-3AD203B41FA5}">
                      <a16:colId xmlns:a16="http://schemas.microsoft.com/office/drawing/2014/main" val="1874684794"/>
                    </a:ext>
                  </a:extLst>
                </a:gridCol>
              </a:tblGrid>
              <a:tr h="370840">
                <a:tc>
                  <a:txBody>
                    <a:bodyPr/>
                    <a:lstStyle/>
                    <a:p>
                      <a:r>
                        <a:rPr lang="en-US" dirty="0"/>
                        <a:t>Character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686680379"/>
                  </a:ext>
                </a:extLst>
              </a:tr>
              <a:tr h="370840">
                <a:tc>
                  <a:txBody>
                    <a:bodyPr/>
                    <a:lstStyle/>
                    <a:p>
                      <a:endParaRPr lang="en-US" dirty="0"/>
                    </a:p>
                    <a:p>
                      <a:pPr algn="ct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abc</a:t>
                      </a:r>
                      <a:r>
                        <a:rPr lang="en-US" sz="1800" kern="1200" dirty="0">
                          <a:solidFill>
                            <a:schemeClr val="dk1"/>
                          </a:solidFill>
                          <a:effectLst/>
                          <a:latin typeface="+mn-lt"/>
                          <a:ea typeface="+mn-ea"/>
                          <a:cs typeface="+mn-cs"/>
                        </a:rPr>
                        <a:t>]</a:t>
                      </a:r>
                      <a:endParaRPr lang="en-US" dirty="0"/>
                    </a:p>
                  </a:txBody>
                  <a:tcPr/>
                </a:tc>
                <a:tc>
                  <a:txBody>
                    <a:bodyPr/>
                    <a:lstStyle/>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The </a:t>
                      </a:r>
                      <a:r>
                        <a:rPr lang="en-US" sz="1800" kern="1200" dirty="0" err="1">
                          <a:solidFill>
                            <a:schemeClr val="dk1"/>
                          </a:solidFill>
                          <a:effectLst/>
                          <a:latin typeface="+mn-lt"/>
                          <a:ea typeface="+mn-ea"/>
                          <a:cs typeface="+mn-cs"/>
                        </a:rPr>
                        <a:t>charlist</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abc</a:t>
                      </a:r>
                      <a:r>
                        <a:rPr lang="en-US" sz="1800" kern="1200" dirty="0">
                          <a:solidFill>
                            <a:schemeClr val="dk1"/>
                          </a:solidFill>
                          <a:effectLst/>
                          <a:latin typeface="+mn-lt"/>
                          <a:ea typeface="+mn-ea"/>
                          <a:cs typeface="+mn-cs"/>
                        </a:rPr>
                        <a:t>] is used to match any of the enclosed characters.</a:t>
                      </a:r>
                      <a:endParaRPr lang="en-US" dirty="0"/>
                    </a:p>
                  </a:txBody>
                  <a:tcPr/>
                </a:tc>
                <a:tc>
                  <a:txBody>
                    <a:bodyPr/>
                    <a:lstStyle/>
                    <a:p>
                      <a:endParaRPr lang="en-US" dirty="0"/>
                    </a:p>
                    <a:p>
                      <a:r>
                        <a:rPr lang="en-US" sz="1800" kern="1200" dirty="0">
                          <a:solidFill>
                            <a:schemeClr val="dk1"/>
                          </a:solidFill>
                          <a:effectLst/>
                          <a:latin typeface="+mn-lt"/>
                          <a:ea typeface="+mn-ea"/>
                          <a:cs typeface="+mn-cs"/>
                        </a:rPr>
                        <a:t>SELECT * FROM `movies` WHERE `title` REGEXP '[</a:t>
                      </a:r>
                      <a:r>
                        <a:rPr lang="en-US" sz="1800" kern="1200" dirty="0" err="1">
                          <a:solidFill>
                            <a:schemeClr val="dk1"/>
                          </a:solidFill>
                          <a:effectLst/>
                          <a:latin typeface="+mn-lt"/>
                          <a:ea typeface="+mn-ea"/>
                          <a:cs typeface="+mn-cs"/>
                        </a:rPr>
                        <a:t>vwxyz</a:t>
                      </a:r>
                      <a:r>
                        <a:rPr lang="en-US" sz="1800" kern="1200" dirty="0">
                          <a:solidFill>
                            <a:schemeClr val="dk1"/>
                          </a:solidFill>
                          <a:effectLst/>
                          <a:latin typeface="+mn-lt"/>
                          <a:ea typeface="+mn-ea"/>
                          <a:cs typeface="+mn-cs"/>
                        </a:rPr>
                        <a:t>]'; </a:t>
                      </a:r>
                    </a:p>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will give all the movies containing any single character in "</a:t>
                      </a:r>
                      <a:r>
                        <a:rPr lang="en-US" sz="1800" kern="1200" dirty="0" err="1">
                          <a:solidFill>
                            <a:schemeClr val="dk1"/>
                          </a:solidFill>
                          <a:effectLst/>
                          <a:latin typeface="+mn-lt"/>
                          <a:ea typeface="+mn-ea"/>
                          <a:cs typeface="+mn-cs"/>
                        </a:rPr>
                        <a:t>vwxyz</a:t>
                      </a:r>
                      <a:r>
                        <a:rPr lang="en-US" sz="1800" kern="1200" dirty="0">
                          <a:solidFill>
                            <a:schemeClr val="dk1"/>
                          </a:solidFill>
                          <a:effectLst/>
                          <a:latin typeface="+mn-lt"/>
                          <a:ea typeface="+mn-ea"/>
                          <a:cs typeface="+mn-cs"/>
                        </a:rPr>
                        <a:t>".</a:t>
                      </a:r>
                    </a:p>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For Example, X-Men, Da Vinci Code, etc. </a:t>
                      </a:r>
                      <a:endParaRPr lang="en-US" dirty="0"/>
                    </a:p>
                  </a:txBody>
                  <a:tcPr/>
                </a:tc>
                <a:extLst>
                  <a:ext uri="{0D108BD9-81ED-4DB2-BD59-A6C34878D82A}">
                    <a16:rowId xmlns:a16="http://schemas.microsoft.com/office/drawing/2014/main" val="4068396855"/>
                  </a:ext>
                </a:extLst>
              </a:tr>
            </a:tbl>
          </a:graphicData>
        </a:graphic>
      </p:graphicFrame>
    </p:spTree>
    <p:extLst>
      <p:ext uri="{BB962C8B-B14F-4D97-AF65-F5344CB8AC3E}">
        <p14:creationId xmlns:p14="http://schemas.microsoft.com/office/powerpoint/2010/main" val="178050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Meta-Characters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67521224"/>
              </p:ext>
            </p:extLst>
          </p:nvPr>
        </p:nvGraphicFramePr>
        <p:xfrm>
          <a:off x="838200" y="1825625"/>
          <a:ext cx="10515600" cy="2382520"/>
        </p:xfrm>
        <a:graphic>
          <a:graphicData uri="http://schemas.openxmlformats.org/drawingml/2006/table">
            <a:tbl>
              <a:tblPr firstRow="1" bandRow="1">
                <a:tableStyleId>{073A0DAA-6AF3-43AB-8588-CEC1D06C72B9}</a:tableStyleId>
              </a:tblPr>
              <a:tblGrid>
                <a:gridCol w="1665849">
                  <a:extLst>
                    <a:ext uri="{9D8B030D-6E8A-4147-A177-3AD203B41FA5}">
                      <a16:colId xmlns:a16="http://schemas.microsoft.com/office/drawing/2014/main" val="3196570"/>
                    </a:ext>
                  </a:extLst>
                </a:gridCol>
                <a:gridCol w="3910819">
                  <a:extLst>
                    <a:ext uri="{9D8B030D-6E8A-4147-A177-3AD203B41FA5}">
                      <a16:colId xmlns:a16="http://schemas.microsoft.com/office/drawing/2014/main" val="3114146674"/>
                    </a:ext>
                  </a:extLst>
                </a:gridCol>
                <a:gridCol w="4938932">
                  <a:extLst>
                    <a:ext uri="{9D8B030D-6E8A-4147-A177-3AD203B41FA5}">
                      <a16:colId xmlns:a16="http://schemas.microsoft.com/office/drawing/2014/main" val="1874684794"/>
                    </a:ext>
                  </a:extLst>
                </a:gridCol>
              </a:tblGrid>
              <a:tr h="370840">
                <a:tc>
                  <a:txBody>
                    <a:bodyPr/>
                    <a:lstStyle/>
                    <a:p>
                      <a:r>
                        <a:rPr lang="en-US" dirty="0"/>
                        <a:t>Character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686680379"/>
                  </a:ext>
                </a:extLst>
              </a:tr>
              <a:tr h="370840">
                <a:tc>
                  <a:txBody>
                    <a:bodyPr/>
                    <a:lstStyle/>
                    <a:p>
                      <a:endParaRPr lang="en-US" dirty="0"/>
                    </a:p>
                    <a:p>
                      <a:pPr algn="ct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abc</a:t>
                      </a:r>
                      <a:r>
                        <a:rPr lang="en-US" sz="1800" kern="1200" dirty="0">
                          <a:solidFill>
                            <a:schemeClr val="dk1"/>
                          </a:solidFill>
                          <a:effectLst/>
                          <a:latin typeface="+mn-lt"/>
                          <a:ea typeface="+mn-ea"/>
                          <a:cs typeface="+mn-cs"/>
                        </a:rPr>
                        <a:t>]</a:t>
                      </a:r>
                      <a:endParaRPr lang="en-US" dirty="0"/>
                    </a:p>
                  </a:txBody>
                  <a:tcPr/>
                </a:tc>
                <a:tc>
                  <a:txBody>
                    <a:bodyPr/>
                    <a:lstStyle/>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The </a:t>
                      </a:r>
                      <a:r>
                        <a:rPr lang="en-US" sz="1800" kern="1200" dirty="0" err="1">
                          <a:solidFill>
                            <a:schemeClr val="dk1"/>
                          </a:solidFill>
                          <a:effectLst/>
                          <a:latin typeface="+mn-lt"/>
                          <a:ea typeface="+mn-ea"/>
                          <a:cs typeface="+mn-cs"/>
                        </a:rPr>
                        <a:t>charlist</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abc</a:t>
                      </a:r>
                      <a:r>
                        <a:rPr lang="en-US" sz="1800" kern="1200" dirty="0">
                          <a:solidFill>
                            <a:schemeClr val="dk1"/>
                          </a:solidFill>
                          <a:effectLst/>
                          <a:latin typeface="+mn-lt"/>
                          <a:ea typeface="+mn-ea"/>
                          <a:cs typeface="+mn-cs"/>
                        </a:rPr>
                        <a:t>] is used to match any characters excluding the ones enclosed.</a:t>
                      </a:r>
                      <a:endParaRPr lang="en-US" dirty="0"/>
                    </a:p>
                  </a:txBody>
                  <a:tcPr/>
                </a:tc>
                <a:tc>
                  <a:txBody>
                    <a:bodyPr/>
                    <a:lstStyle/>
                    <a:p>
                      <a:endParaRPr lang="en-US" dirty="0"/>
                    </a:p>
                    <a:p>
                      <a:r>
                        <a:rPr lang="en-US" sz="1800" kern="1200" dirty="0">
                          <a:solidFill>
                            <a:schemeClr val="dk1"/>
                          </a:solidFill>
                          <a:effectLst/>
                          <a:latin typeface="+mn-lt"/>
                          <a:ea typeface="+mn-ea"/>
                          <a:cs typeface="+mn-cs"/>
                        </a:rPr>
                        <a:t>SELECT * FROM `movies` WHERE `title` REGEXP '[^</a:t>
                      </a:r>
                      <a:r>
                        <a:rPr lang="en-US" sz="1800" kern="1200" dirty="0" err="1">
                          <a:solidFill>
                            <a:schemeClr val="dk1"/>
                          </a:solidFill>
                          <a:effectLst/>
                          <a:latin typeface="+mn-lt"/>
                          <a:ea typeface="+mn-ea"/>
                          <a:cs typeface="+mn-cs"/>
                        </a:rPr>
                        <a:t>vwxyz</a:t>
                      </a:r>
                      <a:r>
                        <a:rPr lang="en-US" sz="1800" kern="1200" dirty="0">
                          <a:solidFill>
                            <a:schemeClr val="dk1"/>
                          </a:solidFill>
                          <a:effectLst/>
                          <a:latin typeface="+mn-lt"/>
                          <a:ea typeface="+mn-ea"/>
                          <a:cs typeface="+mn-cs"/>
                        </a:rPr>
                        <a:t>]'; </a:t>
                      </a:r>
                    </a:p>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will give all the movies containing characters other than the ones in "</a:t>
                      </a:r>
                      <a:r>
                        <a:rPr lang="en-US" sz="1800" kern="1200" dirty="0" err="1">
                          <a:solidFill>
                            <a:schemeClr val="dk1"/>
                          </a:solidFill>
                          <a:effectLst/>
                          <a:latin typeface="+mn-lt"/>
                          <a:ea typeface="+mn-ea"/>
                          <a:cs typeface="+mn-cs"/>
                        </a:rPr>
                        <a:t>vwxyz</a:t>
                      </a:r>
                      <a:r>
                        <a:rPr lang="en-US" sz="1800" kern="1200" dirty="0">
                          <a:solidFill>
                            <a:schemeClr val="dk1"/>
                          </a:solidFill>
                          <a:effectLst/>
                          <a:latin typeface="+mn-lt"/>
                          <a:ea typeface="+mn-ea"/>
                          <a:cs typeface="+mn-cs"/>
                        </a:rPr>
                        <a:t>".</a:t>
                      </a:r>
                    </a:p>
                    <a:p>
                      <a:endParaRPr lang="en-US" dirty="0"/>
                    </a:p>
                  </a:txBody>
                  <a:tcPr/>
                </a:tc>
                <a:extLst>
                  <a:ext uri="{0D108BD9-81ED-4DB2-BD59-A6C34878D82A}">
                    <a16:rowId xmlns:a16="http://schemas.microsoft.com/office/drawing/2014/main" val="4068396855"/>
                  </a:ext>
                </a:extLst>
              </a:tr>
            </a:tbl>
          </a:graphicData>
        </a:graphic>
      </p:graphicFrame>
    </p:spTree>
    <p:extLst>
      <p:ext uri="{BB962C8B-B14F-4D97-AF65-F5344CB8AC3E}">
        <p14:creationId xmlns:p14="http://schemas.microsoft.com/office/powerpoint/2010/main" val="1744201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Meta-Characters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89298297"/>
              </p:ext>
            </p:extLst>
          </p:nvPr>
        </p:nvGraphicFramePr>
        <p:xfrm>
          <a:off x="838200" y="1825625"/>
          <a:ext cx="10515600" cy="3205480"/>
        </p:xfrm>
        <a:graphic>
          <a:graphicData uri="http://schemas.openxmlformats.org/drawingml/2006/table">
            <a:tbl>
              <a:tblPr firstRow="1" bandRow="1">
                <a:tableStyleId>{073A0DAA-6AF3-43AB-8588-CEC1D06C72B9}</a:tableStyleId>
              </a:tblPr>
              <a:tblGrid>
                <a:gridCol w="1665849">
                  <a:extLst>
                    <a:ext uri="{9D8B030D-6E8A-4147-A177-3AD203B41FA5}">
                      <a16:colId xmlns:a16="http://schemas.microsoft.com/office/drawing/2014/main" val="3196570"/>
                    </a:ext>
                  </a:extLst>
                </a:gridCol>
                <a:gridCol w="3910819">
                  <a:extLst>
                    <a:ext uri="{9D8B030D-6E8A-4147-A177-3AD203B41FA5}">
                      <a16:colId xmlns:a16="http://schemas.microsoft.com/office/drawing/2014/main" val="3114146674"/>
                    </a:ext>
                  </a:extLst>
                </a:gridCol>
                <a:gridCol w="4938932">
                  <a:extLst>
                    <a:ext uri="{9D8B030D-6E8A-4147-A177-3AD203B41FA5}">
                      <a16:colId xmlns:a16="http://schemas.microsoft.com/office/drawing/2014/main" val="1874684794"/>
                    </a:ext>
                  </a:extLst>
                </a:gridCol>
              </a:tblGrid>
              <a:tr h="370840">
                <a:tc>
                  <a:txBody>
                    <a:bodyPr/>
                    <a:lstStyle/>
                    <a:p>
                      <a:r>
                        <a:rPr lang="en-US" dirty="0"/>
                        <a:t>Character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686680379"/>
                  </a:ext>
                </a:extLst>
              </a:tr>
              <a:tr h="370840">
                <a:tc>
                  <a:txBody>
                    <a:bodyPr/>
                    <a:lstStyle/>
                    <a:p>
                      <a:endParaRPr lang="en-US" dirty="0"/>
                    </a:p>
                    <a:p>
                      <a:pPr algn="ctr"/>
                      <a:r>
                        <a:rPr lang="en-US" sz="1800" kern="1200" dirty="0">
                          <a:solidFill>
                            <a:schemeClr val="dk1"/>
                          </a:solidFill>
                          <a:effectLst/>
                          <a:latin typeface="+mn-lt"/>
                          <a:ea typeface="+mn-ea"/>
                          <a:cs typeface="+mn-cs"/>
                        </a:rPr>
                        <a:t>[A-Z] </a:t>
                      </a:r>
                      <a:endParaRPr lang="en-US" dirty="0"/>
                    </a:p>
                  </a:txBody>
                  <a:tcPr/>
                </a:tc>
                <a:tc>
                  <a:txBody>
                    <a:bodyPr/>
                    <a:lstStyle/>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The [A-Z] is used to match any upper case letter.</a:t>
                      </a:r>
                      <a:endParaRPr lang="en-US" dirty="0"/>
                    </a:p>
                  </a:txBody>
                  <a:tcPr/>
                </a:tc>
                <a:tc>
                  <a:txBody>
                    <a:bodyPr/>
                    <a:lstStyle/>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SELECT * FROM `members` WHERE `</a:t>
                      </a:r>
                      <a:r>
                        <a:rPr lang="en-US" sz="1800" kern="1200" dirty="0" err="1">
                          <a:solidFill>
                            <a:schemeClr val="dk1"/>
                          </a:solidFill>
                          <a:effectLst/>
                          <a:latin typeface="+mn-lt"/>
                          <a:ea typeface="+mn-ea"/>
                          <a:cs typeface="+mn-cs"/>
                        </a:rPr>
                        <a:t>postal_address</a:t>
                      </a:r>
                      <a:r>
                        <a:rPr lang="en-US" sz="1800" kern="1200" dirty="0">
                          <a:solidFill>
                            <a:schemeClr val="dk1"/>
                          </a:solidFill>
                          <a:effectLst/>
                          <a:latin typeface="+mn-lt"/>
                          <a:ea typeface="+mn-ea"/>
                          <a:cs typeface="+mn-cs"/>
                        </a:rPr>
                        <a:t>` REGEXP '[A-Z]'; </a:t>
                      </a:r>
                    </a:p>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will give all the members that have postal address containing any character from A to Z. </a:t>
                      </a:r>
                    </a:p>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For Example, Janet Jones with membership number 1.</a:t>
                      </a:r>
                    </a:p>
                    <a:p>
                      <a:endParaRPr lang="en-US" dirty="0"/>
                    </a:p>
                  </a:txBody>
                  <a:tcPr/>
                </a:tc>
                <a:extLst>
                  <a:ext uri="{0D108BD9-81ED-4DB2-BD59-A6C34878D82A}">
                    <a16:rowId xmlns:a16="http://schemas.microsoft.com/office/drawing/2014/main" val="4068396855"/>
                  </a:ext>
                </a:extLst>
              </a:tr>
            </a:tbl>
          </a:graphicData>
        </a:graphic>
      </p:graphicFrame>
    </p:spTree>
    <p:extLst>
      <p:ext uri="{BB962C8B-B14F-4D97-AF65-F5344CB8AC3E}">
        <p14:creationId xmlns:p14="http://schemas.microsoft.com/office/powerpoint/2010/main" val="2059190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Meta-Characters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77846419"/>
              </p:ext>
            </p:extLst>
          </p:nvPr>
        </p:nvGraphicFramePr>
        <p:xfrm>
          <a:off x="838200" y="1825625"/>
          <a:ext cx="10515600" cy="3205480"/>
        </p:xfrm>
        <a:graphic>
          <a:graphicData uri="http://schemas.openxmlformats.org/drawingml/2006/table">
            <a:tbl>
              <a:tblPr firstRow="1" bandRow="1">
                <a:tableStyleId>{073A0DAA-6AF3-43AB-8588-CEC1D06C72B9}</a:tableStyleId>
              </a:tblPr>
              <a:tblGrid>
                <a:gridCol w="1665849">
                  <a:extLst>
                    <a:ext uri="{9D8B030D-6E8A-4147-A177-3AD203B41FA5}">
                      <a16:colId xmlns:a16="http://schemas.microsoft.com/office/drawing/2014/main" val="3196570"/>
                    </a:ext>
                  </a:extLst>
                </a:gridCol>
                <a:gridCol w="3910819">
                  <a:extLst>
                    <a:ext uri="{9D8B030D-6E8A-4147-A177-3AD203B41FA5}">
                      <a16:colId xmlns:a16="http://schemas.microsoft.com/office/drawing/2014/main" val="3114146674"/>
                    </a:ext>
                  </a:extLst>
                </a:gridCol>
                <a:gridCol w="4938932">
                  <a:extLst>
                    <a:ext uri="{9D8B030D-6E8A-4147-A177-3AD203B41FA5}">
                      <a16:colId xmlns:a16="http://schemas.microsoft.com/office/drawing/2014/main" val="1874684794"/>
                    </a:ext>
                  </a:extLst>
                </a:gridCol>
              </a:tblGrid>
              <a:tr h="370840">
                <a:tc>
                  <a:txBody>
                    <a:bodyPr/>
                    <a:lstStyle/>
                    <a:p>
                      <a:r>
                        <a:rPr lang="en-US" dirty="0"/>
                        <a:t>Character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686680379"/>
                  </a:ext>
                </a:extLst>
              </a:tr>
              <a:tr h="370840">
                <a:tc>
                  <a:txBody>
                    <a:bodyPr/>
                    <a:lstStyle/>
                    <a:p>
                      <a:endParaRPr lang="en-US" dirty="0"/>
                    </a:p>
                    <a:p>
                      <a:pPr algn="ctr"/>
                      <a:r>
                        <a:rPr lang="en-US" sz="1800" kern="1200" dirty="0">
                          <a:solidFill>
                            <a:schemeClr val="dk1"/>
                          </a:solidFill>
                          <a:effectLst/>
                          <a:latin typeface="+mn-lt"/>
                          <a:ea typeface="+mn-ea"/>
                          <a:cs typeface="+mn-cs"/>
                        </a:rPr>
                        <a:t>[a-z] </a:t>
                      </a:r>
                      <a:endParaRPr lang="en-US" dirty="0"/>
                    </a:p>
                  </a:txBody>
                  <a:tcPr/>
                </a:tc>
                <a:tc>
                  <a:txBody>
                    <a:bodyPr/>
                    <a:lstStyle/>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The [a-z] is used to match any lower case letter.</a:t>
                      </a:r>
                      <a:endParaRPr lang="en-US" dirty="0"/>
                    </a:p>
                  </a:txBody>
                  <a:tcPr/>
                </a:tc>
                <a:tc>
                  <a:txBody>
                    <a:bodyPr/>
                    <a:lstStyle/>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SELECT * FROM `members` WHERE `</a:t>
                      </a:r>
                      <a:r>
                        <a:rPr lang="en-US" sz="1800" kern="1200" dirty="0" err="1">
                          <a:solidFill>
                            <a:schemeClr val="dk1"/>
                          </a:solidFill>
                          <a:effectLst/>
                          <a:latin typeface="+mn-lt"/>
                          <a:ea typeface="+mn-ea"/>
                          <a:cs typeface="+mn-cs"/>
                        </a:rPr>
                        <a:t>postal_address</a:t>
                      </a:r>
                      <a:r>
                        <a:rPr lang="en-US" sz="1800" kern="1200" dirty="0">
                          <a:solidFill>
                            <a:schemeClr val="dk1"/>
                          </a:solidFill>
                          <a:effectLst/>
                          <a:latin typeface="+mn-lt"/>
                          <a:ea typeface="+mn-ea"/>
                          <a:cs typeface="+mn-cs"/>
                        </a:rPr>
                        <a:t>` REGEXP '[a-z]'; </a:t>
                      </a:r>
                    </a:p>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will give all the members that have postal addresses containing any character from  a to z. </a:t>
                      </a:r>
                    </a:p>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For Example, Janet Jones with membership number 1.</a:t>
                      </a:r>
                    </a:p>
                    <a:p>
                      <a:endParaRPr lang="en-US" dirty="0"/>
                    </a:p>
                  </a:txBody>
                  <a:tcPr/>
                </a:tc>
                <a:extLst>
                  <a:ext uri="{0D108BD9-81ED-4DB2-BD59-A6C34878D82A}">
                    <a16:rowId xmlns:a16="http://schemas.microsoft.com/office/drawing/2014/main" val="4068396855"/>
                  </a:ext>
                </a:extLst>
              </a:tr>
            </a:tbl>
          </a:graphicData>
        </a:graphic>
      </p:graphicFrame>
    </p:spTree>
    <p:extLst>
      <p:ext uri="{BB962C8B-B14F-4D97-AF65-F5344CB8AC3E}">
        <p14:creationId xmlns:p14="http://schemas.microsoft.com/office/powerpoint/2010/main" val="2170113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Meta-Characters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9893185"/>
              </p:ext>
            </p:extLst>
          </p:nvPr>
        </p:nvGraphicFramePr>
        <p:xfrm>
          <a:off x="838200" y="1825625"/>
          <a:ext cx="10515600" cy="2931160"/>
        </p:xfrm>
        <a:graphic>
          <a:graphicData uri="http://schemas.openxmlformats.org/drawingml/2006/table">
            <a:tbl>
              <a:tblPr firstRow="1" bandRow="1">
                <a:tableStyleId>{073A0DAA-6AF3-43AB-8588-CEC1D06C72B9}</a:tableStyleId>
              </a:tblPr>
              <a:tblGrid>
                <a:gridCol w="1665849">
                  <a:extLst>
                    <a:ext uri="{9D8B030D-6E8A-4147-A177-3AD203B41FA5}">
                      <a16:colId xmlns:a16="http://schemas.microsoft.com/office/drawing/2014/main" val="3196570"/>
                    </a:ext>
                  </a:extLst>
                </a:gridCol>
                <a:gridCol w="3910819">
                  <a:extLst>
                    <a:ext uri="{9D8B030D-6E8A-4147-A177-3AD203B41FA5}">
                      <a16:colId xmlns:a16="http://schemas.microsoft.com/office/drawing/2014/main" val="3114146674"/>
                    </a:ext>
                  </a:extLst>
                </a:gridCol>
                <a:gridCol w="4938932">
                  <a:extLst>
                    <a:ext uri="{9D8B030D-6E8A-4147-A177-3AD203B41FA5}">
                      <a16:colId xmlns:a16="http://schemas.microsoft.com/office/drawing/2014/main" val="1874684794"/>
                    </a:ext>
                  </a:extLst>
                </a:gridCol>
              </a:tblGrid>
              <a:tr h="370840">
                <a:tc>
                  <a:txBody>
                    <a:bodyPr/>
                    <a:lstStyle/>
                    <a:p>
                      <a:r>
                        <a:rPr lang="en-US" dirty="0"/>
                        <a:t>Character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686680379"/>
                  </a:ext>
                </a:extLst>
              </a:tr>
              <a:tr h="370840">
                <a:tc>
                  <a:txBody>
                    <a:bodyPr/>
                    <a:lstStyle/>
                    <a:p>
                      <a:endParaRPr lang="en-US" dirty="0"/>
                    </a:p>
                    <a:p>
                      <a:pPr algn="ctr"/>
                      <a:r>
                        <a:rPr lang="en-US" sz="1800" kern="1200" dirty="0">
                          <a:solidFill>
                            <a:schemeClr val="dk1"/>
                          </a:solidFill>
                          <a:effectLst/>
                          <a:latin typeface="+mn-lt"/>
                          <a:ea typeface="+mn-ea"/>
                          <a:cs typeface="+mn-cs"/>
                        </a:rPr>
                        <a:t>[0-9] </a:t>
                      </a:r>
                      <a:endParaRPr lang="en-US" dirty="0"/>
                    </a:p>
                  </a:txBody>
                  <a:tcPr/>
                </a:tc>
                <a:tc>
                  <a:txBody>
                    <a:bodyPr/>
                    <a:lstStyle/>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The [0-9] is used to match any digit from 0 through to 9.</a:t>
                      </a:r>
                      <a:endParaRPr lang="en-US" dirty="0"/>
                    </a:p>
                  </a:txBody>
                  <a:tcPr/>
                </a:tc>
                <a:tc>
                  <a:txBody>
                    <a:bodyPr/>
                    <a:lstStyle/>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SELECT * FROM `members` WHERE `</a:t>
                      </a:r>
                      <a:r>
                        <a:rPr lang="en-US" sz="1800" kern="1200" dirty="0" err="1">
                          <a:solidFill>
                            <a:schemeClr val="dk1"/>
                          </a:solidFill>
                          <a:effectLst/>
                          <a:latin typeface="+mn-lt"/>
                          <a:ea typeface="+mn-ea"/>
                          <a:cs typeface="+mn-cs"/>
                        </a:rPr>
                        <a:t>contact_number</a:t>
                      </a:r>
                      <a:r>
                        <a:rPr lang="en-US" sz="1800" kern="1200" dirty="0">
                          <a:solidFill>
                            <a:schemeClr val="dk1"/>
                          </a:solidFill>
                          <a:effectLst/>
                          <a:latin typeface="+mn-lt"/>
                          <a:ea typeface="+mn-ea"/>
                          <a:cs typeface="+mn-cs"/>
                        </a:rPr>
                        <a:t>` REGEXP '[0-9]' ;</a:t>
                      </a:r>
                    </a:p>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will give all the members have submitted contact numbers containing characters "[0-9]" </a:t>
                      </a:r>
                    </a:p>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For Example, Robert Phil 1.</a:t>
                      </a:r>
                    </a:p>
                    <a:p>
                      <a:endParaRPr lang="en-US" dirty="0"/>
                    </a:p>
                  </a:txBody>
                  <a:tcPr/>
                </a:tc>
                <a:extLst>
                  <a:ext uri="{0D108BD9-81ED-4DB2-BD59-A6C34878D82A}">
                    <a16:rowId xmlns:a16="http://schemas.microsoft.com/office/drawing/2014/main" val="4068396855"/>
                  </a:ext>
                </a:extLst>
              </a:tr>
            </a:tbl>
          </a:graphicData>
        </a:graphic>
      </p:graphicFrame>
    </p:spTree>
    <p:extLst>
      <p:ext uri="{BB962C8B-B14F-4D97-AF65-F5344CB8AC3E}">
        <p14:creationId xmlns:p14="http://schemas.microsoft.com/office/powerpoint/2010/main" val="1931569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Meta-Characters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6766521"/>
              </p:ext>
            </p:extLst>
          </p:nvPr>
        </p:nvGraphicFramePr>
        <p:xfrm>
          <a:off x="838200" y="1825625"/>
          <a:ext cx="10515600" cy="2931160"/>
        </p:xfrm>
        <a:graphic>
          <a:graphicData uri="http://schemas.openxmlformats.org/drawingml/2006/table">
            <a:tbl>
              <a:tblPr firstRow="1" bandRow="1">
                <a:tableStyleId>{073A0DAA-6AF3-43AB-8588-CEC1D06C72B9}</a:tableStyleId>
              </a:tblPr>
              <a:tblGrid>
                <a:gridCol w="1665849">
                  <a:extLst>
                    <a:ext uri="{9D8B030D-6E8A-4147-A177-3AD203B41FA5}">
                      <a16:colId xmlns:a16="http://schemas.microsoft.com/office/drawing/2014/main" val="3196570"/>
                    </a:ext>
                  </a:extLst>
                </a:gridCol>
                <a:gridCol w="3910819">
                  <a:extLst>
                    <a:ext uri="{9D8B030D-6E8A-4147-A177-3AD203B41FA5}">
                      <a16:colId xmlns:a16="http://schemas.microsoft.com/office/drawing/2014/main" val="3114146674"/>
                    </a:ext>
                  </a:extLst>
                </a:gridCol>
                <a:gridCol w="4938932">
                  <a:extLst>
                    <a:ext uri="{9D8B030D-6E8A-4147-A177-3AD203B41FA5}">
                      <a16:colId xmlns:a16="http://schemas.microsoft.com/office/drawing/2014/main" val="1874684794"/>
                    </a:ext>
                  </a:extLst>
                </a:gridCol>
              </a:tblGrid>
              <a:tr h="370840">
                <a:tc>
                  <a:txBody>
                    <a:bodyPr/>
                    <a:lstStyle/>
                    <a:p>
                      <a:r>
                        <a:rPr lang="en-US" dirty="0"/>
                        <a:t>Character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686680379"/>
                  </a:ext>
                </a:extLst>
              </a:tr>
              <a:tr h="370840">
                <a:tc>
                  <a:txBody>
                    <a:bodyPr/>
                    <a:lstStyle/>
                    <a:p>
                      <a:endParaRPr lang="en-US" dirty="0"/>
                    </a:p>
                    <a:p>
                      <a:pPr algn="ctr"/>
                      <a:r>
                        <a:rPr lang="en-US" sz="1800" kern="1200" dirty="0">
                          <a:solidFill>
                            <a:schemeClr val="dk1"/>
                          </a:solidFill>
                          <a:effectLst/>
                          <a:latin typeface="+mn-lt"/>
                          <a:ea typeface="+mn-ea"/>
                          <a:cs typeface="+mn-cs"/>
                        </a:rPr>
                        <a:t>|</a:t>
                      </a:r>
                      <a:endParaRPr lang="en-US" dirty="0"/>
                    </a:p>
                  </a:txBody>
                  <a:tcPr/>
                </a:tc>
                <a:tc>
                  <a:txBody>
                    <a:bodyPr/>
                    <a:lstStyle/>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The vertical bar (|) is used to isolate alternatives.</a:t>
                      </a:r>
                      <a:endParaRPr lang="en-US" dirty="0"/>
                    </a:p>
                  </a:txBody>
                  <a:tcPr/>
                </a:tc>
                <a:tc>
                  <a:txBody>
                    <a:bodyPr/>
                    <a:lstStyle/>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SELECT * FROM `movies` WHERE `title` REGEXP '^[cd]|^[u]'; </a:t>
                      </a:r>
                    </a:p>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gives all the movies with the title starting with any of the characters in "cd"  or "u“.</a:t>
                      </a:r>
                    </a:p>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For Example, Code Name Black, Daddy's Little Girl, Da Vinci Code and Underworld - Awakening.</a:t>
                      </a:r>
                      <a:endParaRPr lang="en-US" dirty="0"/>
                    </a:p>
                  </a:txBody>
                  <a:tcPr/>
                </a:tc>
                <a:extLst>
                  <a:ext uri="{0D108BD9-81ED-4DB2-BD59-A6C34878D82A}">
                    <a16:rowId xmlns:a16="http://schemas.microsoft.com/office/drawing/2014/main" val="4068396855"/>
                  </a:ext>
                </a:extLst>
              </a:tr>
            </a:tbl>
          </a:graphicData>
        </a:graphic>
      </p:graphicFrame>
    </p:spTree>
    <p:extLst>
      <p:ext uri="{BB962C8B-B14F-4D97-AF65-F5344CB8AC3E}">
        <p14:creationId xmlns:p14="http://schemas.microsoft.com/office/powerpoint/2010/main" val="593306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effectLst>
                  <a:outerShdw blurRad="38100" dist="38100" dir="2700000" algn="tl">
                    <a:srgbClr val="000000">
                      <a:alpha val="43137"/>
                    </a:srgbClr>
                  </a:outerShdw>
                </a:effectLst>
              </a:rPr>
              <a:t>Aggregate Functions</a:t>
            </a:r>
          </a:p>
        </p:txBody>
      </p:sp>
      <p:sp>
        <p:nvSpPr>
          <p:cNvPr id="3" name="Content Placeholder 2"/>
          <p:cNvSpPr>
            <a:spLocks noGrp="1"/>
          </p:cNvSpPr>
          <p:nvPr>
            <p:ph idx="1"/>
          </p:nvPr>
        </p:nvSpPr>
        <p:spPr>
          <a:xfrm>
            <a:off x="936674" y="1473932"/>
            <a:ext cx="10570698" cy="5095679"/>
          </a:xfrm>
        </p:spPr>
        <p:txBody>
          <a:bodyPr>
            <a:normAutofit/>
          </a:bodyPr>
          <a:lstStyle/>
          <a:p>
            <a:r>
              <a:rPr lang="en-US" dirty="0"/>
              <a:t>An aggregate function allows you to perform a calculation on a set of values to return a single scalar value. </a:t>
            </a:r>
          </a:p>
          <a:p>
            <a:endParaRPr lang="en-US" dirty="0"/>
          </a:p>
          <a:p>
            <a:pPr lvl="0" fontAlgn="base"/>
            <a:r>
              <a:rPr lang="en-US" dirty="0"/>
              <a:t>AVG – calculates the average of a set of values.</a:t>
            </a:r>
          </a:p>
          <a:p>
            <a:pPr lvl="0" fontAlgn="base"/>
            <a:r>
              <a:rPr lang="en-US" dirty="0"/>
              <a:t>COUNT– counts rows in a specified table or view.</a:t>
            </a:r>
          </a:p>
          <a:p>
            <a:pPr lvl="0" fontAlgn="base"/>
            <a:r>
              <a:rPr lang="en-US" dirty="0">
                <a:hlinkClick r:id="rId2" tooltip="Find minimum and maxium using SQL MIN and MAX functions"/>
              </a:rPr>
              <a:t>MIN</a:t>
            </a:r>
            <a:r>
              <a:rPr lang="en-US" u="sng" dirty="0">
                <a:hlinkClick r:id="rId2" tooltip="Find minimum and maxium using SQL MIN and MAX functions"/>
              </a:rPr>
              <a:t> </a:t>
            </a:r>
            <a:r>
              <a:rPr lang="en-US" dirty="0"/>
              <a:t>– gets the minimum value in a set of values.</a:t>
            </a:r>
          </a:p>
          <a:p>
            <a:pPr lvl="0" fontAlgn="base"/>
            <a:r>
              <a:rPr lang="en-US" dirty="0">
                <a:hlinkClick r:id="rId3" tooltip="SQL MAX Function"/>
              </a:rPr>
              <a:t>MAX</a:t>
            </a:r>
            <a:r>
              <a:rPr lang="en-US" u="sng" dirty="0">
                <a:hlinkClick r:id="rId3" tooltip="SQL MAX Function"/>
              </a:rPr>
              <a:t> </a:t>
            </a:r>
            <a:r>
              <a:rPr lang="en-US" dirty="0"/>
              <a:t>– gets the maximum value in a set of values.</a:t>
            </a:r>
          </a:p>
          <a:p>
            <a:pPr lvl="0" fontAlgn="base"/>
            <a:r>
              <a:rPr lang="en-US" dirty="0">
                <a:hlinkClick r:id="rId4" tooltip="Learn how to use SQL SUM function"/>
              </a:rPr>
              <a:t>SUM</a:t>
            </a:r>
            <a:r>
              <a:rPr lang="en-US" u="sng" dirty="0">
                <a:hlinkClick r:id="rId4" tooltip="Learn how to use SQL SUM function"/>
              </a:rPr>
              <a:t> </a:t>
            </a:r>
            <a:r>
              <a:rPr lang="en-US" dirty="0"/>
              <a:t>– calculates the sum of values.</a:t>
            </a:r>
          </a:p>
          <a:p>
            <a:pPr lvl="0" fontAlgn="base"/>
            <a:endParaRPr lang="en-US" dirty="0"/>
          </a:p>
          <a:p>
            <a:pPr fontAlgn="base"/>
            <a:r>
              <a:rPr lang="en-US" dirty="0"/>
              <a:t>For Example:	 select sum(salary) from employees;</a:t>
            </a:r>
          </a:p>
        </p:txBody>
      </p:sp>
      <p:graphicFrame>
        <p:nvGraphicFramePr>
          <p:cNvPr id="7" name="Table 6"/>
          <p:cNvGraphicFramePr>
            <a:graphicFrameLocks noGrp="1"/>
          </p:cNvGraphicFramePr>
          <p:nvPr>
            <p:extLst>
              <p:ext uri="{D42A27DB-BD31-4B8C-83A1-F6EECF244321}">
                <p14:modId xmlns:p14="http://schemas.microsoft.com/office/powerpoint/2010/main" val="2120170075"/>
              </p:ext>
            </p:extLst>
          </p:nvPr>
        </p:nvGraphicFramePr>
        <p:xfrm>
          <a:off x="838200" y="973871"/>
          <a:ext cx="10417126" cy="2029968"/>
        </p:xfrm>
        <a:graphic>
          <a:graphicData uri="http://schemas.openxmlformats.org/drawingml/2006/table">
            <a:tbl>
              <a:tblPr firstRow="1" firstCol="1" bandRow="1">
                <a:tableStyleId>{5C22544A-7EE6-4342-B048-85BDC9FD1C3A}</a:tableStyleId>
              </a:tblPr>
              <a:tblGrid>
                <a:gridCol w="10417126">
                  <a:extLst>
                    <a:ext uri="{9D8B030D-6E8A-4147-A177-3AD203B41FA5}">
                      <a16:colId xmlns:a16="http://schemas.microsoft.com/office/drawing/2014/main" val="3137843211"/>
                    </a:ext>
                  </a:extLst>
                </a:gridCol>
              </a:tblGrid>
              <a:tr h="1389502">
                <a:tc>
                  <a:txBody>
                    <a:bodyPr/>
                    <a:lstStyle/>
                    <a:p>
                      <a:pPr marL="0" marR="0">
                        <a:lnSpc>
                          <a:spcPct val="110000"/>
                        </a:lnSpc>
                        <a:spcBef>
                          <a:spcPts val="300"/>
                        </a:spcBef>
                        <a:spcAft>
                          <a:spcPts val="300"/>
                        </a:spcAft>
                      </a:pPr>
                      <a:endParaRPr lang="en-GB" sz="2800" dirty="0">
                        <a:solidFill>
                          <a:srgbClr val="FF0000"/>
                        </a:solidFill>
                        <a:effectLst/>
                      </a:endParaRPr>
                    </a:p>
                    <a:p>
                      <a:pPr marL="0" marR="0">
                        <a:lnSpc>
                          <a:spcPct val="110000"/>
                        </a:lnSpc>
                        <a:spcBef>
                          <a:spcPts val="300"/>
                        </a:spcBef>
                        <a:spcAft>
                          <a:spcPts val="300"/>
                        </a:spcAft>
                      </a:pPr>
                      <a:r>
                        <a:rPr lang="en-GB" sz="2800" dirty="0">
                          <a:solidFill>
                            <a:srgbClr val="FF0000"/>
                          </a:solidFill>
                          <a:effectLst/>
                        </a:rPr>
                        <a:t>Notice that all aggregate functions above ignore NULL values except for the COUNT function.</a:t>
                      </a:r>
                    </a:p>
                    <a:p>
                      <a:pPr marL="0" marR="0">
                        <a:lnSpc>
                          <a:spcPct val="110000"/>
                        </a:lnSpc>
                        <a:spcBef>
                          <a:spcPts val="300"/>
                        </a:spcBef>
                        <a:spcAft>
                          <a:spcPts val="300"/>
                        </a:spcAft>
                      </a:pPr>
                      <a:endParaRPr lang="en-US" sz="2800" dirty="0">
                        <a:effectLst/>
                        <a:latin typeface="Times New Roman" panose="02020603050405020304" pitchFamily="18" charset="0"/>
                        <a:ea typeface="Batang"/>
                        <a:cs typeface="Arial" panose="020B0604020202020204" pitchFamily="34" charset="0"/>
                      </a:endParaRPr>
                    </a:p>
                  </a:txBody>
                  <a:tcPr marL="68580" marR="68580" marT="0" marB="0">
                    <a:solidFill>
                      <a:schemeClr val="accent2">
                        <a:lumMod val="40000"/>
                        <a:lumOff val="60000"/>
                      </a:schemeClr>
                    </a:solidFill>
                  </a:tcPr>
                </a:tc>
                <a:extLst>
                  <a:ext uri="{0D108BD9-81ED-4DB2-BD59-A6C34878D82A}">
                    <a16:rowId xmlns:a16="http://schemas.microsoft.com/office/drawing/2014/main" val="1495157828"/>
                  </a:ext>
                </a:extLst>
              </a:tr>
            </a:tbl>
          </a:graphicData>
        </a:graphic>
      </p:graphicFrame>
    </p:spTree>
    <p:extLst>
      <p:ext uri="{BB962C8B-B14F-4D97-AF65-F5344CB8AC3E}">
        <p14:creationId xmlns:p14="http://schemas.microsoft.com/office/powerpoint/2010/main" val="1592277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effectLst>
                  <a:outerShdw blurRad="38100" dist="38100" dir="2700000" algn="tl">
                    <a:srgbClr val="000000">
                      <a:alpha val="43137"/>
                    </a:srgbClr>
                  </a:outerShdw>
                </a:effectLst>
              </a:rPr>
              <a:t>Aggregate Functions</a:t>
            </a:r>
          </a:p>
        </p:txBody>
      </p:sp>
      <p:sp>
        <p:nvSpPr>
          <p:cNvPr id="3" name="Content Placeholder 2"/>
          <p:cNvSpPr>
            <a:spLocks noGrp="1"/>
          </p:cNvSpPr>
          <p:nvPr>
            <p:ph idx="1"/>
          </p:nvPr>
        </p:nvSpPr>
        <p:spPr>
          <a:xfrm>
            <a:off x="936674" y="1473932"/>
            <a:ext cx="10570698" cy="5095679"/>
          </a:xfrm>
        </p:spPr>
        <p:txBody>
          <a:bodyPr>
            <a:normAutofit/>
          </a:bodyPr>
          <a:lstStyle/>
          <a:p>
            <a:pPr fontAlgn="base"/>
            <a:r>
              <a:rPr lang="en-US" b="1" dirty="0"/>
              <a:t>SQL aggregate functions syntax: </a:t>
            </a:r>
            <a:r>
              <a:rPr lang="en-US" dirty="0"/>
              <a:t>To call an aggregate function, you use the following syntax:</a:t>
            </a:r>
          </a:p>
          <a:p>
            <a:pPr fontAlgn="base"/>
            <a:endParaRPr lang="en-US" dirty="0"/>
          </a:p>
          <a:p>
            <a:pPr fontAlgn="base"/>
            <a:endParaRPr lang="en-US" dirty="0"/>
          </a:p>
          <a:p>
            <a:pPr fontAlgn="base"/>
            <a:endParaRPr lang="en-US" dirty="0"/>
          </a:p>
          <a:p>
            <a:pPr fontAlgn="base"/>
            <a:endParaRPr lang="en-US" dirty="0"/>
          </a:p>
          <a:p>
            <a:pPr fontAlgn="base"/>
            <a:r>
              <a:rPr lang="en-US" dirty="0"/>
              <a:t>For Example:	 select </a:t>
            </a:r>
            <a:r>
              <a:rPr lang="en-US" b="1" dirty="0"/>
              <a:t>min(distinct salary) </a:t>
            </a:r>
            <a:r>
              <a:rPr lang="en-US" dirty="0"/>
              <a:t>from employees;</a:t>
            </a:r>
          </a:p>
          <a:p>
            <a:pPr marL="0" indent="0" fontAlgn="base">
              <a:buNone/>
            </a:pPr>
            <a:r>
              <a:rPr lang="en-US" dirty="0"/>
              <a:t>			 select </a:t>
            </a:r>
            <a:r>
              <a:rPr lang="en-US" b="1" dirty="0"/>
              <a:t>min(salary)</a:t>
            </a:r>
            <a:r>
              <a:rPr lang="en-US" dirty="0"/>
              <a:t> from employees;</a:t>
            </a:r>
          </a:p>
          <a:p>
            <a:pPr fontAlgn="base"/>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0313256"/>
              </p:ext>
            </p:extLst>
          </p:nvPr>
        </p:nvGraphicFramePr>
        <p:xfrm>
          <a:off x="2717994" y="2777991"/>
          <a:ext cx="7326337" cy="809271"/>
        </p:xfrm>
        <a:graphic>
          <a:graphicData uri="http://schemas.openxmlformats.org/drawingml/2006/table">
            <a:tbl>
              <a:tblPr firstRow="1" firstCol="1" bandRow="1">
                <a:tableStyleId>{5C22544A-7EE6-4342-B048-85BDC9FD1C3A}</a:tableStyleId>
              </a:tblPr>
              <a:tblGrid>
                <a:gridCol w="7326337">
                  <a:extLst>
                    <a:ext uri="{9D8B030D-6E8A-4147-A177-3AD203B41FA5}">
                      <a16:colId xmlns:a16="http://schemas.microsoft.com/office/drawing/2014/main" val="776845641"/>
                    </a:ext>
                  </a:extLst>
                </a:gridCol>
              </a:tblGrid>
              <a:tr h="809271">
                <a:tc>
                  <a:txBody>
                    <a:bodyPr/>
                    <a:lstStyle/>
                    <a:p>
                      <a:pPr marL="0" marR="0">
                        <a:lnSpc>
                          <a:spcPct val="110000"/>
                        </a:lnSpc>
                        <a:spcBef>
                          <a:spcPts val="300"/>
                        </a:spcBef>
                        <a:spcAft>
                          <a:spcPts val="300"/>
                        </a:spcAft>
                      </a:pPr>
                      <a:r>
                        <a:rPr lang="en-GB" sz="2800" dirty="0" err="1">
                          <a:effectLst/>
                        </a:rPr>
                        <a:t>aggregate_function</a:t>
                      </a:r>
                      <a:r>
                        <a:rPr lang="en-GB" sz="2800" dirty="0">
                          <a:effectLst/>
                        </a:rPr>
                        <a:t> (DISTINCT | ALL expression)</a:t>
                      </a:r>
                      <a:endParaRPr lang="en-US" sz="2800" dirty="0">
                        <a:effectLst/>
                        <a:latin typeface="Times New Roman" panose="02020603050405020304" pitchFamily="18" charset="0"/>
                        <a:ea typeface="Batang"/>
                        <a:cs typeface="Arial" panose="020B0604020202020204" pitchFamily="34" charset="0"/>
                      </a:endParaRPr>
                    </a:p>
                  </a:txBody>
                  <a:tcPr marL="68580" marR="68580" marT="0" marB="0"/>
                </a:tc>
                <a:extLst>
                  <a:ext uri="{0D108BD9-81ED-4DB2-BD59-A6C34878D82A}">
                    <a16:rowId xmlns:a16="http://schemas.microsoft.com/office/drawing/2014/main" val="484958692"/>
                  </a:ext>
                </a:extLst>
              </a:tr>
            </a:tbl>
          </a:graphicData>
        </a:graphic>
      </p:graphicFrame>
    </p:spTree>
    <p:extLst>
      <p:ext uri="{BB962C8B-B14F-4D97-AF65-F5344CB8AC3E}">
        <p14:creationId xmlns:p14="http://schemas.microsoft.com/office/powerpoint/2010/main" val="2255237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ffectLst>
                  <a:outerShdw blurRad="38100" dist="38100" dir="2700000" algn="tl">
                    <a:srgbClr val="000000">
                      <a:alpha val="43137"/>
                    </a:srgbClr>
                  </a:outerShdw>
                </a:effectLst>
              </a:rPr>
              <a:t>Clause: 		GROUP BY / HAVING </a:t>
            </a:r>
          </a:p>
        </p:txBody>
      </p:sp>
      <p:sp>
        <p:nvSpPr>
          <p:cNvPr id="3" name="Content Placeholder 2"/>
          <p:cNvSpPr>
            <a:spLocks noGrp="1"/>
          </p:cNvSpPr>
          <p:nvPr>
            <p:ph idx="1"/>
          </p:nvPr>
        </p:nvSpPr>
        <p:spPr/>
        <p:txBody>
          <a:bodyPr/>
          <a:lstStyle/>
          <a:p>
            <a:r>
              <a:rPr lang="en-US" dirty="0"/>
              <a:t>We often use aggregate functions with the </a:t>
            </a:r>
            <a:r>
              <a:rPr lang="en-US" b="1" dirty="0"/>
              <a:t>GROUP BY </a:t>
            </a:r>
            <a:r>
              <a:rPr lang="en-US" dirty="0"/>
              <a:t>and </a:t>
            </a:r>
            <a:r>
              <a:rPr lang="en-US" b="1" dirty="0"/>
              <a:t>HAVING </a:t>
            </a:r>
            <a:r>
              <a:rPr lang="en-US" dirty="0"/>
              <a:t>clauses of the SELECT statement.</a:t>
            </a:r>
          </a:p>
          <a:p>
            <a:endParaRPr lang="en-US" dirty="0"/>
          </a:p>
          <a:p>
            <a:r>
              <a:rPr lang="en-US" b="1" dirty="0"/>
              <a:t>WHERE</a:t>
            </a:r>
            <a:r>
              <a:rPr lang="en-US" dirty="0"/>
              <a:t> clause comes before GROUP BY clause.</a:t>
            </a:r>
          </a:p>
          <a:p>
            <a:r>
              <a:rPr lang="en-US" b="1" dirty="0"/>
              <a:t>HAVING</a:t>
            </a:r>
            <a:r>
              <a:rPr lang="en-US" dirty="0"/>
              <a:t> clause can come after GROUP BY clause.</a:t>
            </a:r>
          </a:p>
          <a:p>
            <a:r>
              <a:rPr lang="en-US" b="1" dirty="0"/>
              <a:t>Alias</a:t>
            </a:r>
            <a:r>
              <a:rPr lang="en-US" dirty="0"/>
              <a:t> names </a:t>
            </a:r>
            <a:r>
              <a:rPr lang="en-US" b="1" dirty="0"/>
              <a:t>cannot </a:t>
            </a:r>
            <a:r>
              <a:rPr lang="en-US" dirty="0"/>
              <a:t>be used in GROUP BY clause.</a:t>
            </a:r>
          </a:p>
          <a:p>
            <a:r>
              <a:rPr lang="en-US" b="1" dirty="0"/>
              <a:t>GROUP BY</a:t>
            </a:r>
            <a:r>
              <a:rPr lang="en-US" dirty="0"/>
              <a:t> columns are </a:t>
            </a:r>
            <a:r>
              <a:rPr lang="en-US" b="1" dirty="0"/>
              <a:t>not necessarily</a:t>
            </a:r>
            <a:r>
              <a:rPr lang="en-US" dirty="0"/>
              <a:t> be in the SELECT clause </a:t>
            </a:r>
          </a:p>
          <a:p>
            <a:r>
              <a:rPr lang="en-US" b="1" dirty="0"/>
              <a:t>GROUP BY</a:t>
            </a:r>
            <a:r>
              <a:rPr lang="en-US" dirty="0"/>
              <a:t> clause can be applied on more than one columns</a:t>
            </a:r>
          </a:p>
          <a:p>
            <a:endParaRPr lang="en-US" dirty="0"/>
          </a:p>
          <a:p>
            <a:endParaRPr lang="en-US" dirty="0"/>
          </a:p>
        </p:txBody>
      </p:sp>
    </p:spTree>
    <p:extLst>
      <p:ext uri="{BB962C8B-B14F-4D97-AF65-F5344CB8AC3E}">
        <p14:creationId xmlns:p14="http://schemas.microsoft.com/office/powerpoint/2010/main" val="949109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GROUP BY  Clause</a:t>
            </a:r>
          </a:p>
        </p:txBody>
      </p:sp>
      <p:sp>
        <p:nvSpPr>
          <p:cNvPr id="3" name="Content Placeholder 2"/>
          <p:cNvSpPr>
            <a:spLocks noGrp="1"/>
          </p:cNvSpPr>
          <p:nvPr>
            <p:ph idx="1"/>
          </p:nvPr>
        </p:nvSpPr>
        <p:spPr/>
        <p:txBody>
          <a:bodyPr/>
          <a:lstStyle/>
          <a:p>
            <a:pPr marL="0" indent="0">
              <a:buNone/>
            </a:pPr>
            <a:endParaRPr lang="en-US" dirty="0"/>
          </a:p>
          <a:p>
            <a:r>
              <a:rPr lang="en-US" dirty="0"/>
              <a:t>The GROUP BY statement group rows that have the same values into summary rows, like "find the number of customers in each country".</a:t>
            </a:r>
          </a:p>
          <a:p>
            <a:endParaRPr lang="en-US" dirty="0"/>
          </a:p>
          <a:p>
            <a:r>
              <a:rPr lang="en-US" dirty="0"/>
              <a:t>The GROUP BY statement is often used with aggregate functions (COUNT, MAX, MIN, SUM, AVG) to group the result-set by one or more columns.</a:t>
            </a:r>
          </a:p>
          <a:p>
            <a:endParaRPr lang="en-US" dirty="0"/>
          </a:p>
          <a:p>
            <a:endParaRPr lang="en-US" dirty="0"/>
          </a:p>
        </p:txBody>
      </p:sp>
    </p:spTree>
    <p:extLst>
      <p:ext uri="{BB962C8B-B14F-4D97-AF65-F5344CB8AC3E}">
        <p14:creationId xmlns:p14="http://schemas.microsoft.com/office/powerpoint/2010/main" val="1036615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Syntax</a:t>
            </a:r>
          </a:p>
        </p:txBody>
      </p:sp>
      <p:sp>
        <p:nvSpPr>
          <p:cNvPr id="5" name="Content Placeholder 4"/>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r>
              <a:rPr lang="en-US" dirty="0"/>
              <a:t>SELECT </a:t>
            </a:r>
            <a:r>
              <a:rPr lang="en-US" dirty="0" err="1"/>
              <a:t>department_id</a:t>
            </a:r>
            <a:r>
              <a:rPr lang="en-US" dirty="0"/>
              <a:t> FROM employees GROUP BY </a:t>
            </a:r>
            <a:r>
              <a:rPr lang="en-US" dirty="0" err="1"/>
              <a:t>department_id</a:t>
            </a:r>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3157212966"/>
              </p:ext>
            </p:extLst>
          </p:nvPr>
        </p:nvGraphicFramePr>
        <p:xfrm>
          <a:off x="786618" y="1690688"/>
          <a:ext cx="6080760" cy="2651760"/>
        </p:xfrm>
        <a:graphic>
          <a:graphicData uri="http://schemas.openxmlformats.org/drawingml/2006/table">
            <a:tbl>
              <a:tblPr firstRow="1" firstCol="1" bandRow="1">
                <a:tableStyleId>{5C22544A-7EE6-4342-B048-85BDC9FD1C3A}</a:tableStyleId>
              </a:tblPr>
              <a:tblGrid>
                <a:gridCol w="6080760">
                  <a:extLst>
                    <a:ext uri="{9D8B030D-6E8A-4147-A177-3AD203B41FA5}">
                      <a16:colId xmlns:a16="http://schemas.microsoft.com/office/drawing/2014/main" val="3698457282"/>
                    </a:ext>
                  </a:extLst>
                </a:gridCol>
              </a:tblGrid>
              <a:tr h="0">
                <a:tc>
                  <a:txBody>
                    <a:bodyPr/>
                    <a:lstStyle/>
                    <a:p>
                      <a:pPr marL="0" marR="0">
                        <a:lnSpc>
                          <a:spcPct val="110000"/>
                        </a:lnSpc>
                        <a:spcBef>
                          <a:spcPts val="300"/>
                        </a:spcBef>
                        <a:spcAft>
                          <a:spcPts val="300"/>
                        </a:spcAft>
                      </a:pPr>
                      <a:r>
                        <a:rPr lang="en-GB" sz="2800" dirty="0">
                          <a:effectLst/>
                        </a:rPr>
                        <a:t>SELECT </a:t>
                      </a:r>
                      <a:r>
                        <a:rPr lang="en-GB" sz="2800" dirty="0" err="1">
                          <a:effectLst/>
                        </a:rPr>
                        <a:t>column_name</a:t>
                      </a:r>
                      <a:r>
                        <a:rPr lang="en-GB" sz="2800" dirty="0">
                          <a:effectLst/>
                        </a:rPr>
                        <a:t>(s)</a:t>
                      </a:r>
                      <a:endParaRPr lang="en-US" sz="2800" dirty="0">
                        <a:effectLst/>
                      </a:endParaRPr>
                    </a:p>
                    <a:p>
                      <a:pPr marL="0" marR="0">
                        <a:lnSpc>
                          <a:spcPct val="110000"/>
                        </a:lnSpc>
                        <a:spcBef>
                          <a:spcPts val="300"/>
                        </a:spcBef>
                        <a:spcAft>
                          <a:spcPts val="300"/>
                        </a:spcAft>
                      </a:pPr>
                      <a:r>
                        <a:rPr lang="en-GB" sz="2800" dirty="0">
                          <a:effectLst/>
                        </a:rPr>
                        <a:t>FROM </a:t>
                      </a:r>
                      <a:r>
                        <a:rPr lang="en-GB" sz="2800" dirty="0" err="1">
                          <a:effectLst/>
                        </a:rPr>
                        <a:t>table_name</a:t>
                      </a:r>
                      <a:endParaRPr lang="en-US" sz="2800" dirty="0">
                        <a:effectLst/>
                      </a:endParaRPr>
                    </a:p>
                    <a:p>
                      <a:pPr marL="0" marR="0">
                        <a:lnSpc>
                          <a:spcPct val="110000"/>
                        </a:lnSpc>
                        <a:spcBef>
                          <a:spcPts val="300"/>
                        </a:spcBef>
                        <a:spcAft>
                          <a:spcPts val="300"/>
                        </a:spcAft>
                      </a:pPr>
                      <a:r>
                        <a:rPr lang="en-GB" sz="2800" dirty="0">
                          <a:effectLst/>
                        </a:rPr>
                        <a:t>WHERE condition</a:t>
                      </a:r>
                      <a:endParaRPr lang="en-US" sz="2800" dirty="0">
                        <a:effectLst/>
                      </a:endParaRPr>
                    </a:p>
                    <a:p>
                      <a:pPr marL="0" marR="0">
                        <a:lnSpc>
                          <a:spcPct val="110000"/>
                        </a:lnSpc>
                        <a:spcBef>
                          <a:spcPts val="300"/>
                        </a:spcBef>
                        <a:spcAft>
                          <a:spcPts val="300"/>
                        </a:spcAft>
                      </a:pPr>
                      <a:r>
                        <a:rPr lang="en-GB" sz="2800" dirty="0">
                          <a:effectLst/>
                        </a:rPr>
                        <a:t>GROUP BY </a:t>
                      </a:r>
                      <a:r>
                        <a:rPr lang="en-GB" sz="2800" dirty="0" err="1">
                          <a:effectLst/>
                        </a:rPr>
                        <a:t>column_name</a:t>
                      </a:r>
                      <a:r>
                        <a:rPr lang="en-GB" sz="2800" dirty="0">
                          <a:effectLst/>
                        </a:rPr>
                        <a:t>(s)</a:t>
                      </a:r>
                      <a:endParaRPr lang="en-US" sz="2800" dirty="0">
                        <a:effectLst/>
                      </a:endParaRPr>
                    </a:p>
                    <a:p>
                      <a:pPr marL="0" marR="0">
                        <a:lnSpc>
                          <a:spcPct val="110000"/>
                        </a:lnSpc>
                        <a:spcBef>
                          <a:spcPts val="300"/>
                        </a:spcBef>
                        <a:spcAft>
                          <a:spcPts val="300"/>
                        </a:spcAft>
                      </a:pPr>
                      <a:r>
                        <a:rPr lang="en-GB" sz="2800" dirty="0">
                          <a:effectLst/>
                        </a:rPr>
                        <a:t>ORDER BY </a:t>
                      </a:r>
                      <a:r>
                        <a:rPr lang="en-GB" sz="2800" dirty="0" err="1">
                          <a:effectLst/>
                        </a:rPr>
                        <a:t>column_name</a:t>
                      </a:r>
                      <a:r>
                        <a:rPr lang="en-GB" sz="2800" dirty="0">
                          <a:effectLst/>
                        </a:rPr>
                        <a:t>(s);</a:t>
                      </a:r>
                      <a:endParaRPr lang="en-US" sz="2800" dirty="0">
                        <a:effectLst/>
                        <a:latin typeface="Times New Roman" panose="02020603050405020304" pitchFamily="18" charset="0"/>
                        <a:ea typeface="Batang"/>
                        <a:cs typeface="Arial" panose="020B0604020202020204" pitchFamily="34" charset="0"/>
                      </a:endParaRPr>
                    </a:p>
                  </a:txBody>
                  <a:tcPr marL="68580" marR="68580" marT="0" marB="0"/>
                </a:tc>
                <a:extLst>
                  <a:ext uri="{0D108BD9-81ED-4DB2-BD59-A6C34878D82A}">
                    <a16:rowId xmlns:a16="http://schemas.microsoft.com/office/drawing/2014/main" val="76407970"/>
                  </a:ext>
                </a:extLst>
              </a:tr>
            </a:tbl>
          </a:graphicData>
        </a:graphic>
      </p:graphicFrame>
    </p:spTree>
    <p:extLst>
      <p:ext uri="{BB962C8B-B14F-4D97-AF65-F5344CB8AC3E}">
        <p14:creationId xmlns:p14="http://schemas.microsoft.com/office/powerpoint/2010/main" val="292475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Syntax</a:t>
            </a:r>
          </a:p>
        </p:txBody>
      </p:sp>
      <p:sp>
        <p:nvSpPr>
          <p:cNvPr id="5" name="Content Placeholder 4"/>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r>
              <a:rPr lang="en-US" dirty="0"/>
              <a:t>select </a:t>
            </a:r>
            <a:r>
              <a:rPr lang="en-US" dirty="0" err="1"/>
              <a:t>department_id</a:t>
            </a:r>
            <a:r>
              <a:rPr lang="en-US" dirty="0"/>
              <a:t> from employees where </a:t>
            </a:r>
            <a:r>
              <a:rPr lang="en-US" dirty="0" err="1"/>
              <a:t>department_id</a:t>
            </a:r>
            <a:r>
              <a:rPr lang="en-US" dirty="0"/>
              <a:t>&gt;30 group by </a:t>
            </a:r>
            <a:r>
              <a:rPr lang="en-US" dirty="0" err="1"/>
              <a:t>department_id</a:t>
            </a:r>
            <a:r>
              <a:rPr lang="en-US" dirty="0"/>
              <a:t> order by </a:t>
            </a:r>
            <a:r>
              <a:rPr lang="en-US" dirty="0" err="1"/>
              <a:t>department_id</a:t>
            </a:r>
            <a:r>
              <a:rPr lang="en-US" dirty="0"/>
              <a:t> DESC;</a:t>
            </a:r>
          </a:p>
        </p:txBody>
      </p:sp>
      <p:graphicFrame>
        <p:nvGraphicFramePr>
          <p:cNvPr id="4" name="Table 3"/>
          <p:cNvGraphicFramePr>
            <a:graphicFrameLocks noGrp="1"/>
          </p:cNvGraphicFramePr>
          <p:nvPr>
            <p:extLst>
              <p:ext uri="{D42A27DB-BD31-4B8C-83A1-F6EECF244321}">
                <p14:modId xmlns:p14="http://schemas.microsoft.com/office/powerpoint/2010/main" val="3157212966"/>
              </p:ext>
            </p:extLst>
          </p:nvPr>
        </p:nvGraphicFramePr>
        <p:xfrm>
          <a:off x="786618" y="1690688"/>
          <a:ext cx="6080760" cy="2651760"/>
        </p:xfrm>
        <a:graphic>
          <a:graphicData uri="http://schemas.openxmlformats.org/drawingml/2006/table">
            <a:tbl>
              <a:tblPr firstRow="1" firstCol="1" bandRow="1">
                <a:tableStyleId>{5C22544A-7EE6-4342-B048-85BDC9FD1C3A}</a:tableStyleId>
              </a:tblPr>
              <a:tblGrid>
                <a:gridCol w="6080760">
                  <a:extLst>
                    <a:ext uri="{9D8B030D-6E8A-4147-A177-3AD203B41FA5}">
                      <a16:colId xmlns:a16="http://schemas.microsoft.com/office/drawing/2014/main" val="3698457282"/>
                    </a:ext>
                  </a:extLst>
                </a:gridCol>
              </a:tblGrid>
              <a:tr h="0">
                <a:tc>
                  <a:txBody>
                    <a:bodyPr/>
                    <a:lstStyle/>
                    <a:p>
                      <a:pPr marL="0" marR="0">
                        <a:lnSpc>
                          <a:spcPct val="110000"/>
                        </a:lnSpc>
                        <a:spcBef>
                          <a:spcPts val="300"/>
                        </a:spcBef>
                        <a:spcAft>
                          <a:spcPts val="300"/>
                        </a:spcAft>
                      </a:pPr>
                      <a:r>
                        <a:rPr lang="en-GB" sz="2800" dirty="0">
                          <a:effectLst/>
                        </a:rPr>
                        <a:t>SELECT </a:t>
                      </a:r>
                      <a:r>
                        <a:rPr lang="en-GB" sz="2800" dirty="0" err="1">
                          <a:effectLst/>
                        </a:rPr>
                        <a:t>column_name</a:t>
                      </a:r>
                      <a:r>
                        <a:rPr lang="en-GB" sz="2800" dirty="0">
                          <a:effectLst/>
                        </a:rPr>
                        <a:t>(s)</a:t>
                      </a:r>
                      <a:endParaRPr lang="en-US" sz="2800" dirty="0">
                        <a:effectLst/>
                      </a:endParaRPr>
                    </a:p>
                    <a:p>
                      <a:pPr marL="0" marR="0">
                        <a:lnSpc>
                          <a:spcPct val="110000"/>
                        </a:lnSpc>
                        <a:spcBef>
                          <a:spcPts val="300"/>
                        </a:spcBef>
                        <a:spcAft>
                          <a:spcPts val="300"/>
                        </a:spcAft>
                      </a:pPr>
                      <a:r>
                        <a:rPr lang="en-GB" sz="2800" dirty="0">
                          <a:effectLst/>
                        </a:rPr>
                        <a:t>FROM </a:t>
                      </a:r>
                      <a:r>
                        <a:rPr lang="en-GB" sz="2800" dirty="0" err="1">
                          <a:effectLst/>
                        </a:rPr>
                        <a:t>table_name</a:t>
                      </a:r>
                      <a:endParaRPr lang="en-US" sz="2800" dirty="0">
                        <a:effectLst/>
                      </a:endParaRPr>
                    </a:p>
                    <a:p>
                      <a:pPr marL="0" marR="0">
                        <a:lnSpc>
                          <a:spcPct val="110000"/>
                        </a:lnSpc>
                        <a:spcBef>
                          <a:spcPts val="300"/>
                        </a:spcBef>
                        <a:spcAft>
                          <a:spcPts val="300"/>
                        </a:spcAft>
                      </a:pPr>
                      <a:r>
                        <a:rPr lang="en-GB" sz="2800" dirty="0">
                          <a:effectLst/>
                        </a:rPr>
                        <a:t>WHERE condition</a:t>
                      </a:r>
                      <a:endParaRPr lang="en-US" sz="2800" dirty="0">
                        <a:effectLst/>
                      </a:endParaRPr>
                    </a:p>
                    <a:p>
                      <a:pPr marL="0" marR="0">
                        <a:lnSpc>
                          <a:spcPct val="110000"/>
                        </a:lnSpc>
                        <a:spcBef>
                          <a:spcPts val="300"/>
                        </a:spcBef>
                        <a:spcAft>
                          <a:spcPts val="300"/>
                        </a:spcAft>
                      </a:pPr>
                      <a:r>
                        <a:rPr lang="en-GB" sz="2800" dirty="0">
                          <a:effectLst/>
                        </a:rPr>
                        <a:t>GROUP BY </a:t>
                      </a:r>
                      <a:r>
                        <a:rPr lang="en-GB" sz="2800" dirty="0" err="1">
                          <a:effectLst/>
                        </a:rPr>
                        <a:t>column_name</a:t>
                      </a:r>
                      <a:r>
                        <a:rPr lang="en-GB" sz="2800" dirty="0">
                          <a:effectLst/>
                        </a:rPr>
                        <a:t>(s)</a:t>
                      </a:r>
                      <a:endParaRPr lang="en-US" sz="2800" dirty="0">
                        <a:effectLst/>
                      </a:endParaRPr>
                    </a:p>
                    <a:p>
                      <a:pPr marL="0" marR="0">
                        <a:lnSpc>
                          <a:spcPct val="110000"/>
                        </a:lnSpc>
                        <a:spcBef>
                          <a:spcPts val="300"/>
                        </a:spcBef>
                        <a:spcAft>
                          <a:spcPts val="300"/>
                        </a:spcAft>
                      </a:pPr>
                      <a:r>
                        <a:rPr lang="en-GB" sz="2800" dirty="0">
                          <a:effectLst/>
                        </a:rPr>
                        <a:t>ORDER BY </a:t>
                      </a:r>
                      <a:r>
                        <a:rPr lang="en-GB" sz="2800" dirty="0" err="1">
                          <a:effectLst/>
                        </a:rPr>
                        <a:t>column_name</a:t>
                      </a:r>
                      <a:r>
                        <a:rPr lang="en-GB" sz="2800" dirty="0">
                          <a:effectLst/>
                        </a:rPr>
                        <a:t>(s);</a:t>
                      </a:r>
                      <a:endParaRPr lang="en-US" sz="2800" dirty="0">
                        <a:effectLst/>
                        <a:latin typeface="Times New Roman" panose="02020603050405020304" pitchFamily="18" charset="0"/>
                        <a:ea typeface="Batang"/>
                        <a:cs typeface="Arial" panose="020B0604020202020204" pitchFamily="34" charset="0"/>
                      </a:endParaRPr>
                    </a:p>
                  </a:txBody>
                  <a:tcPr marL="68580" marR="68580" marT="0" marB="0"/>
                </a:tc>
                <a:extLst>
                  <a:ext uri="{0D108BD9-81ED-4DB2-BD59-A6C34878D82A}">
                    <a16:rowId xmlns:a16="http://schemas.microsoft.com/office/drawing/2014/main" val="76407970"/>
                  </a:ext>
                </a:extLst>
              </a:tr>
            </a:tbl>
          </a:graphicData>
        </a:graphic>
      </p:graphicFrame>
    </p:spTree>
    <p:extLst>
      <p:ext uri="{BB962C8B-B14F-4D97-AF65-F5344CB8AC3E}">
        <p14:creationId xmlns:p14="http://schemas.microsoft.com/office/powerpoint/2010/main" val="3633524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HAVING Clause</a:t>
            </a:r>
          </a:p>
        </p:txBody>
      </p:sp>
      <p:sp>
        <p:nvSpPr>
          <p:cNvPr id="3" name="Content Placeholder 2"/>
          <p:cNvSpPr>
            <a:spLocks noGrp="1"/>
          </p:cNvSpPr>
          <p:nvPr>
            <p:ph idx="1"/>
          </p:nvPr>
        </p:nvSpPr>
        <p:spPr/>
        <p:txBody>
          <a:bodyPr/>
          <a:lstStyle/>
          <a:p>
            <a:pPr marL="0" indent="0">
              <a:buNone/>
            </a:pPr>
            <a:endParaRPr lang="en-US" dirty="0"/>
          </a:p>
          <a:p>
            <a:r>
              <a:rPr lang="en-US" dirty="0"/>
              <a:t>The HAVING clause was added to SQL because the WHERE keyword could not be used with aggregate functions.</a:t>
            </a:r>
          </a:p>
          <a:p>
            <a:endParaRPr lang="en-US" dirty="0"/>
          </a:p>
          <a:p>
            <a:endParaRPr lang="en-US" dirty="0"/>
          </a:p>
          <a:p>
            <a:endParaRPr lang="en-US" dirty="0"/>
          </a:p>
        </p:txBody>
      </p:sp>
    </p:spTree>
    <p:extLst>
      <p:ext uri="{BB962C8B-B14F-4D97-AF65-F5344CB8AC3E}">
        <p14:creationId xmlns:p14="http://schemas.microsoft.com/office/powerpoint/2010/main" val="3533945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1693</Words>
  <Application>Microsoft Office PowerPoint</Application>
  <PresentationFormat>Widescreen</PresentationFormat>
  <Paragraphs>321</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SQL Functions  &amp;  Regular Expressions</vt:lpstr>
      <vt:lpstr>Aggregate Functions</vt:lpstr>
      <vt:lpstr>Aggregate Functions</vt:lpstr>
      <vt:lpstr>Aggregate Functions</vt:lpstr>
      <vt:lpstr>Clause:   GROUP BY / HAVING </vt:lpstr>
      <vt:lpstr>GROUP BY  Clause</vt:lpstr>
      <vt:lpstr>Syntax</vt:lpstr>
      <vt:lpstr>Syntax</vt:lpstr>
      <vt:lpstr>HAVING Clause</vt:lpstr>
      <vt:lpstr>Syntax</vt:lpstr>
      <vt:lpstr>Syntax</vt:lpstr>
      <vt:lpstr>Regular Expression</vt:lpstr>
      <vt:lpstr>Regular Expression – Syntax &amp; Example</vt:lpstr>
      <vt:lpstr>Regular Expression – Syntax &amp; Example</vt:lpstr>
      <vt:lpstr>Regular Expression – Syntax &amp; Example</vt:lpstr>
      <vt:lpstr>Regular Expression – Example</vt:lpstr>
      <vt:lpstr>Meta-Characters</vt:lpstr>
      <vt:lpstr>Meta-Characters</vt:lpstr>
      <vt:lpstr>Meta-Characters</vt:lpstr>
      <vt:lpstr>Meta-Characters</vt:lpstr>
      <vt:lpstr>Meta-Characters</vt:lpstr>
      <vt:lpstr>Meta-Characters</vt:lpstr>
      <vt:lpstr>Meta-Characters</vt:lpstr>
      <vt:lpstr>Meta-Characters</vt:lpstr>
      <vt:lpstr>Meta-Characters</vt:lpstr>
      <vt:lpstr>Meta-Characters</vt:lpstr>
      <vt:lpstr>Meta-Characters</vt:lpstr>
      <vt:lpstr>Meta-Characters</vt:lpstr>
      <vt:lpstr>Meta-Characters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Functions  &amp;  Regular Expressions</dc:title>
  <dc:creator>Faryal Shamsi</dc:creator>
  <cp:lastModifiedBy>023-19-0106</cp:lastModifiedBy>
  <cp:revision>57</cp:revision>
  <dcterms:created xsi:type="dcterms:W3CDTF">2023-02-17T06:11:12Z</dcterms:created>
  <dcterms:modified xsi:type="dcterms:W3CDTF">2023-03-05T19:00:59Z</dcterms:modified>
</cp:coreProperties>
</file>