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326120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407733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396445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169261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266322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1966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239133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229800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298754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270147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21396-A34F-4E74-BC62-66DF84C02146}"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73455-B808-4F81-B423-BD922006A1DD}" type="slidenum">
              <a:rPr lang="en-US" smtClean="0"/>
              <a:t>‹#›</a:t>
            </a:fld>
            <a:endParaRPr lang="en-US" dirty="0"/>
          </a:p>
        </p:txBody>
      </p:sp>
    </p:spTree>
    <p:extLst>
      <p:ext uri="{BB962C8B-B14F-4D97-AF65-F5344CB8AC3E}">
        <p14:creationId xmlns:p14="http://schemas.microsoft.com/office/powerpoint/2010/main" val="401939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21396-A34F-4E74-BC62-66DF84C02146}" type="datetimeFigureOut">
              <a:rPr lang="en-US" smtClean="0"/>
              <a:t>3/6/2023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73455-B808-4F81-B423-BD922006A1DD}" type="slidenum">
              <a:rPr lang="en-US" smtClean="0"/>
              <a:t>‹#›</a:t>
            </a:fld>
            <a:endParaRPr lang="en-US" dirty="0"/>
          </a:p>
        </p:txBody>
      </p:sp>
    </p:spTree>
    <p:extLst>
      <p:ext uri="{BB962C8B-B14F-4D97-AF65-F5344CB8AC3E}">
        <p14:creationId xmlns:p14="http://schemas.microsoft.com/office/powerpoint/2010/main" val="263043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1230" y="1040040"/>
            <a:ext cx="9144000" cy="2387600"/>
          </a:xfrm>
        </p:spPr>
        <p:txBody>
          <a:bodyPr>
            <a:normAutofit/>
          </a:bodyPr>
          <a:lstStyle/>
          <a:p>
            <a:r>
              <a:rPr lang="en-US" dirty="0">
                <a:effectLst>
                  <a:outerShdw blurRad="38100" dist="38100" dir="2700000" algn="tl">
                    <a:srgbClr val="000000">
                      <a:alpha val="43137"/>
                    </a:srgbClr>
                  </a:outerShdw>
                </a:effectLst>
              </a:rPr>
              <a:t>DDL Commands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Data Definition Language</a:t>
            </a:r>
          </a:p>
        </p:txBody>
      </p:sp>
    </p:spTree>
    <p:extLst>
      <p:ext uri="{BB962C8B-B14F-4D97-AF65-F5344CB8AC3E}">
        <p14:creationId xmlns:p14="http://schemas.microsoft.com/office/powerpoint/2010/main" val="115338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Create Table – Example</a:t>
            </a:r>
          </a:p>
        </p:txBody>
      </p:sp>
      <p:graphicFrame>
        <p:nvGraphicFramePr>
          <p:cNvPr id="4" name="Table 3"/>
          <p:cNvGraphicFramePr>
            <a:graphicFrameLocks noGrp="1"/>
          </p:cNvGraphicFramePr>
          <p:nvPr>
            <p:extLst>
              <p:ext uri="{D42A27DB-BD31-4B8C-83A1-F6EECF244321}">
                <p14:modId xmlns:p14="http://schemas.microsoft.com/office/powerpoint/2010/main" val="1150769968"/>
              </p:ext>
            </p:extLst>
          </p:nvPr>
        </p:nvGraphicFramePr>
        <p:xfrm>
          <a:off x="942536" y="1800664"/>
          <a:ext cx="4248443" cy="4834128"/>
        </p:xfrm>
        <a:graphic>
          <a:graphicData uri="http://schemas.openxmlformats.org/drawingml/2006/table">
            <a:tbl>
              <a:tblPr firstRow="1" firstCol="1" bandRow="1">
                <a:tableStyleId>{5C22544A-7EE6-4342-B048-85BDC9FD1C3A}</a:tableStyleId>
              </a:tblPr>
              <a:tblGrid>
                <a:gridCol w="4248443">
                  <a:extLst>
                    <a:ext uri="{9D8B030D-6E8A-4147-A177-3AD203B41FA5}">
                      <a16:colId xmlns:a16="http://schemas.microsoft.com/office/drawing/2014/main" val="2362977024"/>
                    </a:ext>
                  </a:extLst>
                </a:gridCol>
              </a:tblGrid>
              <a:tr h="4489443">
                <a:tc>
                  <a:txBody>
                    <a:bodyPr/>
                    <a:lstStyle/>
                    <a:p>
                      <a:pPr marL="0" marR="0">
                        <a:lnSpc>
                          <a:spcPct val="110000"/>
                        </a:lnSpc>
                        <a:spcBef>
                          <a:spcPts val="300"/>
                        </a:spcBef>
                        <a:spcAft>
                          <a:spcPts val="300"/>
                        </a:spcAft>
                      </a:pPr>
                      <a:r>
                        <a:rPr lang="en-GB" sz="2800" dirty="0">
                          <a:solidFill>
                            <a:schemeClr val="tx1"/>
                          </a:solidFill>
                          <a:effectLst/>
                          <a:highlight>
                            <a:srgbClr val="D3D3D3"/>
                          </a:highlight>
                        </a:rPr>
                        <a:t>CREATE TABLE </a:t>
                      </a:r>
                      <a:r>
                        <a:rPr lang="en-GB" sz="2800" dirty="0" err="1">
                          <a:solidFill>
                            <a:schemeClr val="tx1"/>
                          </a:solidFill>
                          <a:effectLst/>
                          <a:highlight>
                            <a:srgbClr val="D3D3D3"/>
                          </a:highlight>
                        </a:rPr>
                        <a:t>table_name</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column1 </a:t>
                      </a:r>
                      <a:r>
                        <a:rPr lang="en-GB" sz="2800" dirty="0" err="1">
                          <a:solidFill>
                            <a:schemeClr val="tx1"/>
                          </a:solidFill>
                          <a:effectLst/>
                          <a:highlight>
                            <a:srgbClr val="D3D3D3"/>
                          </a:highlight>
                        </a:rPr>
                        <a:t>data_type</a:t>
                      </a:r>
                      <a:r>
                        <a:rPr lang="en-GB" sz="2800" dirty="0">
                          <a:solidFill>
                            <a:schemeClr val="tx1"/>
                          </a:solidFill>
                          <a:effectLst/>
                          <a:highlight>
                            <a:srgbClr val="D3D3D3"/>
                          </a:highlight>
                        </a:rPr>
                        <a:t>(size),</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column2 </a:t>
                      </a:r>
                      <a:r>
                        <a:rPr lang="en-GB" sz="2800" dirty="0" err="1">
                          <a:solidFill>
                            <a:schemeClr val="tx1"/>
                          </a:solidFill>
                          <a:effectLst/>
                          <a:highlight>
                            <a:srgbClr val="D3D3D3"/>
                          </a:highlight>
                        </a:rPr>
                        <a:t>data_type</a:t>
                      </a:r>
                      <a:r>
                        <a:rPr lang="en-GB" sz="2800" dirty="0">
                          <a:solidFill>
                            <a:schemeClr val="tx1"/>
                          </a:solidFill>
                          <a:effectLst/>
                          <a:highlight>
                            <a:srgbClr val="D3D3D3"/>
                          </a:highlight>
                        </a:rPr>
                        <a:t>(size),</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column3 </a:t>
                      </a:r>
                      <a:r>
                        <a:rPr lang="en-GB" sz="2800" dirty="0" err="1">
                          <a:solidFill>
                            <a:schemeClr val="tx1"/>
                          </a:solidFill>
                          <a:effectLst/>
                          <a:highlight>
                            <a:srgbClr val="D3D3D3"/>
                          </a:highlight>
                        </a:rPr>
                        <a:t>data_type</a:t>
                      </a:r>
                      <a:r>
                        <a:rPr lang="en-GB" sz="2800" dirty="0">
                          <a:solidFill>
                            <a:schemeClr val="tx1"/>
                          </a:solidFill>
                          <a:effectLst/>
                          <a:highlight>
                            <a:srgbClr val="D3D3D3"/>
                          </a:highlight>
                        </a:rPr>
                        <a:t>(size),</a:t>
                      </a:r>
                    </a:p>
                    <a:p>
                      <a:pPr marL="0" marR="0">
                        <a:lnSpc>
                          <a:spcPct val="110000"/>
                        </a:lnSpc>
                        <a:spcBef>
                          <a:spcPts val="300"/>
                        </a:spcBef>
                        <a:spcAft>
                          <a:spcPts val="300"/>
                        </a:spcAft>
                      </a:pP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 . .</a:t>
                      </a:r>
                    </a:p>
                    <a:p>
                      <a:pPr marL="0" marR="0">
                        <a:lnSpc>
                          <a:spcPct val="110000"/>
                        </a:lnSpc>
                        <a:spcBef>
                          <a:spcPts val="300"/>
                        </a:spcBef>
                        <a:spcAft>
                          <a:spcPts val="300"/>
                        </a:spcAft>
                      </a:pP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a:t>
                      </a:r>
                      <a:endParaRPr lang="en-US" sz="2800" dirty="0">
                        <a:solidFill>
                          <a:schemeClr val="tx1"/>
                        </a:solidFill>
                        <a:effectLst/>
                        <a:latin typeface="Times New Roman" panose="02020603050405020304" pitchFamily="18" charset="0"/>
                        <a:ea typeface="Batang"/>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73616817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50254412"/>
              </p:ext>
            </p:extLst>
          </p:nvPr>
        </p:nvGraphicFramePr>
        <p:xfrm>
          <a:off x="5877951" y="1800664"/>
          <a:ext cx="4248443" cy="4489443"/>
        </p:xfrm>
        <a:graphic>
          <a:graphicData uri="http://schemas.openxmlformats.org/drawingml/2006/table">
            <a:tbl>
              <a:tblPr firstRow="1" firstCol="1" bandRow="1">
                <a:tableStyleId>{5C22544A-7EE6-4342-B048-85BDC9FD1C3A}</a:tableStyleId>
              </a:tblPr>
              <a:tblGrid>
                <a:gridCol w="4248443">
                  <a:extLst>
                    <a:ext uri="{9D8B030D-6E8A-4147-A177-3AD203B41FA5}">
                      <a16:colId xmlns:a16="http://schemas.microsoft.com/office/drawing/2014/main" val="2362977024"/>
                    </a:ext>
                  </a:extLst>
                </a:gridCol>
              </a:tblGrid>
              <a:tr h="4489443">
                <a:tc>
                  <a:txBody>
                    <a:bodyPr/>
                    <a:lstStyle/>
                    <a:p>
                      <a:pPr marL="0" marR="0">
                        <a:lnSpc>
                          <a:spcPct val="110000"/>
                        </a:lnSpc>
                        <a:spcBef>
                          <a:spcPts val="300"/>
                        </a:spcBef>
                        <a:spcAft>
                          <a:spcPts val="300"/>
                        </a:spcAft>
                      </a:pPr>
                      <a:r>
                        <a:rPr lang="en-US" sz="2800" dirty="0">
                          <a:solidFill>
                            <a:schemeClr val="tx1"/>
                          </a:solidFill>
                          <a:effectLst/>
                          <a:highlight>
                            <a:srgbClr val="D3D3D3"/>
                          </a:highlight>
                        </a:rPr>
                        <a:t>CREATE TABLE patient</a:t>
                      </a:r>
                    </a:p>
                    <a:p>
                      <a:pPr marL="0" marR="0">
                        <a:lnSpc>
                          <a:spcPct val="110000"/>
                        </a:lnSpc>
                        <a:spcBef>
                          <a:spcPts val="300"/>
                        </a:spcBef>
                        <a:spcAft>
                          <a:spcPts val="300"/>
                        </a:spcAft>
                      </a:pPr>
                      <a:r>
                        <a:rPr lang="en-US" sz="2800" dirty="0">
                          <a:solidFill>
                            <a:schemeClr val="tx1"/>
                          </a:solidFill>
                          <a:effectLst/>
                          <a:highlight>
                            <a:srgbClr val="D3D3D3"/>
                          </a:highlight>
                        </a:rPr>
                        <a:t>(</a:t>
                      </a:r>
                    </a:p>
                    <a:p>
                      <a:pPr marL="0" marR="0">
                        <a:lnSpc>
                          <a:spcPct val="110000"/>
                        </a:lnSpc>
                        <a:spcBef>
                          <a:spcPts val="300"/>
                        </a:spcBef>
                        <a:spcAft>
                          <a:spcPts val="300"/>
                        </a:spcAft>
                      </a:pPr>
                      <a:r>
                        <a:rPr lang="en-US" sz="2800" dirty="0">
                          <a:solidFill>
                            <a:schemeClr val="tx1"/>
                          </a:solidFill>
                          <a:effectLst/>
                          <a:highlight>
                            <a:srgbClr val="D3D3D3"/>
                          </a:highlight>
                        </a:rPr>
                        <a:t>ID INT(11),</a:t>
                      </a:r>
                    </a:p>
                    <a:p>
                      <a:pPr marL="0" marR="0">
                        <a:lnSpc>
                          <a:spcPct val="110000"/>
                        </a:lnSpc>
                        <a:spcBef>
                          <a:spcPts val="300"/>
                        </a:spcBef>
                        <a:spcAft>
                          <a:spcPts val="300"/>
                        </a:spcAft>
                      </a:pPr>
                      <a:r>
                        <a:rPr lang="en-US" sz="2800" dirty="0">
                          <a:solidFill>
                            <a:schemeClr val="tx1"/>
                          </a:solidFill>
                          <a:effectLst/>
                          <a:highlight>
                            <a:srgbClr val="D3D3D3"/>
                          </a:highlight>
                        </a:rPr>
                        <a:t>name VARCHAR(30),</a:t>
                      </a:r>
                    </a:p>
                    <a:p>
                      <a:pPr marL="0" marR="0">
                        <a:lnSpc>
                          <a:spcPct val="110000"/>
                        </a:lnSpc>
                        <a:spcBef>
                          <a:spcPts val="300"/>
                        </a:spcBef>
                        <a:spcAft>
                          <a:spcPts val="300"/>
                        </a:spcAft>
                      </a:pPr>
                      <a:r>
                        <a:rPr lang="en-US" sz="2800" dirty="0">
                          <a:solidFill>
                            <a:schemeClr val="tx1"/>
                          </a:solidFill>
                          <a:effectLst/>
                          <a:highlight>
                            <a:srgbClr val="D3D3D3"/>
                          </a:highlight>
                        </a:rPr>
                        <a:t>phone VARCHAR(15)</a:t>
                      </a:r>
                    </a:p>
                    <a:p>
                      <a:pPr marL="0" marR="0">
                        <a:lnSpc>
                          <a:spcPct val="110000"/>
                        </a:lnSpc>
                        <a:spcBef>
                          <a:spcPts val="300"/>
                        </a:spcBef>
                        <a:spcAft>
                          <a:spcPts val="300"/>
                        </a:spcAft>
                      </a:pPr>
                      <a:r>
                        <a:rPr lang="en-US" sz="2800" dirty="0">
                          <a:solidFill>
                            <a:schemeClr val="tx1"/>
                          </a:solidFill>
                          <a:effectLst/>
                          <a:highlight>
                            <a:srgbClr val="D3D3D3"/>
                          </a:highlight>
                        </a:rPr>
                        <a:t>);</a:t>
                      </a:r>
                    </a:p>
                  </a:txBody>
                  <a:tcPr marL="68580" marR="68580" marT="0" marB="0">
                    <a:solidFill>
                      <a:schemeClr val="bg1"/>
                    </a:solidFill>
                  </a:tcPr>
                </a:tc>
                <a:extLst>
                  <a:ext uri="{0D108BD9-81ED-4DB2-BD59-A6C34878D82A}">
                    <a16:rowId xmlns:a16="http://schemas.microsoft.com/office/drawing/2014/main" val="3736168174"/>
                  </a:ext>
                </a:extLst>
              </a:tr>
            </a:tbl>
          </a:graphicData>
        </a:graphic>
      </p:graphicFrame>
    </p:spTree>
    <p:extLst>
      <p:ext uri="{BB962C8B-B14F-4D97-AF65-F5344CB8AC3E}">
        <p14:creationId xmlns:p14="http://schemas.microsoft.com/office/powerpoint/2010/main" val="415668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SQL Datatypes</a:t>
            </a:r>
          </a:p>
        </p:txBody>
      </p:sp>
      <p:sp>
        <p:nvSpPr>
          <p:cNvPr id="3" name="Content Placeholder 2"/>
          <p:cNvSpPr>
            <a:spLocks noGrp="1"/>
          </p:cNvSpPr>
          <p:nvPr>
            <p:ph idx="1"/>
          </p:nvPr>
        </p:nvSpPr>
        <p:spPr/>
        <p:txBody>
          <a:bodyPr/>
          <a:lstStyle/>
          <a:p>
            <a:pPr marL="514350" indent="-514350">
              <a:buFont typeface="+mj-lt"/>
              <a:buAutoNum type="arabicPeriod"/>
            </a:pPr>
            <a:endParaRPr lang="en-US" dirty="0"/>
          </a:p>
          <a:p>
            <a:pPr marL="514350" indent="-514350">
              <a:buFont typeface="+mj-lt"/>
              <a:buAutoNum type="arabicPeriod"/>
            </a:pPr>
            <a:r>
              <a:rPr lang="en-US" dirty="0"/>
              <a:t>String Datatypes</a:t>
            </a:r>
          </a:p>
          <a:p>
            <a:pPr marL="514350" indent="-514350">
              <a:buFont typeface="+mj-lt"/>
              <a:buAutoNum type="arabicPeriod"/>
            </a:pPr>
            <a:endParaRPr lang="en-US" dirty="0"/>
          </a:p>
          <a:p>
            <a:pPr marL="514350" indent="-514350">
              <a:buFont typeface="+mj-lt"/>
              <a:buAutoNum type="arabicPeriod"/>
            </a:pPr>
            <a:r>
              <a:rPr lang="en-US" dirty="0"/>
              <a:t>Numeric Datatypes</a:t>
            </a:r>
          </a:p>
          <a:p>
            <a:pPr marL="514350" indent="-514350">
              <a:buFont typeface="+mj-lt"/>
              <a:buAutoNum type="arabicPeriod"/>
            </a:pPr>
            <a:endParaRPr lang="en-US" dirty="0"/>
          </a:p>
          <a:p>
            <a:pPr marL="514350" indent="-514350">
              <a:buFont typeface="+mj-lt"/>
              <a:buAutoNum type="arabicPeriod"/>
            </a:pPr>
            <a:r>
              <a:rPr lang="en-US" dirty="0"/>
              <a:t>Date and Time Datatypes</a:t>
            </a:r>
          </a:p>
        </p:txBody>
      </p:sp>
    </p:spTree>
    <p:extLst>
      <p:ext uri="{BB962C8B-B14F-4D97-AF65-F5344CB8AC3E}">
        <p14:creationId xmlns:p14="http://schemas.microsoft.com/office/powerpoint/2010/main" val="284561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String Datatypes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4448"/>
            <a:ext cx="9277911" cy="4968739"/>
          </a:xfrm>
        </p:spPr>
      </p:pic>
    </p:spTree>
    <p:extLst>
      <p:ext uri="{BB962C8B-B14F-4D97-AF65-F5344CB8AC3E}">
        <p14:creationId xmlns:p14="http://schemas.microsoft.com/office/powerpoint/2010/main" val="367583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String Datatypes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478228" cy="4998020"/>
          </a:xfrm>
        </p:spPr>
      </p:pic>
    </p:spTree>
    <p:extLst>
      <p:ext uri="{BB962C8B-B14F-4D97-AF65-F5344CB8AC3E}">
        <p14:creationId xmlns:p14="http://schemas.microsoft.com/office/powerpoint/2010/main" val="198143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Numeric Datatypes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959" y="1389526"/>
            <a:ext cx="8614509" cy="5335701"/>
          </a:xfrm>
        </p:spPr>
      </p:pic>
    </p:spTree>
    <p:extLst>
      <p:ext uri="{BB962C8B-B14F-4D97-AF65-F5344CB8AC3E}">
        <p14:creationId xmlns:p14="http://schemas.microsoft.com/office/powerpoint/2010/main" val="290405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a:effectLst>
                  <a:outerShdw blurRad="38100" dist="38100" dir="2700000" algn="tl">
                    <a:srgbClr val="000000">
                      <a:alpha val="43137"/>
                    </a:srgbClr>
                  </a:outerShdw>
                </a:effectLst>
              </a:rPr>
              <a:t>Numeric Datatypes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433" y="1030140"/>
            <a:ext cx="9332743" cy="5700367"/>
          </a:xfrm>
        </p:spPr>
      </p:pic>
    </p:spTree>
    <p:extLst>
      <p:ext uri="{BB962C8B-B14F-4D97-AF65-F5344CB8AC3E}">
        <p14:creationId xmlns:p14="http://schemas.microsoft.com/office/powerpoint/2010/main" val="199840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Date-Time Datatypes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0472"/>
            <a:ext cx="10564836" cy="5119418"/>
          </a:xfrm>
        </p:spPr>
      </p:pic>
    </p:spTree>
    <p:extLst>
      <p:ext uri="{BB962C8B-B14F-4D97-AF65-F5344CB8AC3E}">
        <p14:creationId xmlns:p14="http://schemas.microsoft.com/office/powerpoint/2010/main" val="152083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a:t>
            </a:r>
          </a:p>
        </p:txBody>
      </p:sp>
      <p:sp>
        <p:nvSpPr>
          <p:cNvPr id="3" name="Content Placeholder 2"/>
          <p:cNvSpPr>
            <a:spLocks noGrp="1"/>
          </p:cNvSpPr>
          <p:nvPr>
            <p:ph idx="1"/>
          </p:nvPr>
        </p:nvSpPr>
        <p:spPr/>
        <p:txBody>
          <a:bodyPr/>
          <a:lstStyle/>
          <a:p>
            <a:pPr marL="0" indent="0">
              <a:buNone/>
            </a:pPr>
            <a:r>
              <a:rPr lang="en-US" dirty="0"/>
              <a:t>alter command is used for altering the table structure, such as,</a:t>
            </a:r>
          </a:p>
          <a:p>
            <a:pPr marL="0" indent="0">
              <a:buNone/>
            </a:pPr>
            <a:endParaRPr lang="en-US" dirty="0"/>
          </a:p>
          <a:p>
            <a:pPr marL="0" indent="0">
              <a:buNone/>
            </a:pPr>
            <a:r>
              <a:rPr lang="en-US" dirty="0"/>
              <a:t>•	to add a column to existing table</a:t>
            </a:r>
          </a:p>
          <a:p>
            <a:pPr marL="0" indent="0">
              <a:buNone/>
            </a:pPr>
            <a:r>
              <a:rPr lang="en-US" dirty="0"/>
              <a:t>•	to rename any existing column</a:t>
            </a:r>
          </a:p>
          <a:p>
            <a:pPr marL="0" indent="0">
              <a:buNone/>
            </a:pPr>
            <a:r>
              <a:rPr lang="en-US" dirty="0"/>
              <a:t>•	to change datatype of any column or to modify its size.</a:t>
            </a:r>
          </a:p>
          <a:p>
            <a:pPr marL="0" indent="0">
              <a:buNone/>
            </a:pPr>
            <a:r>
              <a:rPr lang="en-US" dirty="0"/>
              <a:t>•	to drop a column from the table</a:t>
            </a:r>
          </a:p>
          <a:p>
            <a:pPr marL="0" indent="0">
              <a:buNone/>
            </a:pPr>
            <a:endParaRPr lang="en-US" dirty="0"/>
          </a:p>
        </p:txBody>
      </p:sp>
    </p:spTree>
    <p:extLst>
      <p:ext uri="{BB962C8B-B14F-4D97-AF65-F5344CB8AC3E}">
        <p14:creationId xmlns:p14="http://schemas.microsoft.com/office/powerpoint/2010/main" val="104617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 – Add a New Column</a:t>
            </a:r>
          </a:p>
        </p:txBody>
      </p:sp>
      <p:sp>
        <p:nvSpPr>
          <p:cNvPr id="3" name="Content Placeholder 2"/>
          <p:cNvSpPr>
            <a:spLocks noGrp="1"/>
          </p:cNvSpPr>
          <p:nvPr>
            <p:ph idx="1"/>
          </p:nvPr>
        </p:nvSpPr>
        <p:spPr>
          <a:xfrm>
            <a:off x="838199" y="1825624"/>
            <a:ext cx="10922391" cy="4743987"/>
          </a:xfrm>
        </p:spPr>
        <p:txBody>
          <a:bodyPr>
            <a:normAutofit lnSpcReduction="10000"/>
          </a:bodyPr>
          <a:lstStyle/>
          <a:p>
            <a:pPr marL="0" indent="0">
              <a:buNone/>
            </a:pPr>
            <a:r>
              <a:rPr lang="en-US" dirty="0"/>
              <a:t>ALTER TABLE </a:t>
            </a:r>
            <a:r>
              <a:rPr lang="en-US" dirty="0" err="1"/>
              <a:t>table_name</a:t>
            </a:r>
            <a:r>
              <a:rPr lang="en-US" dirty="0"/>
              <a:t> ADD(</a:t>
            </a:r>
            <a:r>
              <a:rPr lang="en-US" dirty="0" err="1"/>
              <a:t>column_name</a:t>
            </a:r>
            <a:r>
              <a:rPr lang="en-US" dirty="0"/>
              <a:t> datatype);</a:t>
            </a:r>
          </a:p>
          <a:p>
            <a:pPr marL="0" indent="0">
              <a:buNone/>
            </a:pPr>
            <a:endParaRPr lang="en-US" dirty="0"/>
          </a:p>
          <a:p>
            <a:pPr marL="0" indent="0">
              <a:buNone/>
            </a:pPr>
            <a:r>
              <a:rPr lang="en-US" dirty="0"/>
              <a:t>Here is an Example for this,</a:t>
            </a:r>
          </a:p>
          <a:p>
            <a:pPr marL="0" indent="0">
              <a:buNone/>
            </a:pPr>
            <a:r>
              <a:rPr lang="en-US" dirty="0"/>
              <a:t>ALTER TABLE student ADD(</a:t>
            </a:r>
          </a:p>
          <a:p>
            <a:pPr marL="0" indent="0">
              <a:buNone/>
            </a:pPr>
            <a:r>
              <a:rPr lang="en-US" dirty="0"/>
              <a:t>    address VARCHAR(200)</a:t>
            </a:r>
          </a:p>
          <a:p>
            <a:pPr marL="0" indent="0">
              <a:buNone/>
            </a:pPr>
            <a:r>
              <a:rPr lang="en-US" dirty="0"/>
              <a:t>);</a:t>
            </a:r>
          </a:p>
          <a:p>
            <a:pPr marL="0" indent="0">
              <a:buNone/>
            </a:pPr>
            <a:endParaRPr lang="en-US" dirty="0"/>
          </a:p>
          <a:p>
            <a:pPr marL="0" indent="0">
              <a:buNone/>
              <a:tabLst>
                <a:tab pos="5318125" algn="l"/>
              </a:tabLst>
            </a:pPr>
            <a:r>
              <a:rPr lang="en-US" dirty="0"/>
              <a:t>The above command will add a new column address to the table student, which will hold data of type varchar which is nothing but string, of length 200.</a:t>
            </a:r>
          </a:p>
        </p:txBody>
      </p:sp>
    </p:spTree>
    <p:extLst>
      <p:ext uri="{BB962C8B-B14F-4D97-AF65-F5344CB8AC3E}">
        <p14:creationId xmlns:p14="http://schemas.microsoft.com/office/powerpoint/2010/main" val="388678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 – Add Many New Column</a:t>
            </a:r>
          </a:p>
        </p:txBody>
      </p:sp>
      <p:sp>
        <p:nvSpPr>
          <p:cNvPr id="3" name="Content Placeholder 2"/>
          <p:cNvSpPr>
            <a:spLocks noGrp="1"/>
          </p:cNvSpPr>
          <p:nvPr>
            <p:ph idx="1"/>
          </p:nvPr>
        </p:nvSpPr>
        <p:spPr>
          <a:xfrm>
            <a:off x="838199" y="1825624"/>
            <a:ext cx="10922391" cy="4743987"/>
          </a:xfrm>
        </p:spPr>
        <p:txBody>
          <a:bodyPr>
            <a:normAutofit fontScale="85000" lnSpcReduction="20000"/>
          </a:bodyPr>
          <a:lstStyle/>
          <a:p>
            <a:pPr marL="0" indent="0">
              <a:buNone/>
            </a:pPr>
            <a:r>
              <a:rPr lang="en-US" dirty="0"/>
              <a:t>ALTER TABLE </a:t>
            </a:r>
            <a:r>
              <a:rPr lang="en-US" dirty="0" err="1"/>
              <a:t>table_name</a:t>
            </a:r>
            <a:r>
              <a:rPr lang="en-US" dirty="0"/>
              <a:t> ADD(</a:t>
            </a:r>
          </a:p>
          <a:p>
            <a:pPr marL="0" indent="0">
              <a:buNone/>
            </a:pPr>
            <a:r>
              <a:rPr lang="en-US" dirty="0"/>
              <a:t>    column_name1 datatype1, </a:t>
            </a:r>
          </a:p>
          <a:p>
            <a:pPr marL="0" indent="0">
              <a:buNone/>
            </a:pPr>
            <a:r>
              <a:rPr lang="en-US" dirty="0"/>
              <a:t>    column-name2 datatype2, </a:t>
            </a:r>
          </a:p>
          <a:p>
            <a:pPr marL="0" indent="0">
              <a:buNone/>
            </a:pPr>
            <a:r>
              <a:rPr lang="en-US" dirty="0"/>
              <a:t>    column-name3 datatype3);</a:t>
            </a:r>
          </a:p>
          <a:p>
            <a:pPr marL="0" indent="0">
              <a:buNone/>
            </a:pPr>
            <a:endParaRPr lang="en-US" dirty="0"/>
          </a:p>
          <a:p>
            <a:pPr marL="0" indent="0">
              <a:buNone/>
            </a:pPr>
            <a:r>
              <a:rPr lang="en-US" dirty="0"/>
              <a:t>Here is an Example for this,</a:t>
            </a:r>
          </a:p>
          <a:p>
            <a:pPr marL="0" indent="0">
              <a:buNone/>
            </a:pPr>
            <a:r>
              <a:rPr lang="en-US" dirty="0"/>
              <a:t>ALTER TABLE student ADD(</a:t>
            </a:r>
          </a:p>
          <a:p>
            <a:pPr marL="0" indent="0">
              <a:buNone/>
            </a:pPr>
            <a:r>
              <a:rPr lang="en-US" dirty="0"/>
              <a:t>    </a:t>
            </a:r>
            <a:r>
              <a:rPr lang="en-US" dirty="0" err="1"/>
              <a:t>father_name</a:t>
            </a:r>
            <a:r>
              <a:rPr lang="en-US" dirty="0"/>
              <a:t> VARCHAR(60), </a:t>
            </a:r>
          </a:p>
          <a:p>
            <a:pPr marL="0" indent="0">
              <a:buNone/>
            </a:pPr>
            <a:r>
              <a:rPr lang="en-US" dirty="0"/>
              <a:t>    </a:t>
            </a:r>
            <a:r>
              <a:rPr lang="en-US" dirty="0" err="1"/>
              <a:t>mother_name</a:t>
            </a:r>
            <a:r>
              <a:rPr lang="en-US" dirty="0"/>
              <a:t> VARCHAR(60), </a:t>
            </a:r>
          </a:p>
          <a:p>
            <a:pPr marL="0" indent="0">
              <a:buNone/>
            </a:pPr>
            <a:r>
              <a:rPr lang="en-US" dirty="0"/>
              <a:t>    </a:t>
            </a:r>
            <a:r>
              <a:rPr lang="en-US" dirty="0" err="1"/>
              <a:t>dob</a:t>
            </a:r>
            <a:r>
              <a:rPr lang="en-US" dirty="0"/>
              <a:t> DATE); </a:t>
            </a:r>
          </a:p>
          <a:p>
            <a:pPr marL="0" indent="0">
              <a:buNone/>
            </a:pPr>
            <a:endParaRPr lang="en-US" dirty="0"/>
          </a:p>
          <a:p>
            <a:pPr marL="0" indent="0">
              <a:buNone/>
            </a:pPr>
            <a:r>
              <a:rPr lang="en-US" dirty="0"/>
              <a:t>The above command will add three new columns to the student table</a:t>
            </a:r>
          </a:p>
        </p:txBody>
      </p:sp>
    </p:spTree>
    <p:extLst>
      <p:ext uri="{BB962C8B-B14F-4D97-AF65-F5344CB8AC3E}">
        <p14:creationId xmlns:p14="http://schemas.microsoft.com/office/powerpoint/2010/main" val="258956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is DDL?</a:t>
            </a:r>
          </a:p>
        </p:txBody>
      </p:sp>
      <p:sp>
        <p:nvSpPr>
          <p:cNvPr id="3" name="Content Placeholder 2"/>
          <p:cNvSpPr>
            <a:spLocks noGrp="1"/>
          </p:cNvSpPr>
          <p:nvPr>
            <p:ph idx="1"/>
          </p:nvPr>
        </p:nvSpPr>
        <p:spPr/>
        <p:txBody>
          <a:bodyPr/>
          <a:lstStyle/>
          <a:p>
            <a:r>
              <a:rPr lang="en-US" dirty="0"/>
              <a:t>DDL is short name of Data Definition Language, defines the database structure or database schema. </a:t>
            </a:r>
          </a:p>
          <a:p>
            <a:endParaRPr lang="en-US" dirty="0"/>
          </a:p>
          <a:p>
            <a:r>
              <a:rPr lang="en-US" dirty="0"/>
              <a:t>DDL also defines additional properties of the data defined in the database, as the domain of the attributes. </a:t>
            </a:r>
          </a:p>
          <a:p>
            <a:endParaRPr lang="en-US" dirty="0"/>
          </a:p>
          <a:p>
            <a:r>
              <a:rPr lang="en-US" dirty="0"/>
              <a:t>The Data Definition Language also provide the facility to specify some constraints that would maintain the data consistency.</a:t>
            </a:r>
          </a:p>
          <a:p>
            <a:endParaRPr lang="en-US" dirty="0"/>
          </a:p>
        </p:txBody>
      </p:sp>
    </p:spTree>
    <p:extLst>
      <p:ext uri="{BB962C8B-B14F-4D97-AF65-F5344CB8AC3E}">
        <p14:creationId xmlns:p14="http://schemas.microsoft.com/office/powerpoint/2010/main" val="2230958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 – </a:t>
            </a:r>
            <a:r>
              <a:rPr lang="en-US" sz="3200" dirty="0">
                <a:effectLst>
                  <a:outerShdw blurRad="38100" dist="38100" dir="2700000" algn="tl">
                    <a:srgbClr val="000000">
                      <a:alpha val="43137"/>
                    </a:srgbClr>
                  </a:outerShdw>
                </a:effectLst>
              </a:rPr>
              <a:t>Add New Column with Default Value</a:t>
            </a:r>
          </a:p>
        </p:txBody>
      </p:sp>
      <p:sp>
        <p:nvSpPr>
          <p:cNvPr id="3" name="Content Placeholder 2"/>
          <p:cNvSpPr>
            <a:spLocks noGrp="1"/>
          </p:cNvSpPr>
          <p:nvPr>
            <p:ph idx="1"/>
          </p:nvPr>
        </p:nvSpPr>
        <p:spPr>
          <a:xfrm>
            <a:off x="838199" y="1825624"/>
            <a:ext cx="10922391" cy="4743987"/>
          </a:xfrm>
        </p:spPr>
        <p:txBody>
          <a:bodyPr>
            <a:normAutofit/>
          </a:bodyPr>
          <a:lstStyle/>
          <a:p>
            <a:pPr marL="0" indent="0">
              <a:buNone/>
            </a:pPr>
            <a:r>
              <a:rPr lang="en-US" dirty="0"/>
              <a:t>ALTER TABLE </a:t>
            </a:r>
            <a:r>
              <a:rPr lang="en-US" dirty="0" err="1"/>
              <a:t>table_name</a:t>
            </a:r>
            <a:r>
              <a:rPr lang="en-US" dirty="0"/>
              <a:t> ADD(</a:t>
            </a:r>
          </a:p>
          <a:p>
            <a:pPr marL="0" indent="0">
              <a:buNone/>
            </a:pPr>
            <a:r>
              <a:rPr lang="en-US" dirty="0"/>
              <a:t>    column-name1 datatype1 DEFAULT </a:t>
            </a:r>
            <a:r>
              <a:rPr lang="en-US" dirty="0" err="1"/>
              <a:t>some_value</a:t>
            </a:r>
            <a:endParaRPr lang="en-US" dirty="0"/>
          </a:p>
          <a:p>
            <a:pPr marL="0" indent="0">
              <a:buNone/>
            </a:pPr>
            <a:r>
              <a:rPr lang="en-US" dirty="0"/>
              <a:t>);</a:t>
            </a:r>
          </a:p>
          <a:p>
            <a:pPr marL="0" indent="0">
              <a:buNone/>
            </a:pPr>
            <a:r>
              <a:rPr lang="en-US" dirty="0"/>
              <a:t>Here is an Example for this,</a:t>
            </a:r>
          </a:p>
          <a:p>
            <a:pPr marL="0" indent="0">
              <a:buNone/>
            </a:pPr>
            <a:r>
              <a:rPr lang="en-US" dirty="0"/>
              <a:t>ALTER TABLE student ADD(</a:t>
            </a:r>
          </a:p>
          <a:p>
            <a:pPr marL="0" indent="0">
              <a:buNone/>
            </a:pPr>
            <a:r>
              <a:rPr lang="en-US" dirty="0"/>
              <a:t>    </a:t>
            </a:r>
            <a:r>
              <a:rPr lang="en-US" dirty="0" err="1"/>
              <a:t>dob</a:t>
            </a:r>
            <a:r>
              <a:rPr lang="en-US" dirty="0"/>
              <a:t> DATE DEFAULT '01-Jan-99'</a:t>
            </a:r>
          </a:p>
          <a:p>
            <a:pPr marL="0" indent="0">
              <a:buNone/>
            </a:pPr>
            <a:r>
              <a:rPr lang="en-US" dirty="0"/>
              <a:t>);</a:t>
            </a:r>
          </a:p>
          <a:p>
            <a:pPr marL="0" indent="0">
              <a:buNone/>
            </a:pPr>
            <a:r>
              <a:rPr lang="en-US" dirty="0"/>
              <a:t>The above command will add a new column with a preset default value to the table student</a:t>
            </a:r>
          </a:p>
        </p:txBody>
      </p:sp>
    </p:spTree>
    <p:extLst>
      <p:ext uri="{BB962C8B-B14F-4D97-AF65-F5344CB8AC3E}">
        <p14:creationId xmlns:p14="http://schemas.microsoft.com/office/powerpoint/2010/main" val="1088507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 – </a:t>
            </a:r>
            <a:r>
              <a:rPr lang="en-US" sz="3200" dirty="0">
                <a:effectLst>
                  <a:outerShdw blurRad="38100" dist="38100" dir="2700000" algn="tl">
                    <a:srgbClr val="000000">
                      <a:alpha val="43137"/>
                    </a:srgbClr>
                  </a:outerShdw>
                </a:effectLst>
              </a:rPr>
              <a:t>Modify a Column</a:t>
            </a:r>
          </a:p>
        </p:txBody>
      </p:sp>
      <p:sp>
        <p:nvSpPr>
          <p:cNvPr id="3" name="Content Placeholder 2"/>
          <p:cNvSpPr>
            <a:spLocks noGrp="1"/>
          </p:cNvSpPr>
          <p:nvPr>
            <p:ph idx="1"/>
          </p:nvPr>
        </p:nvSpPr>
        <p:spPr>
          <a:xfrm>
            <a:off x="838199" y="1825624"/>
            <a:ext cx="10922391" cy="4743987"/>
          </a:xfrm>
        </p:spPr>
        <p:txBody>
          <a:bodyPr>
            <a:normAutofit/>
          </a:bodyPr>
          <a:lstStyle/>
          <a:p>
            <a:pPr marL="0" indent="0">
              <a:buNone/>
            </a:pPr>
            <a:r>
              <a:rPr lang="en-US" dirty="0"/>
              <a:t>ALTER TABLE </a:t>
            </a:r>
            <a:r>
              <a:rPr lang="en-US" dirty="0" err="1"/>
              <a:t>table_name</a:t>
            </a:r>
            <a:r>
              <a:rPr lang="en-US" dirty="0"/>
              <a:t> modify(</a:t>
            </a:r>
          </a:p>
          <a:p>
            <a:pPr marL="0" indent="0">
              <a:buNone/>
            </a:pPr>
            <a:r>
              <a:rPr lang="en-US" dirty="0"/>
              <a:t>    </a:t>
            </a:r>
            <a:r>
              <a:rPr lang="en-US" dirty="0" err="1"/>
              <a:t>column_name</a:t>
            </a:r>
            <a:r>
              <a:rPr lang="en-US" dirty="0"/>
              <a:t> datatype</a:t>
            </a:r>
          </a:p>
          <a:p>
            <a:pPr marL="0" indent="0">
              <a:buNone/>
            </a:pPr>
            <a:r>
              <a:rPr lang="en-US" dirty="0"/>
              <a:t>);</a:t>
            </a:r>
          </a:p>
          <a:p>
            <a:pPr marL="0" indent="0">
              <a:buNone/>
            </a:pPr>
            <a:r>
              <a:rPr lang="en-US" dirty="0"/>
              <a:t>Here is an Example for this,</a:t>
            </a:r>
          </a:p>
          <a:p>
            <a:pPr marL="0" indent="0">
              <a:buNone/>
            </a:pPr>
            <a:r>
              <a:rPr lang="en-US" dirty="0"/>
              <a:t>ALTER TABLE student MODIFY</a:t>
            </a:r>
          </a:p>
          <a:p>
            <a:pPr marL="0" indent="0">
              <a:buNone/>
            </a:pPr>
            <a:r>
              <a:rPr lang="en-US" dirty="0"/>
              <a:t>    address varchar(300); </a:t>
            </a:r>
          </a:p>
          <a:p>
            <a:pPr marL="0" indent="0">
              <a:buNone/>
            </a:pPr>
            <a:r>
              <a:rPr lang="en-US" dirty="0"/>
              <a:t>Remember we added a new column address in the beginning? The above command will modify the address column of the student table, to now hold </a:t>
            </a:r>
            <a:r>
              <a:rPr lang="en-US" dirty="0" err="1"/>
              <a:t>upto</a:t>
            </a:r>
            <a:r>
              <a:rPr lang="en-US" dirty="0"/>
              <a:t> 300 characters.</a:t>
            </a:r>
          </a:p>
        </p:txBody>
      </p:sp>
    </p:spTree>
    <p:extLst>
      <p:ext uri="{BB962C8B-B14F-4D97-AF65-F5344CB8AC3E}">
        <p14:creationId xmlns:p14="http://schemas.microsoft.com/office/powerpoint/2010/main" val="64757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 – </a:t>
            </a:r>
            <a:r>
              <a:rPr lang="en-US" sz="3200" dirty="0">
                <a:effectLst>
                  <a:outerShdw blurRad="38100" dist="38100" dir="2700000" algn="tl">
                    <a:srgbClr val="000000">
                      <a:alpha val="43137"/>
                    </a:srgbClr>
                  </a:outerShdw>
                </a:effectLst>
              </a:rPr>
              <a:t>Modify Multiple Columns</a:t>
            </a:r>
          </a:p>
        </p:txBody>
      </p:sp>
      <p:sp>
        <p:nvSpPr>
          <p:cNvPr id="3" name="Content Placeholder 2"/>
          <p:cNvSpPr>
            <a:spLocks noGrp="1"/>
          </p:cNvSpPr>
          <p:nvPr>
            <p:ph idx="1"/>
          </p:nvPr>
        </p:nvSpPr>
        <p:spPr>
          <a:xfrm>
            <a:off x="838199" y="1825624"/>
            <a:ext cx="10922391" cy="4743987"/>
          </a:xfrm>
        </p:spPr>
        <p:txBody>
          <a:bodyPr>
            <a:normAutofit/>
          </a:bodyPr>
          <a:lstStyle/>
          <a:p>
            <a:pPr marL="0" indent="0">
              <a:buNone/>
            </a:pPr>
            <a:r>
              <a:rPr lang="en-US" dirty="0"/>
              <a:t>ALTER TABLE </a:t>
            </a:r>
            <a:r>
              <a:rPr lang="en-US" dirty="0" err="1"/>
              <a:t>table_name</a:t>
            </a:r>
            <a:r>
              <a:rPr lang="en-US" dirty="0"/>
              <a:t> </a:t>
            </a:r>
          </a:p>
          <a:p>
            <a:pPr marL="0" indent="0">
              <a:buNone/>
            </a:pPr>
            <a:r>
              <a:rPr lang="en-US" dirty="0"/>
              <a:t>    modify </a:t>
            </a:r>
            <a:r>
              <a:rPr lang="en-US" dirty="0" err="1"/>
              <a:t>column_name</a:t>
            </a:r>
            <a:r>
              <a:rPr lang="en-US" dirty="0"/>
              <a:t> datatype,</a:t>
            </a:r>
          </a:p>
          <a:p>
            <a:pPr marL="0" indent="0">
              <a:buNone/>
            </a:pPr>
            <a:r>
              <a:rPr lang="en-US" dirty="0"/>
              <a:t>    modify column_name2 datatype;</a:t>
            </a:r>
          </a:p>
          <a:p>
            <a:pPr marL="0" indent="0">
              <a:buNone/>
            </a:pPr>
            <a:r>
              <a:rPr lang="en-US" dirty="0"/>
              <a:t>Here is an Example for this,</a:t>
            </a:r>
          </a:p>
          <a:p>
            <a:pPr marL="0" indent="0">
              <a:buNone/>
            </a:pPr>
            <a:r>
              <a:rPr lang="en-US" dirty="0"/>
              <a:t>ALTER TABLE student </a:t>
            </a:r>
          </a:p>
          <a:p>
            <a:pPr marL="0" indent="0">
              <a:buNone/>
            </a:pPr>
            <a:r>
              <a:rPr lang="en-US" dirty="0"/>
              <a:t>    modify </a:t>
            </a:r>
            <a:r>
              <a:rPr lang="en-US" dirty="0" err="1"/>
              <a:t>father_name</a:t>
            </a:r>
            <a:r>
              <a:rPr lang="en-US" dirty="0"/>
              <a:t> VARCHAR(70), </a:t>
            </a:r>
          </a:p>
          <a:p>
            <a:pPr marL="0" indent="0">
              <a:buNone/>
            </a:pPr>
            <a:r>
              <a:rPr lang="en-US" dirty="0"/>
              <a:t>    modify </a:t>
            </a:r>
            <a:r>
              <a:rPr lang="en-US" dirty="0" err="1"/>
              <a:t>mother_name</a:t>
            </a:r>
            <a:r>
              <a:rPr lang="en-US" dirty="0"/>
              <a:t> VARCHAR(70);</a:t>
            </a:r>
          </a:p>
          <a:p>
            <a:pPr marL="0" indent="0">
              <a:buNone/>
            </a:pPr>
            <a:r>
              <a:rPr lang="en-US" dirty="0"/>
              <a:t>The above command will modify the </a:t>
            </a:r>
            <a:r>
              <a:rPr lang="en-US" dirty="0" err="1"/>
              <a:t>father_name</a:t>
            </a:r>
            <a:r>
              <a:rPr lang="en-US" dirty="0"/>
              <a:t> &amp; </a:t>
            </a:r>
            <a:r>
              <a:rPr lang="en-US" dirty="0" err="1"/>
              <a:t>mother_name</a:t>
            </a:r>
            <a:r>
              <a:rPr lang="en-US" dirty="0"/>
              <a:t> column of the student table, to now hold </a:t>
            </a:r>
            <a:r>
              <a:rPr lang="en-US" dirty="0" err="1"/>
              <a:t>upto</a:t>
            </a:r>
            <a:r>
              <a:rPr lang="en-US" dirty="0"/>
              <a:t> 70 characters.</a:t>
            </a:r>
          </a:p>
        </p:txBody>
      </p:sp>
    </p:spTree>
    <p:extLst>
      <p:ext uri="{BB962C8B-B14F-4D97-AF65-F5344CB8AC3E}">
        <p14:creationId xmlns:p14="http://schemas.microsoft.com/office/powerpoint/2010/main" val="75498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 – </a:t>
            </a:r>
            <a:r>
              <a:rPr lang="en-US" sz="3200" dirty="0">
                <a:effectLst>
                  <a:outerShdw blurRad="38100" dist="38100" dir="2700000" algn="tl">
                    <a:srgbClr val="000000">
                      <a:alpha val="43137"/>
                    </a:srgbClr>
                  </a:outerShdw>
                </a:effectLst>
              </a:rPr>
              <a:t>Rename a Column</a:t>
            </a:r>
          </a:p>
        </p:txBody>
      </p:sp>
      <p:sp>
        <p:nvSpPr>
          <p:cNvPr id="3" name="Content Placeholder 2"/>
          <p:cNvSpPr>
            <a:spLocks noGrp="1"/>
          </p:cNvSpPr>
          <p:nvPr>
            <p:ph idx="1"/>
          </p:nvPr>
        </p:nvSpPr>
        <p:spPr>
          <a:xfrm>
            <a:off x="838199" y="1825624"/>
            <a:ext cx="10922391" cy="4743987"/>
          </a:xfrm>
        </p:spPr>
        <p:txBody>
          <a:bodyPr>
            <a:normAutofit/>
          </a:bodyPr>
          <a:lstStyle/>
          <a:p>
            <a:pPr marL="0" indent="0">
              <a:buNone/>
            </a:pPr>
            <a:r>
              <a:rPr lang="en-US" dirty="0"/>
              <a:t>ALTER TABLE </a:t>
            </a:r>
            <a:r>
              <a:rPr lang="en-US" dirty="0" err="1"/>
              <a:t>table_name</a:t>
            </a:r>
            <a:r>
              <a:rPr lang="en-US" dirty="0"/>
              <a:t> CHANGE COLUMN </a:t>
            </a:r>
          </a:p>
          <a:p>
            <a:pPr marL="0" indent="0">
              <a:buNone/>
            </a:pPr>
            <a:r>
              <a:rPr lang="en-US" dirty="0"/>
              <a:t>    </a:t>
            </a:r>
            <a:r>
              <a:rPr lang="en-US" dirty="0" err="1"/>
              <a:t>old_column_name</a:t>
            </a:r>
            <a:r>
              <a:rPr lang="en-US" dirty="0"/>
              <a:t> </a:t>
            </a:r>
            <a:r>
              <a:rPr lang="en-US" dirty="0" err="1"/>
              <a:t>new_column_name</a:t>
            </a:r>
            <a:r>
              <a:rPr lang="en-US" dirty="0"/>
              <a:t> datatype;</a:t>
            </a:r>
          </a:p>
          <a:p>
            <a:pPr marL="0" indent="0">
              <a:buNone/>
            </a:pPr>
            <a:endParaRPr lang="en-US" dirty="0"/>
          </a:p>
          <a:p>
            <a:pPr marL="0" indent="0">
              <a:buNone/>
            </a:pPr>
            <a:r>
              <a:rPr lang="en-US" dirty="0"/>
              <a:t>Here is an example for this,</a:t>
            </a:r>
          </a:p>
          <a:p>
            <a:pPr marL="0" indent="0">
              <a:buNone/>
            </a:pPr>
            <a:r>
              <a:rPr lang="en-US" dirty="0"/>
              <a:t>ALTER TABLE student CHANGE COLUMN</a:t>
            </a:r>
          </a:p>
          <a:p>
            <a:pPr marL="0" indent="0">
              <a:buNone/>
            </a:pPr>
            <a:r>
              <a:rPr lang="en-US" dirty="0"/>
              <a:t>    address location VARCHAR(20); </a:t>
            </a:r>
          </a:p>
          <a:p>
            <a:pPr marL="0" indent="0">
              <a:buNone/>
            </a:pPr>
            <a:endParaRPr lang="en-US" dirty="0"/>
          </a:p>
          <a:p>
            <a:pPr marL="0" indent="0">
              <a:buNone/>
            </a:pPr>
            <a:r>
              <a:rPr lang="en-US" dirty="0"/>
              <a:t>The above command will rename address column to location.</a:t>
            </a:r>
          </a:p>
          <a:p>
            <a:pPr marL="0" indent="0">
              <a:buNone/>
            </a:pPr>
            <a:endParaRPr lang="en-US" dirty="0"/>
          </a:p>
        </p:txBody>
      </p:sp>
    </p:spTree>
    <p:extLst>
      <p:ext uri="{BB962C8B-B14F-4D97-AF65-F5344CB8AC3E}">
        <p14:creationId xmlns:p14="http://schemas.microsoft.com/office/powerpoint/2010/main" val="812001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Alter Command – </a:t>
            </a:r>
            <a:r>
              <a:rPr lang="en-US" sz="3200" dirty="0">
                <a:effectLst>
                  <a:outerShdw blurRad="38100" dist="38100" dir="2700000" algn="tl">
                    <a:srgbClr val="000000">
                      <a:alpha val="43137"/>
                    </a:srgbClr>
                  </a:outerShdw>
                </a:effectLst>
              </a:rPr>
              <a:t>Drop a Column</a:t>
            </a:r>
          </a:p>
        </p:txBody>
      </p:sp>
      <p:sp>
        <p:nvSpPr>
          <p:cNvPr id="3" name="Content Placeholder 2"/>
          <p:cNvSpPr>
            <a:spLocks noGrp="1"/>
          </p:cNvSpPr>
          <p:nvPr>
            <p:ph idx="1"/>
          </p:nvPr>
        </p:nvSpPr>
        <p:spPr>
          <a:xfrm>
            <a:off x="838199" y="1825624"/>
            <a:ext cx="10922391" cy="4743987"/>
          </a:xfrm>
        </p:spPr>
        <p:txBody>
          <a:bodyPr>
            <a:normAutofit/>
          </a:bodyPr>
          <a:lstStyle/>
          <a:p>
            <a:pPr marL="0" indent="0">
              <a:buNone/>
            </a:pPr>
            <a:r>
              <a:rPr lang="en-US" dirty="0"/>
              <a:t>ALTER TABLE </a:t>
            </a:r>
            <a:r>
              <a:rPr lang="en-US" dirty="0" err="1"/>
              <a:t>table_name</a:t>
            </a:r>
            <a:r>
              <a:rPr lang="en-US" dirty="0"/>
              <a:t> DROP</a:t>
            </a:r>
          </a:p>
          <a:p>
            <a:pPr marL="0" indent="0">
              <a:buNone/>
            </a:pPr>
            <a:r>
              <a:rPr lang="en-US" dirty="0"/>
              <a:t>    </a:t>
            </a:r>
            <a:r>
              <a:rPr lang="en-US" dirty="0" err="1"/>
              <a:t>column_name</a:t>
            </a:r>
            <a:r>
              <a:rPr lang="en-US" dirty="0"/>
              <a:t>;</a:t>
            </a:r>
          </a:p>
          <a:p>
            <a:pPr marL="0" indent="0">
              <a:buNone/>
            </a:pPr>
            <a:endParaRPr lang="en-US" dirty="0"/>
          </a:p>
          <a:p>
            <a:pPr marL="0" indent="0">
              <a:buNone/>
            </a:pPr>
            <a:r>
              <a:rPr lang="en-US" dirty="0"/>
              <a:t>Here is an example for this,</a:t>
            </a:r>
          </a:p>
          <a:p>
            <a:pPr marL="0" indent="0">
              <a:buNone/>
            </a:pPr>
            <a:r>
              <a:rPr lang="en-US" dirty="0"/>
              <a:t>ALTER TABLE student DROP</a:t>
            </a:r>
          </a:p>
          <a:p>
            <a:pPr marL="0" indent="0">
              <a:buNone/>
            </a:pPr>
            <a:r>
              <a:rPr lang="en-US" dirty="0"/>
              <a:t>    address; </a:t>
            </a:r>
          </a:p>
          <a:p>
            <a:pPr marL="0" indent="0">
              <a:buNone/>
            </a:pPr>
            <a:endParaRPr lang="en-US" dirty="0"/>
          </a:p>
          <a:p>
            <a:pPr marL="0" indent="0">
              <a:buNone/>
            </a:pPr>
            <a:r>
              <a:rPr lang="en-US" dirty="0"/>
              <a:t>The above command will drop the address column from the table student</a:t>
            </a:r>
          </a:p>
        </p:txBody>
      </p:sp>
    </p:spTree>
    <p:extLst>
      <p:ext uri="{BB962C8B-B14F-4D97-AF65-F5344CB8AC3E}">
        <p14:creationId xmlns:p14="http://schemas.microsoft.com/office/powerpoint/2010/main" val="220590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a:effectLst>
                  <a:outerShdw blurRad="38100" dist="38100" dir="2700000" algn="tl">
                    <a:srgbClr val="000000">
                      <a:alpha val="43137"/>
                    </a:srgbClr>
                  </a:outerShdw>
                </a:effectLst>
              </a:rPr>
              <a:t>Alter Command – </a:t>
            </a:r>
            <a:r>
              <a:rPr lang="en-US" sz="3200" dirty="0">
                <a:effectLst>
                  <a:outerShdw blurRad="38100" dist="38100" dir="2700000" algn="tl">
                    <a:srgbClr val="000000">
                      <a:alpha val="43137"/>
                    </a:srgbClr>
                  </a:outerShdw>
                </a:effectLst>
              </a:rPr>
              <a:t>Drop Multiple Columns</a:t>
            </a:r>
          </a:p>
        </p:txBody>
      </p:sp>
      <p:sp>
        <p:nvSpPr>
          <p:cNvPr id="3" name="Content Placeholder 2"/>
          <p:cNvSpPr>
            <a:spLocks noGrp="1"/>
          </p:cNvSpPr>
          <p:nvPr>
            <p:ph idx="1"/>
          </p:nvPr>
        </p:nvSpPr>
        <p:spPr>
          <a:xfrm>
            <a:off x="838199" y="1825624"/>
            <a:ext cx="10922391" cy="4743987"/>
          </a:xfrm>
        </p:spPr>
        <p:txBody>
          <a:bodyPr>
            <a:normAutofit fontScale="92500" lnSpcReduction="10000"/>
          </a:bodyPr>
          <a:lstStyle/>
          <a:p>
            <a:pPr marL="0" indent="0">
              <a:buNone/>
            </a:pPr>
            <a:r>
              <a:rPr lang="en-US" dirty="0"/>
              <a:t>ALTER TABLE </a:t>
            </a:r>
            <a:r>
              <a:rPr lang="en-US" dirty="0" err="1"/>
              <a:t>table_name</a:t>
            </a:r>
            <a:r>
              <a:rPr lang="en-US" dirty="0"/>
              <a:t> </a:t>
            </a:r>
          </a:p>
          <a:p>
            <a:pPr marL="0" indent="0">
              <a:buNone/>
            </a:pPr>
            <a:r>
              <a:rPr lang="en-US" dirty="0"/>
              <a:t>    DROP </a:t>
            </a:r>
            <a:r>
              <a:rPr lang="en-US" dirty="0" err="1"/>
              <a:t>column_name</a:t>
            </a:r>
            <a:r>
              <a:rPr lang="en-US" dirty="0"/>
              <a:t>,</a:t>
            </a:r>
          </a:p>
          <a:p>
            <a:pPr marL="0" indent="0">
              <a:buNone/>
            </a:pPr>
            <a:r>
              <a:rPr lang="en-US" dirty="0"/>
              <a:t>    DROP column_name2;</a:t>
            </a:r>
          </a:p>
          <a:p>
            <a:pPr marL="0" indent="0">
              <a:buNone/>
            </a:pPr>
            <a:endParaRPr lang="en-US" dirty="0"/>
          </a:p>
          <a:p>
            <a:pPr marL="0" indent="0">
              <a:buNone/>
            </a:pPr>
            <a:r>
              <a:rPr lang="en-US" dirty="0"/>
              <a:t>Here is an example for this,</a:t>
            </a:r>
          </a:p>
          <a:p>
            <a:pPr marL="0" indent="0">
              <a:buNone/>
            </a:pPr>
            <a:r>
              <a:rPr lang="en-US" dirty="0"/>
              <a:t>ALTER TABLE student </a:t>
            </a:r>
          </a:p>
          <a:p>
            <a:pPr marL="0" indent="0">
              <a:buNone/>
            </a:pPr>
            <a:r>
              <a:rPr lang="en-US" dirty="0"/>
              <a:t>    DROP address,</a:t>
            </a:r>
          </a:p>
          <a:p>
            <a:pPr marL="0" indent="0">
              <a:buNone/>
            </a:pPr>
            <a:r>
              <a:rPr lang="en-US" dirty="0"/>
              <a:t>    DROP phone;</a:t>
            </a:r>
          </a:p>
          <a:p>
            <a:pPr marL="0" indent="0">
              <a:buNone/>
            </a:pPr>
            <a:endParaRPr lang="en-US" dirty="0"/>
          </a:p>
          <a:p>
            <a:pPr marL="0" indent="0">
              <a:buNone/>
            </a:pPr>
            <a:r>
              <a:rPr lang="en-US" dirty="0"/>
              <a:t>The above command will drop address &amp; phone column from the table student</a:t>
            </a:r>
          </a:p>
        </p:txBody>
      </p:sp>
    </p:spTree>
    <p:extLst>
      <p:ext uri="{BB962C8B-B14F-4D97-AF65-F5344CB8AC3E}">
        <p14:creationId xmlns:p14="http://schemas.microsoft.com/office/powerpoint/2010/main" val="30024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Drop Command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19890845"/>
              </p:ext>
            </p:extLst>
          </p:nvPr>
        </p:nvGraphicFramePr>
        <p:xfrm>
          <a:off x="1097280" y="4306564"/>
          <a:ext cx="9017391" cy="1408176"/>
        </p:xfrm>
        <a:graphic>
          <a:graphicData uri="http://schemas.openxmlformats.org/drawingml/2006/table">
            <a:tbl>
              <a:tblPr firstRow="1" firstCol="1" bandRow="1">
                <a:tableStyleId>{5C22544A-7EE6-4342-B048-85BDC9FD1C3A}</a:tableStyleId>
              </a:tblPr>
              <a:tblGrid>
                <a:gridCol w="9017391">
                  <a:extLst>
                    <a:ext uri="{9D8B030D-6E8A-4147-A177-3AD203B41FA5}">
                      <a16:colId xmlns:a16="http://schemas.microsoft.com/office/drawing/2014/main" val="2828657113"/>
                    </a:ext>
                  </a:extLst>
                </a:gridCol>
              </a:tblGrid>
              <a:tr h="0">
                <a:tc>
                  <a:txBody>
                    <a:bodyPr/>
                    <a:lstStyle/>
                    <a:p>
                      <a:pPr marL="0" marR="0">
                        <a:lnSpc>
                          <a:spcPct val="110000"/>
                        </a:lnSpc>
                        <a:spcBef>
                          <a:spcPts val="300"/>
                        </a:spcBef>
                        <a:spcAft>
                          <a:spcPts val="300"/>
                        </a:spcAft>
                      </a:pPr>
                      <a:r>
                        <a:rPr lang="en-GB" sz="2800" dirty="0">
                          <a:effectLst/>
                        </a:rPr>
                        <a:t>Note: Be careful before dropping a database. Deleting a database will result in loss of complete information stored in the database!</a:t>
                      </a:r>
                      <a:endParaRPr lang="en-US" sz="2800" dirty="0">
                        <a:effectLst/>
                        <a:latin typeface="Times New Roman" panose="02020603050405020304" pitchFamily="18" charset="0"/>
                        <a:ea typeface="Batang"/>
                        <a:cs typeface="Arial" panose="020B0604020202020204" pitchFamily="34" charset="0"/>
                      </a:endParaRPr>
                    </a:p>
                  </a:txBody>
                  <a:tcPr marL="68580" marR="68580" marT="0" marB="0"/>
                </a:tc>
                <a:extLst>
                  <a:ext uri="{0D108BD9-81ED-4DB2-BD59-A6C34878D82A}">
                    <a16:rowId xmlns:a16="http://schemas.microsoft.com/office/drawing/2014/main" val="2893321259"/>
                  </a:ext>
                </a:extLst>
              </a:tr>
            </a:tbl>
          </a:graphicData>
        </a:graphic>
      </p:graphicFrame>
      <p:sp>
        <p:nvSpPr>
          <p:cNvPr id="7" name="Rectangle 2"/>
          <p:cNvSpPr>
            <a:spLocks noChangeArrowheads="1"/>
          </p:cNvSpPr>
          <p:nvPr/>
        </p:nvSpPr>
        <p:spPr bwMode="auto">
          <a:xfrm>
            <a:off x="1097280" y="1883632"/>
            <a:ext cx="8398412"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DROP DATABASE</a:t>
            </a:r>
            <a:r>
              <a:rPr kumimoji="0" lang="en-US" altLang="en-US" sz="2800" b="0" i="0" u="none" strike="noStrike" cap="none" normalizeH="0" baseline="0" dirty="0">
                <a:ln>
                  <a:noFill/>
                </a:ln>
                <a:solidFill>
                  <a:schemeClr val="tx1"/>
                </a:solidFill>
                <a:effectLst/>
                <a:ea typeface="Times New Roman" panose="02020603050405020304" pitchFamily="18" charset="0"/>
              </a:rPr>
              <a:t> command is used to drop or remove SQL database. Following is the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DROP DATABASE </a:t>
            </a:r>
            <a:r>
              <a:rPr kumimoji="0" lang="en-US" altLang="en-US" sz="28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database_name</a:t>
            </a:r>
            <a:r>
              <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634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Drop Command – </a:t>
            </a:r>
            <a:r>
              <a:rPr lang="en-US" sz="3600" dirty="0">
                <a:effectLst>
                  <a:outerShdw blurRad="38100" dist="38100" dir="2700000" algn="tl">
                    <a:srgbClr val="000000">
                      <a:alpha val="43137"/>
                    </a:srgbClr>
                  </a:outerShdw>
                </a:effectLst>
              </a:rPr>
              <a:t>Delete Object from Database</a:t>
            </a:r>
            <a:endParaRPr lang="en-US" dirty="0">
              <a:effectLst>
                <a:outerShdw blurRad="38100" dist="38100" dir="2700000" algn="tl">
                  <a:srgbClr val="000000">
                    <a:alpha val="43137"/>
                  </a:srgbClr>
                </a:outerShdw>
              </a:effectLst>
            </a:endParaRPr>
          </a:p>
        </p:txBody>
      </p:sp>
      <p:sp>
        <p:nvSpPr>
          <p:cNvPr id="3" name="Rectangle 1"/>
          <p:cNvSpPr>
            <a:spLocks noChangeArrowheads="1"/>
          </p:cNvSpPr>
          <p:nvPr/>
        </p:nvSpPr>
        <p:spPr bwMode="auto">
          <a:xfrm>
            <a:off x="1069144" y="2085367"/>
            <a:ext cx="851095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DROP TABLE</a:t>
            </a:r>
            <a:r>
              <a:rPr kumimoji="0" lang="en-US" altLang="en-US" sz="2800" b="0" i="0" u="none" strike="noStrike" cap="none" normalizeH="0" baseline="0" dirty="0">
                <a:ln>
                  <a:noFill/>
                </a:ln>
                <a:solidFill>
                  <a:schemeClr val="tx1"/>
                </a:solidFill>
                <a:effectLst/>
                <a:ea typeface="Times New Roman" panose="02020603050405020304" pitchFamily="18" charset="0"/>
              </a:rPr>
              <a:t> command is used to drop or remove table from database.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rPr>
              <a:t>Following is the syntax,</a:t>
            </a:r>
            <a:endPar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DROP TABLE </a:t>
            </a:r>
            <a:r>
              <a:rPr kumimoji="0" lang="en-US" altLang="en-US" sz="28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table_name</a:t>
            </a:r>
            <a:r>
              <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Drop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column is already covered in alter command section.</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2211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Truncate Command</a:t>
            </a:r>
          </a:p>
        </p:txBody>
      </p:sp>
      <p:sp>
        <p:nvSpPr>
          <p:cNvPr id="3" name="Content Placeholder 2"/>
          <p:cNvSpPr>
            <a:spLocks noGrp="1"/>
          </p:cNvSpPr>
          <p:nvPr>
            <p:ph idx="1"/>
          </p:nvPr>
        </p:nvSpPr>
        <p:spPr/>
        <p:txBody>
          <a:bodyPr/>
          <a:lstStyle/>
          <a:p>
            <a:endParaRPr lang="en-US" dirty="0"/>
          </a:p>
          <a:p>
            <a:r>
              <a:rPr lang="en-US" dirty="0"/>
              <a:t>The TRUNCATE TABLE command deletes the data inside a table, but not the table itself.</a:t>
            </a:r>
          </a:p>
          <a:p>
            <a:endParaRPr lang="en-US" dirty="0"/>
          </a:p>
          <a:p>
            <a:pPr marL="0" indent="0">
              <a:buNone/>
            </a:pPr>
            <a:r>
              <a:rPr lang="en-US" dirty="0"/>
              <a:t>Following is the syntax,</a:t>
            </a:r>
          </a:p>
          <a:p>
            <a:pPr marL="0" indent="0">
              <a:buNone/>
            </a:pPr>
            <a:r>
              <a:rPr lang="en-US" dirty="0"/>
              <a:t>		TRUNCATE TABLE </a:t>
            </a:r>
            <a:r>
              <a:rPr lang="en-US" dirty="0" err="1"/>
              <a:t>table_name</a:t>
            </a:r>
            <a:r>
              <a:rPr lang="en-US" dirty="0"/>
              <a:t>;</a:t>
            </a:r>
          </a:p>
          <a:p>
            <a:endParaRPr lang="en-US" dirty="0"/>
          </a:p>
        </p:txBody>
      </p:sp>
    </p:spTree>
    <p:extLst>
      <p:ext uri="{BB962C8B-B14F-4D97-AF65-F5344CB8AC3E}">
        <p14:creationId xmlns:p14="http://schemas.microsoft.com/office/powerpoint/2010/main" val="2026155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Rename Command</a:t>
            </a:r>
          </a:p>
        </p:txBody>
      </p:sp>
      <p:sp>
        <p:nvSpPr>
          <p:cNvPr id="3" name="Content Placeholder 2"/>
          <p:cNvSpPr>
            <a:spLocks noGrp="1"/>
          </p:cNvSpPr>
          <p:nvPr>
            <p:ph idx="1"/>
          </p:nvPr>
        </p:nvSpPr>
        <p:spPr/>
        <p:txBody>
          <a:bodyPr/>
          <a:lstStyle/>
          <a:p>
            <a:r>
              <a:rPr lang="en-US" dirty="0"/>
              <a:t>The rename command is used to change the name of an existing database object(like </a:t>
            </a:r>
            <a:r>
              <a:rPr lang="en-US" dirty="0" err="1"/>
              <a:t>Table,Column</a:t>
            </a:r>
            <a:r>
              <a:rPr lang="en-US" dirty="0"/>
              <a:t>) to a new name.</a:t>
            </a:r>
          </a:p>
          <a:p>
            <a:r>
              <a:rPr lang="en-US" dirty="0"/>
              <a:t>Renaming a table does not make it to lose any data is contained within it.</a:t>
            </a:r>
          </a:p>
          <a:p>
            <a:endParaRPr lang="en-US" dirty="0"/>
          </a:p>
          <a:p>
            <a:r>
              <a:rPr lang="en-US" dirty="0"/>
              <a:t>Following is the syntax,</a:t>
            </a:r>
          </a:p>
          <a:p>
            <a:pPr marL="0" indent="0">
              <a:buNone/>
            </a:pPr>
            <a:r>
              <a:rPr lang="en-US" dirty="0"/>
              <a:t>		RENAME TABLE </a:t>
            </a:r>
            <a:r>
              <a:rPr lang="en-US" dirty="0" err="1"/>
              <a:t>current_name</a:t>
            </a:r>
            <a:r>
              <a:rPr lang="en-US" dirty="0"/>
              <a:t> TO </a:t>
            </a:r>
            <a:r>
              <a:rPr lang="en-US" dirty="0" err="1"/>
              <a:t>new_name</a:t>
            </a:r>
            <a:r>
              <a:rPr lang="en-US" dirty="0"/>
              <a:t>;</a:t>
            </a:r>
          </a:p>
          <a:p>
            <a:r>
              <a:rPr lang="en-US" dirty="0"/>
              <a:t>You can also use command to rename a table name:</a:t>
            </a:r>
          </a:p>
          <a:p>
            <a:pPr marL="0" indent="0">
              <a:buNone/>
            </a:pPr>
            <a:r>
              <a:rPr lang="en-US" dirty="0"/>
              <a:t>		ALTER TABLE </a:t>
            </a:r>
            <a:r>
              <a:rPr lang="en-US" dirty="0" err="1"/>
              <a:t>current_name</a:t>
            </a:r>
            <a:r>
              <a:rPr lang="en-US" dirty="0"/>
              <a:t> RENAME </a:t>
            </a:r>
            <a:r>
              <a:rPr lang="en-US" dirty="0" err="1"/>
              <a:t>new_name</a:t>
            </a:r>
            <a:r>
              <a:rPr lang="en-US" dirty="0"/>
              <a:t>;</a:t>
            </a:r>
          </a:p>
        </p:txBody>
      </p:sp>
    </p:spTree>
    <p:extLst>
      <p:ext uri="{BB962C8B-B14F-4D97-AF65-F5344CB8AC3E}">
        <p14:creationId xmlns:p14="http://schemas.microsoft.com/office/powerpoint/2010/main" val="26230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DDL Commands</a:t>
            </a:r>
          </a:p>
        </p:txBody>
      </p:sp>
      <p:sp>
        <p:nvSpPr>
          <p:cNvPr id="3" name="Content Placeholder 2"/>
          <p:cNvSpPr>
            <a:spLocks noGrp="1"/>
          </p:cNvSpPr>
          <p:nvPr>
            <p:ph idx="1"/>
          </p:nvPr>
        </p:nvSpPr>
        <p:spPr>
          <a:xfrm>
            <a:off x="838200" y="1690688"/>
            <a:ext cx="10515600" cy="4892992"/>
          </a:xfrm>
        </p:spPr>
        <p:txBody>
          <a:bodyPr/>
          <a:lstStyle/>
          <a:p>
            <a:r>
              <a:rPr lang="en-US" dirty="0"/>
              <a:t>CREATE - to create a database and its objects like (table, index, views, store procedure, function, and triggers)</a:t>
            </a:r>
          </a:p>
          <a:p>
            <a:r>
              <a:rPr lang="en-US" dirty="0"/>
              <a:t>ALTER - alters the structure of the existing database</a:t>
            </a:r>
          </a:p>
          <a:p>
            <a:r>
              <a:rPr lang="en-US" dirty="0"/>
              <a:t>DROP - delete objects from the database</a:t>
            </a:r>
          </a:p>
          <a:p>
            <a:r>
              <a:rPr lang="en-US" dirty="0"/>
              <a:t>TRUNCATE - remove all records from a table, including all spaces allocated for the records are removed</a:t>
            </a:r>
          </a:p>
          <a:p>
            <a:r>
              <a:rPr lang="en-US" dirty="0"/>
              <a:t>RENAME - rename an object</a:t>
            </a:r>
          </a:p>
        </p:txBody>
      </p:sp>
    </p:spTree>
    <p:extLst>
      <p:ext uri="{BB962C8B-B14F-4D97-AF65-F5344CB8AC3E}">
        <p14:creationId xmlns:p14="http://schemas.microsoft.com/office/powerpoint/2010/main" val="1727180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2769840"/>
              </p:ext>
            </p:extLst>
          </p:nvPr>
        </p:nvGraphicFramePr>
        <p:xfrm>
          <a:off x="2000543" y="789405"/>
          <a:ext cx="8536159" cy="5669280"/>
        </p:xfrm>
        <a:graphic>
          <a:graphicData uri="http://schemas.openxmlformats.org/drawingml/2006/table">
            <a:tbl>
              <a:tblPr firstRow="1" firstCol="1" bandRow="1">
                <a:tableStyleId>{5C22544A-7EE6-4342-B048-85BDC9FD1C3A}</a:tableStyleId>
              </a:tblPr>
              <a:tblGrid>
                <a:gridCol w="8536159">
                  <a:extLst>
                    <a:ext uri="{9D8B030D-6E8A-4147-A177-3AD203B41FA5}">
                      <a16:colId xmlns:a16="http://schemas.microsoft.com/office/drawing/2014/main" val="247714357"/>
                    </a:ext>
                  </a:extLst>
                </a:gridCol>
              </a:tblGrid>
              <a:tr h="0">
                <a:tc>
                  <a:txBody>
                    <a:bodyPr/>
                    <a:lstStyle/>
                    <a:p>
                      <a:pPr marL="0" marR="0" algn="ctr">
                        <a:lnSpc>
                          <a:spcPct val="110000"/>
                        </a:lnSpc>
                        <a:spcBef>
                          <a:spcPts val="300"/>
                        </a:spcBef>
                        <a:spcAft>
                          <a:spcPts val="300"/>
                        </a:spcAft>
                      </a:pPr>
                      <a:r>
                        <a:rPr lang="en-GB" sz="3200" dirty="0">
                          <a:effectLst/>
                        </a:rPr>
                        <a:t>Note: </a:t>
                      </a:r>
                    </a:p>
                    <a:p>
                      <a:pPr marL="0" marR="0" algn="ctr">
                        <a:lnSpc>
                          <a:spcPct val="110000"/>
                        </a:lnSpc>
                        <a:spcBef>
                          <a:spcPts val="300"/>
                        </a:spcBef>
                        <a:spcAft>
                          <a:spcPts val="300"/>
                        </a:spcAft>
                      </a:pPr>
                      <a:r>
                        <a:rPr lang="en-GB" sz="3200" dirty="0">
                          <a:effectLst/>
                        </a:rPr>
                        <a:t>RENAME TABLE, unlike ALTER TABLE, can rename multiple tables within a single statement:</a:t>
                      </a:r>
                      <a:endParaRPr lang="en-US" sz="3200" dirty="0">
                        <a:effectLst/>
                      </a:endParaRPr>
                    </a:p>
                    <a:p>
                      <a:pPr marL="0" marR="0" algn="ctr">
                        <a:lnSpc>
                          <a:spcPct val="110000"/>
                        </a:lnSpc>
                        <a:spcBef>
                          <a:spcPts val="300"/>
                        </a:spcBef>
                        <a:spcAft>
                          <a:spcPts val="300"/>
                        </a:spcAft>
                      </a:pPr>
                      <a:r>
                        <a:rPr lang="en-GB" sz="3200" dirty="0">
                          <a:effectLst/>
                        </a:rPr>
                        <a:t>RENAME TABLE does not work for TEMPORARY tables. </a:t>
                      </a:r>
                    </a:p>
                    <a:p>
                      <a:pPr marL="0" marR="0" algn="ctr">
                        <a:lnSpc>
                          <a:spcPct val="110000"/>
                        </a:lnSpc>
                        <a:spcBef>
                          <a:spcPts val="300"/>
                        </a:spcBef>
                        <a:spcAft>
                          <a:spcPts val="300"/>
                        </a:spcAft>
                      </a:pPr>
                      <a:r>
                        <a:rPr lang="en-GB" sz="3200" dirty="0">
                          <a:effectLst/>
                        </a:rPr>
                        <a:t>However, you can use ALTER TABLE to rename temporary tables.</a:t>
                      </a:r>
                      <a:endParaRPr lang="en-US" sz="3200" dirty="0">
                        <a:effectLst/>
                      </a:endParaRPr>
                    </a:p>
                    <a:p>
                      <a:pPr marL="0" marR="0" algn="ctr">
                        <a:lnSpc>
                          <a:spcPct val="110000"/>
                        </a:lnSpc>
                        <a:spcBef>
                          <a:spcPts val="300"/>
                        </a:spcBef>
                        <a:spcAft>
                          <a:spcPts val="300"/>
                        </a:spcAft>
                      </a:pPr>
                      <a:r>
                        <a:rPr lang="en-GB" sz="3200" dirty="0">
                          <a:effectLst/>
                        </a:rPr>
                        <a:t>RENAME TABLE works for views, except that views cannot be renamed into a different database.</a:t>
                      </a:r>
                      <a:endParaRPr lang="en-US" sz="3200" dirty="0">
                        <a:effectLst/>
                        <a:latin typeface="Times New Roman" panose="02020603050405020304" pitchFamily="18" charset="0"/>
                        <a:ea typeface="Batang"/>
                        <a:cs typeface="Arial" panose="020B0604020202020204" pitchFamily="34" charset="0"/>
                      </a:endParaRPr>
                    </a:p>
                  </a:txBody>
                  <a:tcPr marL="68580" marR="68580" marT="0" marB="0"/>
                </a:tc>
                <a:extLst>
                  <a:ext uri="{0D108BD9-81ED-4DB2-BD59-A6C34878D82A}">
                    <a16:rowId xmlns:a16="http://schemas.microsoft.com/office/drawing/2014/main" val="2266012061"/>
                  </a:ext>
                </a:extLst>
              </a:tr>
            </a:tbl>
          </a:graphicData>
        </a:graphic>
      </p:graphicFrame>
    </p:spTree>
    <p:extLst>
      <p:ext uri="{BB962C8B-B14F-4D97-AF65-F5344CB8AC3E}">
        <p14:creationId xmlns:p14="http://schemas.microsoft.com/office/powerpoint/2010/main" val="252809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DDL Commands</a:t>
            </a:r>
          </a:p>
        </p:txBody>
      </p:sp>
      <p:sp>
        <p:nvSpPr>
          <p:cNvPr id="3" name="Content Placeholder 2"/>
          <p:cNvSpPr>
            <a:spLocks noGrp="1"/>
          </p:cNvSpPr>
          <p:nvPr>
            <p:ph idx="1"/>
          </p:nvPr>
        </p:nvSpPr>
        <p:spPr>
          <a:xfrm>
            <a:off x="838200" y="1690688"/>
            <a:ext cx="10515600" cy="4892992"/>
          </a:xfrm>
        </p:spPr>
        <p:txBody>
          <a:bodyPr/>
          <a:lstStyle/>
          <a:p>
            <a:r>
              <a:rPr lang="en-US" dirty="0"/>
              <a:t>CREATE - to create a database and its objects like (table, index, views, store procedure, function, and triggers)</a:t>
            </a:r>
          </a:p>
          <a:p>
            <a:r>
              <a:rPr lang="en-US" dirty="0"/>
              <a:t>ALTER - alters the structure of the existing database</a:t>
            </a:r>
          </a:p>
          <a:p>
            <a:r>
              <a:rPr lang="en-US" dirty="0"/>
              <a:t>DROP - delete objects from the database</a:t>
            </a:r>
          </a:p>
          <a:p>
            <a:r>
              <a:rPr lang="en-US" dirty="0"/>
              <a:t>TRUNCATE - remove all records from a table, including all spaces allocated for the records are removed</a:t>
            </a:r>
          </a:p>
          <a:p>
            <a:r>
              <a:rPr lang="en-US" dirty="0"/>
              <a:t>RENAME - rename an object</a:t>
            </a:r>
          </a:p>
        </p:txBody>
      </p:sp>
      <p:graphicFrame>
        <p:nvGraphicFramePr>
          <p:cNvPr id="4" name="Table 3"/>
          <p:cNvGraphicFramePr>
            <a:graphicFrameLocks noGrp="1"/>
          </p:cNvGraphicFramePr>
          <p:nvPr>
            <p:extLst>
              <p:ext uri="{D42A27DB-BD31-4B8C-83A1-F6EECF244321}">
                <p14:modId xmlns:p14="http://schemas.microsoft.com/office/powerpoint/2010/main" val="3345758110"/>
              </p:ext>
            </p:extLst>
          </p:nvPr>
        </p:nvGraphicFramePr>
        <p:xfrm>
          <a:off x="954258" y="5321548"/>
          <a:ext cx="10002130" cy="1149592"/>
        </p:xfrm>
        <a:graphic>
          <a:graphicData uri="http://schemas.openxmlformats.org/drawingml/2006/table">
            <a:tbl>
              <a:tblPr firstRow="1" firstCol="1" bandRow="1">
                <a:tableStyleId>{5C22544A-7EE6-4342-B048-85BDC9FD1C3A}</a:tableStyleId>
              </a:tblPr>
              <a:tblGrid>
                <a:gridCol w="10002130">
                  <a:extLst>
                    <a:ext uri="{9D8B030D-6E8A-4147-A177-3AD203B41FA5}">
                      <a16:colId xmlns:a16="http://schemas.microsoft.com/office/drawing/2014/main" val="1775454150"/>
                    </a:ext>
                  </a:extLst>
                </a:gridCol>
              </a:tblGrid>
              <a:tr h="1149592">
                <a:tc>
                  <a:txBody>
                    <a:bodyPr/>
                    <a:lstStyle/>
                    <a:p>
                      <a:pPr marL="0" marR="0" algn="ctr">
                        <a:lnSpc>
                          <a:spcPct val="110000"/>
                        </a:lnSpc>
                        <a:spcBef>
                          <a:spcPts val="300"/>
                        </a:spcBef>
                        <a:spcAft>
                          <a:spcPts val="300"/>
                        </a:spcAft>
                      </a:pPr>
                      <a:r>
                        <a:rPr lang="en-GB" sz="2800" dirty="0">
                          <a:solidFill>
                            <a:schemeClr val="accent2">
                              <a:lumMod val="75000"/>
                            </a:schemeClr>
                          </a:solidFill>
                          <a:effectLst/>
                        </a:rPr>
                        <a:t>DDL statements automatically commit the current transaction; they cannot be rolled back.</a:t>
                      </a:r>
                      <a:endParaRPr lang="en-US" sz="2800" dirty="0">
                        <a:solidFill>
                          <a:schemeClr val="accent2">
                            <a:lumMod val="75000"/>
                          </a:schemeClr>
                        </a:solidFill>
                        <a:effectLst/>
                        <a:latin typeface="Times New Roman" panose="02020603050405020304" pitchFamily="18" charset="0"/>
                        <a:ea typeface="Batang"/>
                        <a:cs typeface="Arial" panose="020B0604020202020204" pitchFamily="34"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4221049219"/>
                  </a:ext>
                </a:extLst>
              </a:tr>
            </a:tbl>
          </a:graphicData>
        </a:graphic>
      </p:graphicFrame>
    </p:spTree>
    <p:extLst>
      <p:ext uri="{BB962C8B-B14F-4D97-AF65-F5344CB8AC3E}">
        <p14:creationId xmlns:p14="http://schemas.microsoft.com/office/powerpoint/2010/main" val="38440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Create Command</a:t>
            </a:r>
          </a:p>
        </p:txBody>
      </p:sp>
      <p:sp>
        <p:nvSpPr>
          <p:cNvPr id="3" name="Content Placeholder 2"/>
          <p:cNvSpPr>
            <a:spLocks noGrp="1"/>
          </p:cNvSpPr>
          <p:nvPr>
            <p:ph idx="1"/>
          </p:nvPr>
        </p:nvSpPr>
        <p:spPr/>
        <p:txBody>
          <a:bodyPr/>
          <a:lstStyle/>
          <a:p>
            <a:r>
              <a:rPr lang="en-US" dirty="0"/>
              <a:t>This command is used to create database &amp; its objects. There are two common CREATE statements available in SQL:</a:t>
            </a:r>
          </a:p>
          <a:p>
            <a:endParaRPr lang="en-US" dirty="0"/>
          </a:p>
          <a:p>
            <a:pPr lvl="0"/>
            <a:r>
              <a:rPr lang="en-US" dirty="0"/>
              <a:t>CREATE DATABASE</a:t>
            </a:r>
          </a:p>
          <a:p>
            <a:pPr lvl="0"/>
            <a:r>
              <a:rPr lang="en-US" dirty="0"/>
              <a:t>CREATE TABLE</a:t>
            </a:r>
          </a:p>
          <a:p>
            <a:endParaRPr lang="en-US" dirty="0"/>
          </a:p>
        </p:txBody>
      </p:sp>
    </p:spTree>
    <p:extLst>
      <p:ext uri="{BB962C8B-B14F-4D97-AF65-F5344CB8AC3E}">
        <p14:creationId xmlns:p14="http://schemas.microsoft.com/office/powerpoint/2010/main" val="365996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Create Database</a:t>
            </a:r>
          </a:p>
        </p:txBody>
      </p:sp>
      <p:sp>
        <p:nvSpPr>
          <p:cNvPr id="3" name="Content Placeholder 2"/>
          <p:cNvSpPr>
            <a:spLocks noGrp="1"/>
          </p:cNvSpPr>
          <p:nvPr>
            <p:ph idx="1"/>
          </p:nvPr>
        </p:nvSpPr>
        <p:spPr/>
        <p:txBody>
          <a:bodyPr/>
          <a:lstStyle/>
          <a:p>
            <a:r>
              <a:rPr lang="en-US" dirty="0"/>
              <a:t>A Database is defined as a structured set of data. So, in SQL the very first step to store the data in a well-structured manner is to create a database. The CREATE DATABASE statement is used to create a new database in SQL.</a:t>
            </a:r>
          </a:p>
          <a:p>
            <a:endParaRPr lang="en-US" dirty="0"/>
          </a:p>
        </p:txBody>
      </p:sp>
    </p:spTree>
    <p:extLst>
      <p:ext uri="{BB962C8B-B14F-4D97-AF65-F5344CB8AC3E}">
        <p14:creationId xmlns:p14="http://schemas.microsoft.com/office/powerpoint/2010/main" val="10106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Create Database</a:t>
            </a:r>
          </a:p>
        </p:txBody>
      </p:sp>
      <p:sp>
        <p:nvSpPr>
          <p:cNvPr id="3" name="Content Placeholder 2"/>
          <p:cNvSpPr>
            <a:spLocks noGrp="1"/>
          </p:cNvSpPr>
          <p:nvPr>
            <p:ph idx="1"/>
          </p:nvPr>
        </p:nvSpPr>
        <p:spPr/>
        <p:txBody>
          <a:bodyPr/>
          <a:lstStyle/>
          <a:p>
            <a:r>
              <a:rPr lang="en-US" dirty="0"/>
              <a:t>A Database is defined as a structured set of data. So, in SQL the very first step to store the data in a well-structured manner is to create a database. The CREATE DATABASE statement is used to create a new database in SQL.</a:t>
            </a:r>
          </a:p>
          <a:p>
            <a:endParaRPr lang="en-US" dirty="0"/>
          </a:p>
          <a:p>
            <a:r>
              <a:rPr lang="en-US" dirty="0"/>
              <a:t>Syntax:</a:t>
            </a:r>
          </a:p>
          <a:p>
            <a:pPr lvl="1"/>
            <a:r>
              <a:rPr lang="en-US" dirty="0"/>
              <a:t>CREATE DATABASE </a:t>
            </a:r>
            <a:r>
              <a:rPr lang="en-US" dirty="0" err="1"/>
              <a:t>database_name</a:t>
            </a:r>
            <a:r>
              <a:rPr lang="en-US" dirty="0"/>
              <a:t>;</a:t>
            </a:r>
          </a:p>
          <a:p>
            <a:endParaRPr lang="en-US" dirty="0"/>
          </a:p>
        </p:txBody>
      </p:sp>
    </p:spTree>
    <p:extLst>
      <p:ext uri="{BB962C8B-B14F-4D97-AF65-F5344CB8AC3E}">
        <p14:creationId xmlns:p14="http://schemas.microsoft.com/office/powerpoint/2010/main" val="4869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Create Table</a:t>
            </a:r>
          </a:p>
        </p:txBody>
      </p:sp>
      <p:sp>
        <p:nvSpPr>
          <p:cNvPr id="3" name="Content Placeholder 2"/>
          <p:cNvSpPr>
            <a:spLocks noGrp="1"/>
          </p:cNvSpPr>
          <p:nvPr>
            <p:ph idx="1"/>
          </p:nvPr>
        </p:nvSpPr>
        <p:spPr/>
        <p:txBody>
          <a:bodyPr/>
          <a:lstStyle/>
          <a:p>
            <a:r>
              <a:rPr lang="en-US" dirty="0"/>
              <a:t>The CREATE TABLE statement is used to create a table in SQL. We know that a table comprises of rows and columns. So while creating tables we have to provide all the information to SQL about the names of the columns, type of data to be stored in columns, size of the data etc. Let us now dive into details on how to use CREATE TABLE statement to create tables in SQL.</a:t>
            </a:r>
          </a:p>
          <a:p>
            <a:endParaRPr lang="en-US" dirty="0"/>
          </a:p>
        </p:txBody>
      </p:sp>
    </p:spTree>
    <p:extLst>
      <p:ext uri="{BB962C8B-B14F-4D97-AF65-F5344CB8AC3E}">
        <p14:creationId xmlns:p14="http://schemas.microsoft.com/office/powerpoint/2010/main" val="403668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Create Table – Syntax</a:t>
            </a:r>
          </a:p>
        </p:txBody>
      </p:sp>
      <p:graphicFrame>
        <p:nvGraphicFramePr>
          <p:cNvPr id="4" name="Table 3"/>
          <p:cNvGraphicFramePr>
            <a:graphicFrameLocks noGrp="1"/>
          </p:cNvGraphicFramePr>
          <p:nvPr>
            <p:extLst>
              <p:ext uri="{D42A27DB-BD31-4B8C-83A1-F6EECF244321}">
                <p14:modId xmlns:p14="http://schemas.microsoft.com/office/powerpoint/2010/main" val="1150769968"/>
              </p:ext>
            </p:extLst>
          </p:nvPr>
        </p:nvGraphicFramePr>
        <p:xfrm>
          <a:off x="942536" y="1800664"/>
          <a:ext cx="4248443" cy="4834128"/>
        </p:xfrm>
        <a:graphic>
          <a:graphicData uri="http://schemas.openxmlformats.org/drawingml/2006/table">
            <a:tbl>
              <a:tblPr firstRow="1" firstCol="1" bandRow="1">
                <a:tableStyleId>{5C22544A-7EE6-4342-B048-85BDC9FD1C3A}</a:tableStyleId>
              </a:tblPr>
              <a:tblGrid>
                <a:gridCol w="4248443">
                  <a:extLst>
                    <a:ext uri="{9D8B030D-6E8A-4147-A177-3AD203B41FA5}">
                      <a16:colId xmlns:a16="http://schemas.microsoft.com/office/drawing/2014/main" val="2362977024"/>
                    </a:ext>
                  </a:extLst>
                </a:gridCol>
              </a:tblGrid>
              <a:tr h="4489443">
                <a:tc>
                  <a:txBody>
                    <a:bodyPr/>
                    <a:lstStyle/>
                    <a:p>
                      <a:pPr marL="0" marR="0">
                        <a:lnSpc>
                          <a:spcPct val="110000"/>
                        </a:lnSpc>
                        <a:spcBef>
                          <a:spcPts val="300"/>
                        </a:spcBef>
                        <a:spcAft>
                          <a:spcPts val="300"/>
                        </a:spcAft>
                      </a:pPr>
                      <a:r>
                        <a:rPr lang="en-GB" sz="2800" dirty="0">
                          <a:solidFill>
                            <a:schemeClr val="tx1"/>
                          </a:solidFill>
                          <a:effectLst/>
                          <a:highlight>
                            <a:srgbClr val="D3D3D3"/>
                          </a:highlight>
                        </a:rPr>
                        <a:t>CREATE TABLE </a:t>
                      </a:r>
                      <a:r>
                        <a:rPr lang="en-GB" sz="2800" dirty="0" err="1">
                          <a:solidFill>
                            <a:schemeClr val="tx1"/>
                          </a:solidFill>
                          <a:effectLst/>
                          <a:highlight>
                            <a:srgbClr val="D3D3D3"/>
                          </a:highlight>
                        </a:rPr>
                        <a:t>table_name</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column1 </a:t>
                      </a:r>
                      <a:r>
                        <a:rPr lang="en-GB" sz="2800" dirty="0" err="1">
                          <a:solidFill>
                            <a:schemeClr val="tx1"/>
                          </a:solidFill>
                          <a:effectLst/>
                          <a:highlight>
                            <a:srgbClr val="D3D3D3"/>
                          </a:highlight>
                        </a:rPr>
                        <a:t>data_type</a:t>
                      </a:r>
                      <a:r>
                        <a:rPr lang="en-GB" sz="2800" dirty="0">
                          <a:solidFill>
                            <a:schemeClr val="tx1"/>
                          </a:solidFill>
                          <a:effectLst/>
                          <a:highlight>
                            <a:srgbClr val="D3D3D3"/>
                          </a:highlight>
                        </a:rPr>
                        <a:t>(size),</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column2 </a:t>
                      </a:r>
                      <a:r>
                        <a:rPr lang="en-GB" sz="2800" dirty="0" err="1">
                          <a:solidFill>
                            <a:schemeClr val="tx1"/>
                          </a:solidFill>
                          <a:effectLst/>
                          <a:highlight>
                            <a:srgbClr val="D3D3D3"/>
                          </a:highlight>
                        </a:rPr>
                        <a:t>data_type</a:t>
                      </a:r>
                      <a:r>
                        <a:rPr lang="en-GB" sz="2800" dirty="0">
                          <a:solidFill>
                            <a:schemeClr val="tx1"/>
                          </a:solidFill>
                          <a:effectLst/>
                          <a:highlight>
                            <a:srgbClr val="D3D3D3"/>
                          </a:highlight>
                        </a:rPr>
                        <a:t>(size),</a:t>
                      </a: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column3 </a:t>
                      </a:r>
                      <a:r>
                        <a:rPr lang="en-GB" sz="2800" dirty="0" err="1">
                          <a:solidFill>
                            <a:schemeClr val="tx1"/>
                          </a:solidFill>
                          <a:effectLst/>
                          <a:highlight>
                            <a:srgbClr val="D3D3D3"/>
                          </a:highlight>
                        </a:rPr>
                        <a:t>data_type</a:t>
                      </a:r>
                      <a:r>
                        <a:rPr lang="en-GB" sz="2800" dirty="0">
                          <a:solidFill>
                            <a:schemeClr val="tx1"/>
                          </a:solidFill>
                          <a:effectLst/>
                          <a:highlight>
                            <a:srgbClr val="D3D3D3"/>
                          </a:highlight>
                        </a:rPr>
                        <a:t>(size),</a:t>
                      </a:r>
                    </a:p>
                    <a:p>
                      <a:pPr marL="0" marR="0">
                        <a:lnSpc>
                          <a:spcPct val="110000"/>
                        </a:lnSpc>
                        <a:spcBef>
                          <a:spcPts val="300"/>
                        </a:spcBef>
                        <a:spcAft>
                          <a:spcPts val="300"/>
                        </a:spcAft>
                      </a:pP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 . .</a:t>
                      </a:r>
                    </a:p>
                    <a:p>
                      <a:pPr marL="0" marR="0">
                        <a:lnSpc>
                          <a:spcPct val="110000"/>
                        </a:lnSpc>
                        <a:spcBef>
                          <a:spcPts val="300"/>
                        </a:spcBef>
                        <a:spcAft>
                          <a:spcPts val="300"/>
                        </a:spcAft>
                      </a:pPr>
                      <a:endParaRPr lang="en-US" sz="2800" dirty="0">
                        <a:solidFill>
                          <a:schemeClr val="tx1"/>
                        </a:solidFill>
                        <a:effectLst/>
                      </a:endParaRPr>
                    </a:p>
                    <a:p>
                      <a:pPr marL="0" marR="0">
                        <a:lnSpc>
                          <a:spcPct val="110000"/>
                        </a:lnSpc>
                        <a:spcBef>
                          <a:spcPts val="300"/>
                        </a:spcBef>
                        <a:spcAft>
                          <a:spcPts val="300"/>
                        </a:spcAft>
                      </a:pPr>
                      <a:r>
                        <a:rPr lang="en-GB" sz="2800" dirty="0">
                          <a:solidFill>
                            <a:schemeClr val="tx1"/>
                          </a:solidFill>
                          <a:effectLst/>
                          <a:highlight>
                            <a:srgbClr val="D3D3D3"/>
                          </a:highlight>
                        </a:rPr>
                        <a:t>);</a:t>
                      </a:r>
                      <a:endParaRPr lang="en-US" sz="2800" dirty="0">
                        <a:solidFill>
                          <a:schemeClr val="tx1"/>
                        </a:solidFill>
                        <a:effectLst/>
                        <a:latin typeface="Times New Roman" panose="02020603050405020304" pitchFamily="18" charset="0"/>
                        <a:ea typeface="Batang"/>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736168174"/>
                  </a:ext>
                </a:extLst>
              </a:tr>
            </a:tbl>
          </a:graphicData>
        </a:graphic>
      </p:graphicFrame>
    </p:spTree>
    <p:extLst>
      <p:ext uri="{BB962C8B-B14F-4D97-AF65-F5344CB8AC3E}">
        <p14:creationId xmlns:p14="http://schemas.microsoft.com/office/powerpoint/2010/main" val="232955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1349</Words>
  <Application>Microsoft Office PowerPoint</Application>
  <PresentationFormat>Widescreen</PresentationFormat>
  <Paragraphs>187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Unicode MS</vt:lpstr>
      <vt:lpstr>Arial</vt:lpstr>
      <vt:lpstr>Calibri</vt:lpstr>
      <vt:lpstr>Calibri Light</vt:lpstr>
      <vt:lpstr>Times New Roman</vt:lpstr>
      <vt:lpstr>Office Theme</vt:lpstr>
      <vt:lpstr>DDL Commands Data Definition Language</vt:lpstr>
      <vt:lpstr>What is DDL?</vt:lpstr>
      <vt:lpstr>DDL Commands</vt:lpstr>
      <vt:lpstr>DDL Commands</vt:lpstr>
      <vt:lpstr>Create Command</vt:lpstr>
      <vt:lpstr>Create Database</vt:lpstr>
      <vt:lpstr>Create Database</vt:lpstr>
      <vt:lpstr>Create Table</vt:lpstr>
      <vt:lpstr>Create Table – Syntax</vt:lpstr>
      <vt:lpstr>Create Table – Example</vt:lpstr>
      <vt:lpstr>SQL Datatypes</vt:lpstr>
      <vt:lpstr>String Datatypes</vt:lpstr>
      <vt:lpstr>String Datatypes</vt:lpstr>
      <vt:lpstr>Numeric Datatypes</vt:lpstr>
      <vt:lpstr>Numeric Datatypes</vt:lpstr>
      <vt:lpstr>Date-Time Datatypes</vt:lpstr>
      <vt:lpstr>Alter Command</vt:lpstr>
      <vt:lpstr>Alter Command – Add a New Column</vt:lpstr>
      <vt:lpstr>Alter Command – Add Many New Column</vt:lpstr>
      <vt:lpstr>Alter Command – Add New Column with Default Value</vt:lpstr>
      <vt:lpstr>Alter Command – Modify a Column</vt:lpstr>
      <vt:lpstr>Alter Command – Modify Multiple Columns</vt:lpstr>
      <vt:lpstr>Alter Command – Rename a Column</vt:lpstr>
      <vt:lpstr>Alter Command – Drop a Column</vt:lpstr>
      <vt:lpstr>Alter Command – Drop Multiple Columns</vt:lpstr>
      <vt:lpstr>Drop Command</vt:lpstr>
      <vt:lpstr>Drop Command – Delete Object from Database</vt:lpstr>
      <vt:lpstr>Truncate Command</vt:lpstr>
      <vt:lpstr>Rename Command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  &amp;  Regular Expressions</dc:title>
  <dc:creator>Faryal Shamsi</dc:creator>
  <cp:lastModifiedBy>023-19-0106</cp:lastModifiedBy>
  <cp:revision>107</cp:revision>
  <dcterms:created xsi:type="dcterms:W3CDTF">2023-02-17T06:11:12Z</dcterms:created>
  <dcterms:modified xsi:type="dcterms:W3CDTF">2023-03-05T19:03:01Z</dcterms:modified>
</cp:coreProperties>
</file>