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7" r:id="rId4"/>
    <p:sldId id="288" r:id="rId5"/>
    <p:sldId id="259" r:id="rId6"/>
    <p:sldId id="289" r:id="rId7"/>
    <p:sldId id="290" r:id="rId8"/>
    <p:sldId id="291" r:id="rId9"/>
    <p:sldId id="261" r:id="rId10"/>
    <p:sldId id="260" r:id="rId11"/>
    <p:sldId id="292" r:id="rId12"/>
    <p:sldId id="26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3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1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3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0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4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7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396-A34F-4E74-BC62-66DF84C02146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3455-B808-4F81-B423-BD922006A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0" y="104004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Constraints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950" y="3427640"/>
            <a:ext cx="9814561" cy="346560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i="1" dirty="0" smtClean="0"/>
          </a:p>
          <a:p>
            <a:r>
              <a:rPr lang="en-US" i="1" dirty="0" smtClean="0"/>
              <a:t>Faryal Shamsi</a:t>
            </a:r>
          </a:p>
          <a:p>
            <a:r>
              <a:rPr lang="en-US" i="1" dirty="0" smtClean="0"/>
              <a:t>Lecturer Computer Science </a:t>
            </a:r>
          </a:p>
          <a:p>
            <a:endParaRPr lang="en-US" i="1" dirty="0" smtClean="0"/>
          </a:p>
          <a:p>
            <a:r>
              <a:rPr lang="en-US" i="1" dirty="0" smtClean="0"/>
              <a:t>Sukkur IBA University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338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Constraint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Table Leve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table Student (</a:t>
            </a:r>
            <a:r>
              <a:rPr lang="en-US" dirty="0" err="1"/>
              <a:t>s_id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Name varchar(60) NOT NULL, Age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command will create a PRIMARY KEY on the </a:t>
            </a:r>
            <a:r>
              <a:rPr lang="en-US" dirty="0" err="1"/>
              <a:t>s_id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Constraint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ALTER table Student ADD PRIMARY KEY (</a:t>
            </a:r>
            <a:r>
              <a:rPr lang="en-US" dirty="0" err="1"/>
              <a:t>s_id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above command will creates a PRIMARY KEY on the </a:t>
            </a:r>
            <a:r>
              <a:rPr lang="en-US" dirty="0" err="1"/>
              <a:t>s_id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multiple columns:</a:t>
            </a:r>
          </a:p>
          <a:p>
            <a:pPr marL="0" indent="0">
              <a:buNone/>
            </a:pPr>
            <a:r>
              <a:rPr lang="en-US" dirty="0" smtClean="0"/>
              <a:t>PRIMARY </a:t>
            </a:r>
            <a:r>
              <a:rPr lang="en-US" dirty="0"/>
              <a:t>KEY (</a:t>
            </a:r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home_city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50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FOREIGN KEY is used to relate two tables. FOREIGN KEY constraint is also used to restrict actions that would destroy links between tables. </a:t>
            </a:r>
          </a:p>
        </p:txBody>
      </p:sp>
    </p:spTree>
    <p:extLst>
      <p:ext uri="{BB962C8B-B14F-4D97-AF65-F5344CB8AC3E}">
        <p14:creationId xmlns:p14="http://schemas.microsoft.com/office/powerpoint/2010/main" val="10106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FOREIGN KEY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580" y="2093119"/>
            <a:ext cx="5157787" cy="823912"/>
          </a:xfrm>
        </p:spPr>
        <p:txBody>
          <a:bodyPr/>
          <a:lstStyle/>
          <a:p>
            <a:pPr algn="ctr"/>
            <a:r>
              <a:rPr lang="en-US" dirty="0" err="1" smtClean="0"/>
              <a:t>Customer_Details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3937397"/>
              </p:ext>
            </p:extLst>
          </p:nvPr>
        </p:nvGraphicFramePr>
        <p:xfrm>
          <a:off x="839787" y="3432517"/>
          <a:ext cx="4674747" cy="206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945">
                  <a:extLst>
                    <a:ext uri="{9D8B030D-6E8A-4147-A177-3AD203B41FA5}">
                      <a16:colId xmlns:a16="http://schemas.microsoft.com/office/drawing/2014/main" val="2803899939"/>
                    </a:ext>
                  </a:extLst>
                </a:gridCol>
                <a:gridCol w="2141553">
                  <a:extLst>
                    <a:ext uri="{9D8B030D-6E8A-4147-A177-3AD203B41FA5}">
                      <a16:colId xmlns:a16="http://schemas.microsoft.com/office/drawing/2014/main" val="956828041"/>
                    </a:ext>
                  </a:extLst>
                </a:gridCol>
                <a:gridCol w="1558249">
                  <a:extLst>
                    <a:ext uri="{9D8B030D-6E8A-4147-A177-3AD203B41FA5}">
                      <a16:colId xmlns:a16="http://schemas.microsoft.com/office/drawing/2014/main" val="2935298840"/>
                    </a:ext>
                  </a:extLst>
                </a:gridCol>
              </a:tblGrid>
              <a:tr h="516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cid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CustomerName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address</a:t>
                      </a:r>
                      <a:endParaRPr lang="en-US" sz="2000" dirty="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extLst>
                  <a:ext uri="{0D108BD9-81ED-4DB2-BD59-A6C34878D82A}">
                    <a16:rowId xmlns:a16="http://schemas.microsoft.com/office/drawing/2014/main" val="3783212544"/>
                  </a:ext>
                </a:extLst>
              </a:tr>
              <a:tr h="51698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101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Nida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Sukkur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extLst>
                  <a:ext uri="{0D108BD9-81ED-4DB2-BD59-A6C34878D82A}">
                    <a16:rowId xmlns:a16="http://schemas.microsoft.com/office/drawing/2014/main" val="120273436"/>
                  </a:ext>
                </a:extLst>
              </a:tr>
              <a:tr h="51698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102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Rameez</a:t>
                      </a:r>
                      <a:endParaRPr lang="en-US" sz="2000" dirty="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Karachi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extLst>
                  <a:ext uri="{0D108BD9-81ED-4DB2-BD59-A6C34878D82A}">
                    <a16:rowId xmlns:a16="http://schemas.microsoft.com/office/drawing/2014/main" val="1964439595"/>
                  </a:ext>
                </a:extLst>
              </a:tr>
              <a:tr h="51698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103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Fabiha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Lahore</a:t>
                      </a:r>
                      <a:endParaRPr lang="en-US" sz="2000" dirty="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extLst>
                  <a:ext uri="{0D108BD9-81ED-4DB2-BD59-A6C34878D82A}">
                    <a16:rowId xmlns:a16="http://schemas.microsoft.com/office/drawing/2014/main" val="3389877227"/>
                  </a:ext>
                </a:extLst>
              </a:tr>
            </a:tbl>
          </a:graphicData>
        </a:graphic>
      </p:graphicFrame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6197601" y="2093119"/>
            <a:ext cx="5157787" cy="823912"/>
          </a:xfrm>
        </p:spPr>
        <p:txBody>
          <a:bodyPr/>
          <a:lstStyle/>
          <a:p>
            <a:pPr algn="ctr"/>
            <a:r>
              <a:rPr lang="en-US" dirty="0" err="1" smtClean="0"/>
              <a:t>Order_Details</a:t>
            </a:r>
            <a:endParaRPr lang="en-US" dirty="0"/>
          </a:p>
        </p:txBody>
      </p:sp>
      <p:graphicFrame>
        <p:nvGraphicFramePr>
          <p:cNvPr id="10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4046296"/>
              </p:ext>
            </p:extLst>
          </p:nvPr>
        </p:nvGraphicFramePr>
        <p:xfrm>
          <a:off x="6439120" y="3432517"/>
          <a:ext cx="4674747" cy="206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945">
                  <a:extLst>
                    <a:ext uri="{9D8B030D-6E8A-4147-A177-3AD203B41FA5}">
                      <a16:colId xmlns:a16="http://schemas.microsoft.com/office/drawing/2014/main" val="2803899939"/>
                    </a:ext>
                  </a:extLst>
                </a:gridCol>
                <a:gridCol w="2141553">
                  <a:extLst>
                    <a:ext uri="{9D8B030D-6E8A-4147-A177-3AD203B41FA5}">
                      <a16:colId xmlns:a16="http://schemas.microsoft.com/office/drawing/2014/main" val="956828041"/>
                    </a:ext>
                  </a:extLst>
                </a:gridCol>
                <a:gridCol w="1558249">
                  <a:extLst>
                    <a:ext uri="{9D8B030D-6E8A-4147-A177-3AD203B41FA5}">
                      <a16:colId xmlns:a16="http://schemas.microsoft.com/office/drawing/2014/main" val="2935298840"/>
                    </a:ext>
                  </a:extLst>
                </a:gridCol>
              </a:tblGrid>
              <a:tr h="516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cid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CustomerName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address</a:t>
                      </a:r>
                      <a:endParaRPr lang="en-US" sz="2000" dirty="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extLst>
                  <a:ext uri="{0D108BD9-81ED-4DB2-BD59-A6C34878D82A}">
                    <a16:rowId xmlns:a16="http://schemas.microsoft.com/office/drawing/2014/main" val="3783212544"/>
                  </a:ext>
                </a:extLst>
              </a:tr>
              <a:tr h="51698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101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Nida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Sukkur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extLst>
                  <a:ext uri="{0D108BD9-81ED-4DB2-BD59-A6C34878D82A}">
                    <a16:rowId xmlns:a16="http://schemas.microsoft.com/office/drawing/2014/main" val="120273436"/>
                  </a:ext>
                </a:extLst>
              </a:tr>
              <a:tr h="51698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102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Rameez</a:t>
                      </a:r>
                      <a:endParaRPr lang="en-US" sz="2000" dirty="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Karachi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extLst>
                  <a:ext uri="{0D108BD9-81ED-4DB2-BD59-A6C34878D82A}">
                    <a16:rowId xmlns:a16="http://schemas.microsoft.com/office/drawing/2014/main" val="1964439595"/>
                  </a:ext>
                </a:extLst>
              </a:tr>
              <a:tr h="51698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103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Fabiha</a:t>
                      </a:r>
                      <a:endParaRPr lang="en-US" sz="200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Lahore</a:t>
                      </a:r>
                      <a:endParaRPr lang="en-US" sz="2000" dirty="0">
                        <a:effectLst/>
                        <a:latin typeface="+mn-lt"/>
                        <a:ea typeface="Batang"/>
                        <a:cs typeface="Arial" panose="020B0604020202020204" pitchFamily="34" charset="0"/>
                      </a:endParaRPr>
                    </a:p>
                  </a:txBody>
                  <a:tcPr marL="33638" marR="33638" marT="0" marB="0"/>
                </a:tc>
                <a:extLst>
                  <a:ext uri="{0D108BD9-81ED-4DB2-BD59-A6C34878D82A}">
                    <a16:rowId xmlns:a16="http://schemas.microsoft.com/office/drawing/2014/main" val="338987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8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Customer_Detail</a:t>
            </a:r>
            <a:r>
              <a:rPr lang="en-US" dirty="0"/>
              <a:t> table, </a:t>
            </a:r>
            <a:r>
              <a:rPr lang="en-US" dirty="0" err="1"/>
              <a:t>cid</a:t>
            </a:r>
            <a:r>
              <a:rPr lang="en-US" dirty="0"/>
              <a:t> is the primary key which is set as foreign key in Order table. The value that is entered in </a:t>
            </a:r>
            <a:r>
              <a:rPr lang="en-US" dirty="0" err="1"/>
              <a:t>cid</a:t>
            </a:r>
            <a:r>
              <a:rPr lang="en-US" dirty="0"/>
              <a:t> which is set as foreign key in Order table must be present in </a:t>
            </a:r>
            <a:r>
              <a:rPr lang="en-US" dirty="0" err="1"/>
              <a:t>Customer_Detail</a:t>
            </a:r>
            <a:r>
              <a:rPr lang="en-US" dirty="0"/>
              <a:t> table where it is set as primary key. This prevents invalid data to be inserted into </a:t>
            </a:r>
            <a:r>
              <a:rPr lang="en-US" dirty="0" err="1"/>
              <a:t>cid</a:t>
            </a:r>
            <a:r>
              <a:rPr lang="en-US" dirty="0"/>
              <a:t> column of Order 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you try to insert any incorrect data, DBMS will return error and will not allow you to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190970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– 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Level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Order(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OrderName</a:t>
            </a:r>
            <a:r>
              <a:rPr lang="en-US" dirty="0"/>
              <a:t> varchar(60)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(11),</a:t>
            </a:r>
          </a:p>
          <a:p>
            <a:pPr marL="0" indent="0">
              <a:buNone/>
            </a:pPr>
            <a:r>
              <a:rPr lang="en-US" dirty="0"/>
              <a:t>    FOREIGN KEY(</a:t>
            </a:r>
            <a:r>
              <a:rPr lang="en-US" dirty="0" err="1"/>
              <a:t>cid</a:t>
            </a:r>
            <a:r>
              <a:rPr lang="en-US" dirty="0"/>
              <a:t>) REFERENCES </a:t>
            </a:r>
            <a:r>
              <a:rPr lang="en-US" dirty="0" err="1"/>
              <a:t>Customer_Detail</a:t>
            </a: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r>
              <a:rPr lang="en-US" dirty="0"/>
              <a:t>In this query, </a:t>
            </a:r>
            <a:r>
              <a:rPr lang="en-US" dirty="0" err="1"/>
              <a:t>cid</a:t>
            </a:r>
            <a:r>
              <a:rPr lang="en-US" dirty="0"/>
              <a:t> in table Order is made as foreign key, which is a reference of </a:t>
            </a:r>
            <a:r>
              <a:rPr lang="en-US" dirty="0" err="1"/>
              <a:t>cid</a:t>
            </a:r>
            <a:r>
              <a:rPr lang="en-US" dirty="0"/>
              <a:t> column in </a:t>
            </a:r>
            <a:r>
              <a:rPr lang="en-US" dirty="0" err="1"/>
              <a:t>Customer_Detail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135992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–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err="1"/>
              <a:t>Order_Detail</a:t>
            </a:r>
            <a:r>
              <a:rPr lang="en-US" dirty="0"/>
              <a:t> ADD FOREIGN KEY (</a:t>
            </a:r>
            <a:r>
              <a:rPr lang="en-US" dirty="0" err="1"/>
              <a:t>cid</a:t>
            </a:r>
            <a:r>
              <a:rPr lang="en-US" dirty="0"/>
              <a:t>) REFERENCES </a:t>
            </a:r>
            <a:r>
              <a:rPr lang="en-US" dirty="0" err="1"/>
              <a:t>Customer_Detail</a:t>
            </a: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multiple columns: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FOREIGN </a:t>
            </a:r>
            <a:r>
              <a:rPr lang="en-US" dirty="0"/>
              <a:t>KEY(</a:t>
            </a:r>
            <a:r>
              <a:rPr lang="en-US" dirty="0" err="1"/>
              <a:t>ord_no</a:t>
            </a:r>
            <a:r>
              <a:rPr lang="en-US" dirty="0"/>
              <a:t>, </a:t>
            </a:r>
            <a:r>
              <a:rPr lang="en-US" dirty="0" err="1"/>
              <a:t>book_id</a:t>
            </a:r>
            <a:r>
              <a:rPr lang="en-US" dirty="0"/>
              <a:t>) REFERENCES  </a:t>
            </a:r>
            <a:r>
              <a:rPr lang="en-US" dirty="0" err="1"/>
              <a:t>neworder</a:t>
            </a:r>
            <a:r>
              <a:rPr lang="en-US" dirty="0"/>
              <a:t>(</a:t>
            </a:r>
            <a:r>
              <a:rPr lang="en-US" dirty="0" err="1"/>
              <a:t>ord_no,book_id</a:t>
            </a:r>
            <a:r>
              <a:rPr lang="en-US" dirty="0"/>
              <a:t>),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6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 of Foreign Key Column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Delete/Update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two tables are connected with Foreign key, and certain data in the main table is deleted/updated, for which a record exists in the child table, then we must have some mechanism to save the integrity of data in the child table.</a:t>
            </a:r>
          </a:p>
          <a:p>
            <a:endParaRPr lang="en-US" dirty="0" smtClean="0"/>
          </a:p>
          <a:p>
            <a:r>
              <a:rPr lang="en-US" dirty="0" smtClean="0"/>
              <a:t>MySQL </a:t>
            </a:r>
            <a:r>
              <a:rPr lang="en-US" dirty="0"/>
              <a:t>allows creating a table with CASCADE, SET NULL and RESTRICT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2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357" y="3453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 of Foreign Key Column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0880"/>
            <a:ext cx="10823917" cy="5187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CASCADE </a:t>
            </a:r>
            <a:r>
              <a:rPr lang="en-US" dirty="0"/>
              <a:t>option deletes or updates the row from the parent table (containing PRIMARY KEYs), and automatically delete or update the matching rows in the child table (containing FOREIGN KEYs).</a:t>
            </a:r>
          </a:p>
          <a:p>
            <a:endParaRPr lang="en-US" dirty="0"/>
          </a:p>
          <a:p>
            <a:r>
              <a:rPr lang="en-US" dirty="0"/>
              <a:t>RESTRICT option bars the removal (i.e. using delete) or modification (</a:t>
            </a:r>
            <a:r>
              <a:rPr lang="en-US" dirty="0" err="1"/>
              <a:t>i</a:t>
            </a:r>
            <a:r>
              <a:rPr lang="en-US" dirty="0"/>
              <a:t>..e using an update) of rows from the parent 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SET NULL option will delete or update the row from the parent table, and set the foreign key column or columns in the child table to NULL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can use SET NULL for DELETE as well as UPDATE.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If SET NULL is used, you should not set NOT NULL options to the columns of the child table (containing FOREIGN KEYS).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357" y="3453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 of Foreign Key Column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0880"/>
            <a:ext cx="10823917" cy="51871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Order_Details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OrderName</a:t>
            </a:r>
            <a:r>
              <a:rPr lang="en-US" dirty="0"/>
              <a:t> varchar(60) NOT NULL,</a:t>
            </a:r>
          </a:p>
          <a:p>
            <a:pPr marL="0" indent="0">
              <a:buNone/>
            </a:pPr>
            <a:r>
              <a:rPr lang="en-US" dirty="0"/>
              <a:t>    id </a:t>
            </a:r>
            <a:r>
              <a:rPr lang="en-US" dirty="0" err="1"/>
              <a:t>int</a:t>
            </a:r>
            <a:r>
              <a:rPr lang="en-US" dirty="0"/>
              <a:t>(11),</a:t>
            </a:r>
          </a:p>
          <a:p>
            <a:pPr marL="0" indent="0">
              <a:buNone/>
            </a:pPr>
            <a:r>
              <a:rPr lang="en-US" dirty="0"/>
              <a:t>    FOREIGN KEY(id)  REFERENCES customer(id)</a:t>
            </a:r>
          </a:p>
          <a:p>
            <a:pPr marL="0" indent="0">
              <a:buNone/>
            </a:pPr>
            <a:r>
              <a:rPr lang="en-US" dirty="0"/>
              <a:t>    ON UPDATE CASCADE ON DELETE RESTRICT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0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Constraint?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Constraints are rules used to limit the type of data that can go into a table, to maintain the accuracy and integrity of the data inside table.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5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357" y="3453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 of Foreign Key Column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0880"/>
            <a:ext cx="10823917" cy="518712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Order_Details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OrderName</a:t>
            </a:r>
            <a:r>
              <a:rPr lang="en-US" dirty="0"/>
              <a:t> varchar(60) NOT NULL,</a:t>
            </a:r>
          </a:p>
          <a:p>
            <a:pPr marL="0" indent="0">
              <a:buNone/>
            </a:pPr>
            <a:r>
              <a:rPr lang="en-US" dirty="0"/>
              <a:t>    id </a:t>
            </a:r>
            <a:r>
              <a:rPr lang="en-US" dirty="0" err="1"/>
              <a:t>int</a:t>
            </a:r>
            <a:r>
              <a:rPr lang="en-US" dirty="0"/>
              <a:t>(11),</a:t>
            </a:r>
          </a:p>
          <a:p>
            <a:pPr marL="0" indent="0">
              <a:buNone/>
            </a:pPr>
            <a:r>
              <a:rPr lang="en-US" dirty="0"/>
              <a:t>    FOREIGN KEY(id)  REFERENCES customer(id)</a:t>
            </a:r>
          </a:p>
          <a:p>
            <a:pPr marL="0" indent="0">
              <a:buNone/>
            </a:pPr>
            <a:r>
              <a:rPr lang="en-US" dirty="0"/>
              <a:t>    ON UPDATE CASCADE ON DELETE SET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535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Constraint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2992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/>
              <a:t>CHECK</a:t>
            </a:r>
            <a:r>
              <a:rPr lang="en-US" dirty="0"/>
              <a:t> constraint is used to restrict the value of a column between a range.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performs check on the values, before storing them into the database.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It’s </a:t>
            </a:r>
            <a:r>
              <a:rPr lang="en-US" dirty="0"/>
              <a:t>like condition checking before saving data into a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Constraint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Table Leve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Student (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CHECK(</a:t>
            </a:r>
            <a:r>
              <a:rPr lang="en-US" dirty="0" err="1"/>
              <a:t>s_id</a:t>
            </a:r>
            <a:r>
              <a:rPr lang="en-US" dirty="0"/>
              <a:t> &gt; 0),</a:t>
            </a:r>
          </a:p>
          <a:p>
            <a:pPr marL="0" indent="0">
              <a:buNone/>
            </a:pPr>
            <a:r>
              <a:rPr lang="en-US" dirty="0"/>
              <a:t>    Name varchar(60)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The above query will restrict the </a:t>
            </a:r>
            <a:r>
              <a:rPr lang="en-US" dirty="0" err="1"/>
              <a:t>s_id</a:t>
            </a:r>
            <a:r>
              <a:rPr lang="en-US" dirty="0"/>
              <a:t> value to be greater than zero.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7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Constraint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</a:t>
            </a:r>
            <a:r>
              <a:rPr lang="en-US" dirty="0"/>
              <a:t>table Student ADD CHECK(</a:t>
            </a:r>
            <a:r>
              <a:rPr lang="en-US" dirty="0" err="1"/>
              <a:t>s_id</a:t>
            </a:r>
            <a:r>
              <a:rPr lang="en-US" dirty="0"/>
              <a:t> &gt; 0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The above query will restrict the </a:t>
            </a:r>
            <a:r>
              <a:rPr lang="en-US" dirty="0" err="1"/>
              <a:t>s_id</a:t>
            </a:r>
            <a:r>
              <a:rPr lang="en-US" dirty="0"/>
              <a:t> value to be greater than zero.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2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CONSTRAINT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MySQL CHECK CONSTRAINT can be applied to a column of a table, to set a limit for storing values within a range, along with IN operator. 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customer(</a:t>
            </a:r>
          </a:p>
          <a:p>
            <a:pPr marL="0" indent="0">
              <a:buNone/>
            </a:pPr>
            <a:r>
              <a:rPr lang="en-US" dirty="0"/>
              <a:t>	id INT(11) NOT NULL PRIMARY KEY, </a:t>
            </a:r>
          </a:p>
          <a:p>
            <a:pPr marL="0" indent="0">
              <a:buNone/>
            </a:pPr>
            <a:r>
              <a:rPr lang="en-US" dirty="0"/>
              <a:t>	name VARCHAR(30), </a:t>
            </a:r>
          </a:p>
          <a:p>
            <a:pPr marL="0" indent="0">
              <a:buNone/>
            </a:pPr>
            <a:r>
              <a:rPr lang="en-US" dirty="0"/>
              <a:t>	phone INT(15), </a:t>
            </a:r>
          </a:p>
          <a:p>
            <a:pPr marL="0" indent="0">
              <a:buNone/>
            </a:pPr>
            <a:r>
              <a:rPr lang="en-US" dirty="0"/>
              <a:t>	country varchar(25) NOT NULL CHECK(country IN('UK', 'USA'))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You can use CHECK CONSTRAINT with LIKE, OR &amp; AND operator and also with CASE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91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AUTO_INCREMENT Constraint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MySQL allows you to set AUTO_INCREMENT to a column. Doing so will increase the value of that column by 1 automatically, each time a new record is added.</a:t>
            </a:r>
          </a:p>
          <a:p>
            <a:r>
              <a:rPr lang="en-US" dirty="0"/>
              <a:t>ALTER TABLE customer MODIFY id </a:t>
            </a:r>
            <a:r>
              <a:rPr lang="en-US" dirty="0" err="1"/>
              <a:t>int</a:t>
            </a:r>
            <a:r>
              <a:rPr lang="en-US" dirty="0"/>
              <a:t> AUTO_INCREMENT;</a:t>
            </a:r>
          </a:p>
          <a:p>
            <a:r>
              <a:rPr lang="en-US" dirty="0"/>
              <a:t>The above command will modify the id column of the customer table, to an auto increment.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0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Constraint?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Constraints are rules used to limit the type of data that can go into a table, to maintain the accuracy and integrity of the data inside table.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Constraints can be divided into the following two </a:t>
            </a:r>
            <a:r>
              <a:rPr lang="en-US" dirty="0" smtClean="0"/>
              <a:t>types: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Column level constraints:</a:t>
            </a:r>
            <a:r>
              <a:rPr lang="en-US" dirty="0"/>
              <a:t> Limits only column data.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Table level constraints:</a:t>
            </a:r>
            <a:r>
              <a:rPr lang="en-US" dirty="0"/>
              <a:t> Limits whole table data.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Constraint?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729"/>
            <a:ext cx="10515600" cy="5278559"/>
          </a:xfrm>
        </p:spPr>
        <p:txBody>
          <a:bodyPr>
            <a:normAutofit/>
          </a:bodyPr>
          <a:lstStyle/>
          <a:p>
            <a:r>
              <a:rPr lang="en-US" sz="2400" dirty="0"/>
              <a:t>Constraints are used to make sure that the integrity of data is maintained in the database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Following </a:t>
            </a:r>
            <a:r>
              <a:rPr lang="en-US" sz="2400" dirty="0"/>
              <a:t>are the most used constraints that can be applied to a </a:t>
            </a:r>
            <a:r>
              <a:rPr lang="en-US" sz="2400" dirty="0" smtClean="0"/>
              <a:t>table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NOT NULL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UNIQUE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PRIMARY KEY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FOREIGN KEY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CHECK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DEFAULT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0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NULL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29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Example using NOT NULL constraint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Student(</a:t>
            </a:r>
            <a:r>
              <a:rPr lang="en-US" dirty="0" err="1"/>
              <a:t>s_id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 Name varchar(60), Age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above query will declare that the </a:t>
            </a:r>
            <a:r>
              <a:rPr lang="en-US" dirty="0" err="1"/>
              <a:t>s_id</a:t>
            </a:r>
            <a:r>
              <a:rPr lang="en-US" dirty="0"/>
              <a:t> field of Student table will not take NULL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8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29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UNIQUE constraint ensures that a field or column will only have unique values. A UNIQUE constraint field will not have duplicate data. This constraint can be applied at column level or table level.</a:t>
            </a:r>
          </a:p>
        </p:txBody>
      </p:sp>
    </p:spTree>
    <p:extLst>
      <p:ext uri="{BB962C8B-B14F-4D97-AF65-F5344CB8AC3E}">
        <p14:creationId xmlns:p14="http://schemas.microsoft.com/office/powerpoint/2010/main" val="145845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UNIQUE constraint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Table (Table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29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we have a simple CREATE query to create a table, which will have a column </a:t>
            </a:r>
            <a:r>
              <a:rPr lang="en-US" dirty="0" err="1"/>
              <a:t>s_id</a:t>
            </a:r>
            <a:r>
              <a:rPr lang="en-US" dirty="0"/>
              <a:t> with unique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Student(</a:t>
            </a:r>
            <a:r>
              <a:rPr lang="en-US" dirty="0" err="1"/>
              <a:t>s_id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NOT NULL UNIQUE</a:t>
            </a:r>
            <a:r>
              <a:rPr lang="en-US" dirty="0"/>
              <a:t>, Name varchar(60), Age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above query will declare that the </a:t>
            </a:r>
            <a:r>
              <a:rPr lang="en-US" dirty="0" err="1"/>
              <a:t>s_id</a:t>
            </a:r>
            <a:r>
              <a:rPr lang="en-US" dirty="0"/>
              <a:t> field of Student table will only have unique values and wont take NULL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0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1" y="1124780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UNIQUE constraint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is created (Column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741" y="2053882"/>
            <a:ext cx="10515600" cy="39415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TABLE Student ADD UNIQUE(</a:t>
            </a:r>
            <a:r>
              <a:rPr lang="en-US" dirty="0" err="1"/>
              <a:t>s_id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above query specifies that </a:t>
            </a:r>
            <a:r>
              <a:rPr lang="en-US" dirty="0" err="1"/>
              <a:t>s_id</a:t>
            </a:r>
            <a:r>
              <a:rPr lang="en-US" dirty="0"/>
              <a:t> field of Student table will only have unique value. You cannot add this constraint to column that already have duplicate values.</a:t>
            </a:r>
          </a:p>
        </p:txBody>
      </p:sp>
    </p:spTree>
    <p:extLst>
      <p:ext uri="{BB962C8B-B14F-4D97-AF65-F5344CB8AC3E}">
        <p14:creationId xmlns:p14="http://schemas.microsoft.com/office/powerpoint/2010/main" val="79491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Constraint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29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Primary </a:t>
            </a:r>
            <a:r>
              <a:rPr lang="en-US" dirty="0"/>
              <a:t>key constraint uniquely identifies each record in a database. A Primary Key must contain unique value and it must not contain null value. Usually, Primary Key is used to index the data inside the table.</a:t>
            </a:r>
          </a:p>
        </p:txBody>
      </p:sp>
    </p:spTree>
    <p:extLst>
      <p:ext uri="{BB962C8B-B14F-4D97-AF65-F5344CB8AC3E}">
        <p14:creationId xmlns:p14="http://schemas.microsoft.com/office/powerpoint/2010/main" val="3844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1173</Words>
  <Application>Microsoft Office PowerPoint</Application>
  <PresentationFormat>Widescreen</PresentationFormat>
  <Paragraphs>187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Batang</vt:lpstr>
      <vt:lpstr>Calibri</vt:lpstr>
      <vt:lpstr>Calibri Light</vt:lpstr>
      <vt:lpstr>Wingdings</vt:lpstr>
      <vt:lpstr>Office Theme</vt:lpstr>
      <vt:lpstr>Database Constraints</vt:lpstr>
      <vt:lpstr>What is a Constraint?</vt:lpstr>
      <vt:lpstr>What is a Constraint?</vt:lpstr>
      <vt:lpstr>What is a Constraint?</vt:lpstr>
      <vt:lpstr>NOT NULL</vt:lpstr>
      <vt:lpstr>UNIQUE</vt:lpstr>
      <vt:lpstr>Using UNIQUE constraint – while creating a Table (Table Level)</vt:lpstr>
      <vt:lpstr>Using UNIQUE constraint – after Table is created (Column Level)</vt:lpstr>
      <vt:lpstr>Primary Key Constraint </vt:lpstr>
      <vt:lpstr>Primary Key Constraint – Table Level</vt:lpstr>
      <vt:lpstr>Primary Key Constraint – Column Level</vt:lpstr>
      <vt:lpstr>FOREIGN KEY</vt:lpstr>
      <vt:lpstr>Understanding FOREIGN KEY</vt:lpstr>
      <vt:lpstr>FOREIGN KEY</vt:lpstr>
      <vt:lpstr>FOREIGN KEY –  Table Level</vt:lpstr>
      <vt:lpstr>FOREIGN KEY –  Column Level</vt:lpstr>
      <vt:lpstr>Behavior of Foreign Key Column – on Delete/Update</vt:lpstr>
      <vt:lpstr>Behavior of Foreign Key Column – Options</vt:lpstr>
      <vt:lpstr>Behavior of Foreign Key Column – Options</vt:lpstr>
      <vt:lpstr>Behavior of Foreign Key Column – Options</vt:lpstr>
      <vt:lpstr>CHECK Constraint </vt:lpstr>
      <vt:lpstr>CHECK Constraint – Table Level</vt:lpstr>
      <vt:lpstr>CHECK Constraint – Column Level</vt:lpstr>
      <vt:lpstr>CHECK CONSTRAINT – IN operator</vt:lpstr>
      <vt:lpstr>AUTO_INCREMENT Constraint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Functions  &amp;  Regular Expressions</dc:title>
  <dc:creator>Faryal Shamsi</dc:creator>
  <cp:lastModifiedBy>Faryal Shamsi</cp:lastModifiedBy>
  <cp:revision>155</cp:revision>
  <dcterms:created xsi:type="dcterms:W3CDTF">2023-02-17T06:11:12Z</dcterms:created>
  <dcterms:modified xsi:type="dcterms:W3CDTF">2023-03-01T12:05:08Z</dcterms:modified>
</cp:coreProperties>
</file>