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365" r:id="rId2"/>
    <p:sldId id="287" r:id="rId3"/>
    <p:sldId id="366" r:id="rId4"/>
    <p:sldId id="257" r:id="rId5"/>
    <p:sldId id="258" r:id="rId6"/>
    <p:sldId id="259" r:id="rId7"/>
    <p:sldId id="260" r:id="rId8"/>
    <p:sldId id="262" r:id="rId9"/>
    <p:sldId id="261"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2" r:id="rId27"/>
    <p:sldId id="279" r:id="rId28"/>
    <p:sldId id="280" r:id="rId29"/>
    <p:sldId id="281"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73541" autoAdjust="0"/>
  </p:normalViewPr>
  <p:slideViewPr>
    <p:cSldViewPr snapToGrid="0">
      <p:cViewPr varScale="1">
        <p:scale>
          <a:sx n="50" d="100"/>
          <a:sy n="50" d="100"/>
        </p:scale>
        <p:origin x="1530" y="54"/>
      </p:cViewPr>
      <p:guideLst/>
    </p:cSldViewPr>
  </p:slideViewPr>
  <p:notesTextViewPr>
    <p:cViewPr>
      <p:scale>
        <a:sx n="3" d="2"/>
        <a:sy n="3" d="2"/>
      </p:scale>
      <p:origin x="0" y="-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9BD59-4238-47C9-8108-12970EF0BB4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F5D4F53-C700-4856-A678-B1B141F478EE}">
      <dgm:prSet/>
      <dgm:spPr/>
      <dgm:t>
        <a:bodyPr/>
        <a:lstStyle/>
        <a:p>
          <a:r>
            <a:rPr lang="en-US" dirty="0"/>
            <a:t>A</a:t>
          </a:r>
          <a:r>
            <a:rPr lang="en-US" b="1" dirty="0"/>
            <a:t> transaction </a:t>
          </a:r>
          <a:r>
            <a:rPr lang="en-US" dirty="0"/>
            <a:t>is a collection of operations that performs a single logical function in a database application</a:t>
          </a:r>
        </a:p>
      </dgm:t>
    </dgm:pt>
    <dgm:pt modelId="{D6EF7E80-0058-490F-A2CA-BF4889B410E1}" type="parTrans" cxnId="{A503407E-7661-46CA-BEF3-5CBC4C9B4AC8}">
      <dgm:prSet/>
      <dgm:spPr/>
      <dgm:t>
        <a:bodyPr/>
        <a:lstStyle/>
        <a:p>
          <a:endParaRPr lang="en-US"/>
        </a:p>
      </dgm:t>
    </dgm:pt>
    <dgm:pt modelId="{A9DD615C-A4E7-457D-913E-66245227CCFA}" type="sibTrans" cxnId="{A503407E-7661-46CA-BEF3-5CBC4C9B4AC8}">
      <dgm:prSet/>
      <dgm:spPr/>
      <dgm:t>
        <a:bodyPr/>
        <a:lstStyle/>
        <a:p>
          <a:endParaRPr lang="en-US"/>
        </a:p>
      </dgm:t>
    </dgm:pt>
    <dgm:pt modelId="{88B9D3E6-C0B7-400B-AD85-DA21EA700589}">
      <dgm:prSet/>
      <dgm:spPr/>
      <dgm:t>
        <a:bodyPr/>
        <a:lstStyle/>
        <a:p>
          <a:r>
            <a:rPr lang="en-US" b="1" dirty="0"/>
            <a:t>Transaction-management component </a:t>
          </a:r>
          <a:r>
            <a:rPr lang="en-US" dirty="0"/>
            <a:t>ensures that the database remains in a consistent (correct) state despite system failures (e.g., power failures and operating system crashes) and transaction failures.</a:t>
          </a:r>
        </a:p>
      </dgm:t>
    </dgm:pt>
    <dgm:pt modelId="{3FF0ECE2-7064-4DBA-86D4-21FF205C9C3C}" type="parTrans" cxnId="{6F8217A2-006B-4BDC-9E36-07518A3A46B2}">
      <dgm:prSet/>
      <dgm:spPr/>
      <dgm:t>
        <a:bodyPr/>
        <a:lstStyle/>
        <a:p>
          <a:endParaRPr lang="en-US"/>
        </a:p>
      </dgm:t>
    </dgm:pt>
    <dgm:pt modelId="{CB0662E7-CF5D-4BC7-A272-57C4D4B3A279}" type="sibTrans" cxnId="{6F8217A2-006B-4BDC-9E36-07518A3A46B2}">
      <dgm:prSet/>
      <dgm:spPr/>
      <dgm:t>
        <a:bodyPr/>
        <a:lstStyle/>
        <a:p>
          <a:endParaRPr lang="en-US"/>
        </a:p>
      </dgm:t>
    </dgm:pt>
    <dgm:pt modelId="{0E2C0E7E-6005-4E6F-BD46-B368CF78B8F7}">
      <dgm:prSet/>
      <dgm:spPr/>
      <dgm:t>
        <a:bodyPr/>
        <a:lstStyle/>
        <a:p>
          <a:r>
            <a:rPr lang="en-US" b="1"/>
            <a:t>Concurrency-control manager </a:t>
          </a:r>
          <a:r>
            <a:rPr lang="en-US"/>
            <a:t>controls the interaction among the concurrent transactions, to ensure the consistency of the database.</a:t>
          </a:r>
          <a:r>
            <a:rPr lang="en-US" b="1"/>
            <a:t> </a:t>
          </a:r>
          <a:endParaRPr lang="en-US"/>
        </a:p>
      </dgm:t>
    </dgm:pt>
    <dgm:pt modelId="{FA198C13-C9E5-4471-8C5E-5D30410E94D8}" type="parTrans" cxnId="{3B19B17E-AF42-42FB-9069-5822BD18CF0F}">
      <dgm:prSet/>
      <dgm:spPr/>
      <dgm:t>
        <a:bodyPr/>
        <a:lstStyle/>
        <a:p>
          <a:endParaRPr lang="en-US"/>
        </a:p>
      </dgm:t>
    </dgm:pt>
    <dgm:pt modelId="{A5ACA164-AC69-4788-A8DF-9C1D7C02750A}" type="sibTrans" cxnId="{3B19B17E-AF42-42FB-9069-5822BD18CF0F}">
      <dgm:prSet/>
      <dgm:spPr/>
      <dgm:t>
        <a:bodyPr/>
        <a:lstStyle/>
        <a:p>
          <a:endParaRPr lang="en-US"/>
        </a:p>
      </dgm:t>
    </dgm:pt>
    <dgm:pt modelId="{64EA3C43-47A6-4BFE-A29A-52EBEC78F135}" type="pres">
      <dgm:prSet presAssocID="{B8E9BD59-4238-47C9-8108-12970EF0BB47}" presName="root" presStyleCnt="0">
        <dgm:presLayoutVars>
          <dgm:dir/>
          <dgm:resizeHandles val="exact"/>
        </dgm:presLayoutVars>
      </dgm:prSet>
      <dgm:spPr/>
    </dgm:pt>
    <dgm:pt modelId="{F5C9971E-9003-4F9A-A336-AA93E05C7313}" type="pres">
      <dgm:prSet presAssocID="{CF5D4F53-C700-4856-A678-B1B141F478EE}" presName="compNode" presStyleCnt="0"/>
      <dgm:spPr/>
    </dgm:pt>
    <dgm:pt modelId="{DE37693C-499D-4B8C-B359-4D0D08D56D16}" type="pres">
      <dgm:prSet presAssocID="{CF5D4F53-C700-4856-A678-B1B141F478EE}" presName="bgRect" presStyleLbl="bgShp" presStyleIdx="0" presStyleCnt="3"/>
      <dgm:spPr/>
    </dgm:pt>
    <dgm:pt modelId="{790E0FAD-FC31-49DE-9817-C68F618AAD2C}" type="pres">
      <dgm:prSet presAssocID="{CF5D4F53-C700-4856-A678-B1B141F478EE}"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068E67A-DE00-40E5-989E-6880780BF22C}" type="pres">
      <dgm:prSet presAssocID="{CF5D4F53-C700-4856-A678-B1B141F478EE}" presName="spaceRect" presStyleCnt="0"/>
      <dgm:spPr/>
    </dgm:pt>
    <dgm:pt modelId="{FAE091C9-6D8E-4B0A-8989-D5292C0C940B}" type="pres">
      <dgm:prSet presAssocID="{CF5D4F53-C700-4856-A678-B1B141F478EE}" presName="parTx" presStyleLbl="revTx" presStyleIdx="0" presStyleCnt="3">
        <dgm:presLayoutVars>
          <dgm:chMax val="0"/>
          <dgm:chPref val="0"/>
        </dgm:presLayoutVars>
      </dgm:prSet>
      <dgm:spPr/>
    </dgm:pt>
    <dgm:pt modelId="{58F54721-87F7-4754-9334-4F76A5D2FE36}" type="pres">
      <dgm:prSet presAssocID="{A9DD615C-A4E7-457D-913E-66245227CCFA}" presName="sibTrans" presStyleCnt="0"/>
      <dgm:spPr/>
    </dgm:pt>
    <dgm:pt modelId="{36B1C2BA-4856-428E-99B4-179A0669A48F}" type="pres">
      <dgm:prSet presAssocID="{88B9D3E6-C0B7-400B-AD85-DA21EA700589}" presName="compNode" presStyleCnt="0"/>
      <dgm:spPr/>
    </dgm:pt>
    <dgm:pt modelId="{B907EFC0-DFF8-494A-9C87-75FE8D8EE012}" type="pres">
      <dgm:prSet presAssocID="{88B9D3E6-C0B7-400B-AD85-DA21EA700589}" presName="bgRect" presStyleLbl="bgShp" presStyleIdx="1" presStyleCnt="3"/>
      <dgm:spPr/>
    </dgm:pt>
    <dgm:pt modelId="{FDD5F150-9904-4F80-A4A0-F0336129DF44}" type="pres">
      <dgm:prSet presAssocID="{88B9D3E6-C0B7-400B-AD85-DA21EA700589}"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69809FDE-1716-443A-AC88-192A84375D7B}" type="pres">
      <dgm:prSet presAssocID="{88B9D3E6-C0B7-400B-AD85-DA21EA700589}" presName="spaceRect" presStyleCnt="0"/>
      <dgm:spPr/>
    </dgm:pt>
    <dgm:pt modelId="{349DCC76-26A4-4682-B45A-FED7180BBE85}" type="pres">
      <dgm:prSet presAssocID="{88B9D3E6-C0B7-400B-AD85-DA21EA700589}" presName="parTx" presStyleLbl="revTx" presStyleIdx="1" presStyleCnt="3">
        <dgm:presLayoutVars>
          <dgm:chMax val="0"/>
          <dgm:chPref val="0"/>
        </dgm:presLayoutVars>
      </dgm:prSet>
      <dgm:spPr/>
    </dgm:pt>
    <dgm:pt modelId="{076408AD-A5A4-444D-A1D2-2228DA3C2197}" type="pres">
      <dgm:prSet presAssocID="{CB0662E7-CF5D-4BC7-A272-57C4D4B3A279}" presName="sibTrans" presStyleCnt="0"/>
      <dgm:spPr/>
    </dgm:pt>
    <dgm:pt modelId="{DD133E5F-DE4E-410D-AB68-B3F43111720E}" type="pres">
      <dgm:prSet presAssocID="{0E2C0E7E-6005-4E6F-BD46-B368CF78B8F7}" presName="compNode" presStyleCnt="0"/>
      <dgm:spPr/>
    </dgm:pt>
    <dgm:pt modelId="{91518C18-C2DA-4184-AA22-738457F5B879}" type="pres">
      <dgm:prSet presAssocID="{0E2C0E7E-6005-4E6F-BD46-B368CF78B8F7}" presName="bgRect" presStyleLbl="bgShp" presStyleIdx="2" presStyleCnt="3"/>
      <dgm:spPr/>
    </dgm:pt>
    <dgm:pt modelId="{D9AB321F-9919-491C-95CE-51BBD2F083FC}" type="pres">
      <dgm:prSet presAssocID="{0E2C0E7E-6005-4E6F-BD46-B368CF78B8F7}"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B3E8AD4-0F81-4953-8213-92FFED2EED8E}" type="pres">
      <dgm:prSet presAssocID="{0E2C0E7E-6005-4E6F-BD46-B368CF78B8F7}" presName="spaceRect" presStyleCnt="0"/>
      <dgm:spPr/>
    </dgm:pt>
    <dgm:pt modelId="{7F79883A-53F3-4145-905B-EDD7B51ECB64}" type="pres">
      <dgm:prSet presAssocID="{0E2C0E7E-6005-4E6F-BD46-B368CF78B8F7}" presName="parTx" presStyleLbl="revTx" presStyleIdx="2" presStyleCnt="3">
        <dgm:presLayoutVars>
          <dgm:chMax val="0"/>
          <dgm:chPref val="0"/>
        </dgm:presLayoutVars>
      </dgm:prSet>
      <dgm:spPr/>
    </dgm:pt>
  </dgm:ptLst>
  <dgm:cxnLst>
    <dgm:cxn modelId="{9F24460A-D823-4EDB-AB7C-49A50E39FB5C}" type="presOf" srcId="{B8E9BD59-4238-47C9-8108-12970EF0BB47}" destId="{64EA3C43-47A6-4BFE-A29A-52EBEC78F135}" srcOrd="0" destOrd="0" presId="urn:microsoft.com/office/officeart/2018/2/layout/IconVerticalSolidList"/>
    <dgm:cxn modelId="{E7FBC215-81E3-4B8E-A4C3-C690B36F96CD}" type="presOf" srcId="{88B9D3E6-C0B7-400B-AD85-DA21EA700589}" destId="{349DCC76-26A4-4682-B45A-FED7180BBE85}" srcOrd="0" destOrd="0" presId="urn:microsoft.com/office/officeart/2018/2/layout/IconVerticalSolidList"/>
    <dgm:cxn modelId="{EF5FA577-EE47-4644-9356-59801B543F41}" type="presOf" srcId="{CF5D4F53-C700-4856-A678-B1B141F478EE}" destId="{FAE091C9-6D8E-4B0A-8989-D5292C0C940B}" srcOrd="0" destOrd="0" presId="urn:microsoft.com/office/officeart/2018/2/layout/IconVerticalSolidList"/>
    <dgm:cxn modelId="{A503407E-7661-46CA-BEF3-5CBC4C9B4AC8}" srcId="{B8E9BD59-4238-47C9-8108-12970EF0BB47}" destId="{CF5D4F53-C700-4856-A678-B1B141F478EE}" srcOrd="0" destOrd="0" parTransId="{D6EF7E80-0058-490F-A2CA-BF4889B410E1}" sibTransId="{A9DD615C-A4E7-457D-913E-66245227CCFA}"/>
    <dgm:cxn modelId="{3B19B17E-AF42-42FB-9069-5822BD18CF0F}" srcId="{B8E9BD59-4238-47C9-8108-12970EF0BB47}" destId="{0E2C0E7E-6005-4E6F-BD46-B368CF78B8F7}" srcOrd="2" destOrd="0" parTransId="{FA198C13-C9E5-4471-8C5E-5D30410E94D8}" sibTransId="{A5ACA164-AC69-4788-A8DF-9C1D7C02750A}"/>
    <dgm:cxn modelId="{63309D83-3D35-465E-9931-99AB87EFA272}" type="presOf" srcId="{0E2C0E7E-6005-4E6F-BD46-B368CF78B8F7}" destId="{7F79883A-53F3-4145-905B-EDD7B51ECB64}" srcOrd="0" destOrd="0" presId="urn:microsoft.com/office/officeart/2018/2/layout/IconVerticalSolidList"/>
    <dgm:cxn modelId="{6F8217A2-006B-4BDC-9E36-07518A3A46B2}" srcId="{B8E9BD59-4238-47C9-8108-12970EF0BB47}" destId="{88B9D3E6-C0B7-400B-AD85-DA21EA700589}" srcOrd="1" destOrd="0" parTransId="{3FF0ECE2-7064-4DBA-86D4-21FF205C9C3C}" sibTransId="{CB0662E7-CF5D-4BC7-A272-57C4D4B3A279}"/>
    <dgm:cxn modelId="{07C20177-8CB9-428F-B729-EF80E978D578}" type="presParOf" srcId="{64EA3C43-47A6-4BFE-A29A-52EBEC78F135}" destId="{F5C9971E-9003-4F9A-A336-AA93E05C7313}" srcOrd="0" destOrd="0" presId="urn:microsoft.com/office/officeart/2018/2/layout/IconVerticalSolidList"/>
    <dgm:cxn modelId="{E1218A6B-905C-4B1E-AD64-9624D4A92CBB}" type="presParOf" srcId="{F5C9971E-9003-4F9A-A336-AA93E05C7313}" destId="{DE37693C-499D-4B8C-B359-4D0D08D56D16}" srcOrd="0" destOrd="0" presId="urn:microsoft.com/office/officeart/2018/2/layout/IconVerticalSolidList"/>
    <dgm:cxn modelId="{781EA5D3-B513-4939-B1C5-51AFA6046F73}" type="presParOf" srcId="{F5C9971E-9003-4F9A-A336-AA93E05C7313}" destId="{790E0FAD-FC31-49DE-9817-C68F618AAD2C}" srcOrd="1" destOrd="0" presId="urn:microsoft.com/office/officeart/2018/2/layout/IconVerticalSolidList"/>
    <dgm:cxn modelId="{2AC1DFBE-9ACE-4115-914B-7EB92587739A}" type="presParOf" srcId="{F5C9971E-9003-4F9A-A336-AA93E05C7313}" destId="{D068E67A-DE00-40E5-989E-6880780BF22C}" srcOrd="2" destOrd="0" presId="urn:microsoft.com/office/officeart/2018/2/layout/IconVerticalSolidList"/>
    <dgm:cxn modelId="{CF6ADE71-259A-4818-A3C3-28716E7A589F}" type="presParOf" srcId="{F5C9971E-9003-4F9A-A336-AA93E05C7313}" destId="{FAE091C9-6D8E-4B0A-8989-D5292C0C940B}" srcOrd="3" destOrd="0" presId="urn:microsoft.com/office/officeart/2018/2/layout/IconVerticalSolidList"/>
    <dgm:cxn modelId="{AB6DD9A3-949A-4023-9461-E3E583CB1F1F}" type="presParOf" srcId="{64EA3C43-47A6-4BFE-A29A-52EBEC78F135}" destId="{58F54721-87F7-4754-9334-4F76A5D2FE36}" srcOrd="1" destOrd="0" presId="urn:microsoft.com/office/officeart/2018/2/layout/IconVerticalSolidList"/>
    <dgm:cxn modelId="{7CF3B5D6-AF47-488D-AD7B-B91D0A9F2C2F}" type="presParOf" srcId="{64EA3C43-47A6-4BFE-A29A-52EBEC78F135}" destId="{36B1C2BA-4856-428E-99B4-179A0669A48F}" srcOrd="2" destOrd="0" presId="urn:microsoft.com/office/officeart/2018/2/layout/IconVerticalSolidList"/>
    <dgm:cxn modelId="{6EBBFD02-7956-4657-B1AD-6B140F667204}" type="presParOf" srcId="{36B1C2BA-4856-428E-99B4-179A0669A48F}" destId="{B907EFC0-DFF8-494A-9C87-75FE8D8EE012}" srcOrd="0" destOrd="0" presId="urn:microsoft.com/office/officeart/2018/2/layout/IconVerticalSolidList"/>
    <dgm:cxn modelId="{11960520-97AB-44CC-B216-8089F3BEB256}" type="presParOf" srcId="{36B1C2BA-4856-428E-99B4-179A0669A48F}" destId="{FDD5F150-9904-4F80-A4A0-F0336129DF44}" srcOrd="1" destOrd="0" presId="urn:microsoft.com/office/officeart/2018/2/layout/IconVerticalSolidList"/>
    <dgm:cxn modelId="{1D6A21A6-22B7-4FC2-993D-ACC89CD3980D}" type="presParOf" srcId="{36B1C2BA-4856-428E-99B4-179A0669A48F}" destId="{69809FDE-1716-443A-AC88-192A84375D7B}" srcOrd="2" destOrd="0" presId="urn:microsoft.com/office/officeart/2018/2/layout/IconVerticalSolidList"/>
    <dgm:cxn modelId="{6513BA35-E1E3-4E89-9B8B-38FD212221C3}" type="presParOf" srcId="{36B1C2BA-4856-428E-99B4-179A0669A48F}" destId="{349DCC76-26A4-4682-B45A-FED7180BBE85}" srcOrd="3" destOrd="0" presId="urn:microsoft.com/office/officeart/2018/2/layout/IconVerticalSolidList"/>
    <dgm:cxn modelId="{0E2A50C6-AB1C-4A6D-87BC-088EA337BD8D}" type="presParOf" srcId="{64EA3C43-47A6-4BFE-A29A-52EBEC78F135}" destId="{076408AD-A5A4-444D-A1D2-2228DA3C2197}" srcOrd="3" destOrd="0" presId="urn:microsoft.com/office/officeart/2018/2/layout/IconVerticalSolidList"/>
    <dgm:cxn modelId="{088BC632-21A6-4AF2-9C98-28B840D7E791}" type="presParOf" srcId="{64EA3C43-47A6-4BFE-A29A-52EBEC78F135}" destId="{DD133E5F-DE4E-410D-AB68-B3F43111720E}" srcOrd="4" destOrd="0" presId="urn:microsoft.com/office/officeart/2018/2/layout/IconVerticalSolidList"/>
    <dgm:cxn modelId="{E6D15038-D18D-4804-A9EB-9627DA38C238}" type="presParOf" srcId="{DD133E5F-DE4E-410D-AB68-B3F43111720E}" destId="{91518C18-C2DA-4184-AA22-738457F5B879}" srcOrd="0" destOrd="0" presId="urn:microsoft.com/office/officeart/2018/2/layout/IconVerticalSolidList"/>
    <dgm:cxn modelId="{FB8EB391-8600-41F9-B253-FD65FCFE1331}" type="presParOf" srcId="{DD133E5F-DE4E-410D-AB68-B3F43111720E}" destId="{D9AB321F-9919-491C-95CE-51BBD2F083FC}" srcOrd="1" destOrd="0" presId="urn:microsoft.com/office/officeart/2018/2/layout/IconVerticalSolidList"/>
    <dgm:cxn modelId="{6E0D52DB-1E05-47E9-B584-5986ED24311C}" type="presParOf" srcId="{DD133E5F-DE4E-410D-AB68-B3F43111720E}" destId="{DB3E8AD4-0F81-4953-8213-92FFED2EED8E}" srcOrd="2" destOrd="0" presId="urn:microsoft.com/office/officeart/2018/2/layout/IconVerticalSolidList"/>
    <dgm:cxn modelId="{BDBD44F1-DC68-4A9A-BCC5-C47B4C9D7735}" type="presParOf" srcId="{DD133E5F-DE4E-410D-AB68-B3F43111720E}" destId="{7F79883A-53F3-4145-905B-EDD7B51ECB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7693C-499D-4B8C-B359-4D0D08D56D16}">
      <dsp:nvSpPr>
        <dsp:cNvPr id="0" name=""/>
        <dsp:cNvSpPr/>
      </dsp:nvSpPr>
      <dsp:spPr>
        <a:xfrm>
          <a:off x="0" y="622"/>
          <a:ext cx="11424621" cy="14565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E0FAD-FC31-49DE-9817-C68F618AAD2C}">
      <dsp:nvSpPr>
        <dsp:cNvPr id="0" name=""/>
        <dsp:cNvSpPr/>
      </dsp:nvSpPr>
      <dsp:spPr>
        <a:xfrm>
          <a:off x="440602" y="328343"/>
          <a:ext cx="801095" cy="80109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E091C9-6D8E-4B0A-8989-D5292C0C940B}">
      <dsp:nvSpPr>
        <dsp:cNvPr id="0" name=""/>
        <dsp:cNvSpPr/>
      </dsp:nvSpPr>
      <dsp:spPr>
        <a:xfrm>
          <a:off x="1682300" y="622"/>
          <a:ext cx="9742320" cy="145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150" tIns="154150" rIns="154150" bIns="154150" numCol="1" spcCol="1270" anchor="ctr" anchorCtr="0">
          <a:noAutofit/>
        </a:bodyPr>
        <a:lstStyle/>
        <a:p>
          <a:pPr marL="0" lvl="0" indent="0" algn="l" defTabSz="1111250">
            <a:lnSpc>
              <a:spcPct val="90000"/>
            </a:lnSpc>
            <a:spcBef>
              <a:spcPct val="0"/>
            </a:spcBef>
            <a:spcAft>
              <a:spcPct val="35000"/>
            </a:spcAft>
            <a:buNone/>
          </a:pPr>
          <a:r>
            <a:rPr lang="en-US" sz="2500" kern="1200" dirty="0"/>
            <a:t>A</a:t>
          </a:r>
          <a:r>
            <a:rPr lang="en-US" sz="2500" b="1" kern="1200" dirty="0"/>
            <a:t> transaction </a:t>
          </a:r>
          <a:r>
            <a:rPr lang="en-US" sz="2500" kern="1200" dirty="0"/>
            <a:t>is a collection of operations that performs a single logical function in a database application</a:t>
          </a:r>
        </a:p>
      </dsp:txBody>
      <dsp:txXfrm>
        <a:off x="1682300" y="622"/>
        <a:ext cx="9742320" cy="1456537"/>
      </dsp:txXfrm>
    </dsp:sp>
    <dsp:sp modelId="{B907EFC0-DFF8-494A-9C87-75FE8D8EE012}">
      <dsp:nvSpPr>
        <dsp:cNvPr id="0" name=""/>
        <dsp:cNvSpPr/>
      </dsp:nvSpPr>
      <dsp:spPr>
        <a:xfrm>
          <a:off x="0" y="1821293"/>
          <a:ext cx="11424621" cy="14565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5F150-9904-4F80-A4A0-F0336129DF44}">
      <dsp:nvSpPr>
        <dsp:cNvPr id="0" name=""/>
        <dsp:cNvSpPr/>
      </dsp:nvSpPr>
      <dsp:spPr>
        <a:xfrm>
          <a:off x="440602" y="2149014"/>
          <a:ext cx="801095" cy="80109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9DCC76-26A4-4682-B45A-FED7180BBE85}">
      <dsp:nvSpPr>
        <dsp:cNvPr id="0" name=""/>
        <dsp:cNvSpPr/>
      </dsp:nvSpPr>
      <dsp:spPr>
        <a:xfrm>
          <a:off x="1682300" y="1821293"/>
          <a:ext cx="9742320" cy="145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150" tIns="154150" rIns="154150" bIns="154150" numCol="1" spcCol="1270" anchor="ctr" anchorCtr="0">
          <a:noAutofit/>
        </a:bodyPr>
        <a:lstStyle/>
        <a:p>
          <a:pPr marL="0" lvl="0" indent="0" algn="l" defTabSz="1111250">
            <a:lnSpc>
              <a:spcPct val="90000"/>
            </a:lnSpc>
            <a:spcBef>
              <a:spcPct val="0"/>
            </a:spcBef>
            <a:spcAft>
              <a:spcPct val="35000"/>
            </a:spcAft>
            <a:buNone/>
          </a:pPr>
          <a:r>
            <a:rPr lang="en-US" sz="2500" b="1" kern="1200" dirty="0"/>
            <a:t>Transaction-management component </a:t>
          </a:r>
          <a:r>
            <a:rPr lang="en-US" sz="2500" kern="1200" dirty="0"/>
            <a:t>ensures that the database remains in a consistent (correct) state despite system failures (e.g., power failures and operating system crashes) and transaction failures.</a:t>
          </a:r>
        </a:p>
      </dsp:txBody>
      <dsp:txXfrm>
        <a:off x="1682300" y="1821293"/>
        <a:ext cx="9742320" cy="1456537"/>
      </dsp:txXfrm>
    </dsp:sp>
    <dsp:sp modelId="{91518C18-C2DA-4184-AA22-738457F5B879}">
      <dsp:nvSpPr>
        <dsp:cNvPr id="0" name=""/>
        <dsp:cNvSpPr/>
      </dsp:nvSpPr>
      <dsp:spPr>
        <a:xfrm>
          <a:off x="0" y="3641965"/>
          <a:ext cx="11424621" cy="14565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B321F-9919-491C-95CE-51BBD2F083FC}">
      <dsp:nvSpPr>
        <dsp:cNvPr id="0" name=""/>
        <dsp:cNvSpPr/>
      </dsp:nvSpPr>
      <dsp:spPr>
        <a:xfrm>
          <a:off x="440602" y="3969686"/>
          <a:ext cx="801095" cy="80109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79883A-53F3-4145-905B-EDD7B51ECB64}">
      <dsp:nvSpPr>
        <dsp:cNvPr id="0" name=""/>
        <dsp:cNvSpPr/>
      </dsp:nvSpPr>
      <dsp:spPr>
        <a:xfrm>
          <a:off x="1682300" y="3641965"/>
          <a:ext cx="9742320" cy="145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150" tIns="154150" rIns="154150" bIns="154150" numCol="1" spcCol="1270" anchor="ctr" anchorCtr="0">
          <a:noAutofit/>
        </a:bodyPr>
        <a:lstStyle/>
        <a:p>
          <a:pPr marL="0" lvl="0" indent="0" algn="l" defTabSz="1111250">
            <a:lnSpc>
              <a:spcPct val="90000"/>
            </a:lnSpc>
            <a:spcBef>
              <a:spcPct val="0"/>
            </a:spcBef>
            <a:spcAft>
              <a:spcPct val="35000"/>
            </a:spcAft>
            <a:buNone/>
          </a:pPr>
          <a:r>
            <a:rPr lang="en-US" sz="2500" b="1" kern="1200"/>
            <a:t>Concurrency-control manager </a:t>
          </a:r>
          <a:r>
            <a:rPr lang="en-US" sz="2500" kern="1200"/>
            <a:t>controls the interaction among the concurrent transactions, to ensure the consistency of the database.</a:t>
          </a:r>
          <a:r>
            <a:rPr lang="en-US" sz="2500" b="1" kern="1200"/>
            <a:t> </a:t>
          </a:r>
          <a:endParaRPr lang="en-US" sz="2500" kern="1200"/>
        </a:p>
      </dsp:txBody>
      <dsp:txXfrm>
        <a:off x="1682300" y="3641965"/>
        <a:ext cx="9742320" cy="14565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7438F-4990-4295-A18F-CCCB15850C5B}"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504-9E15-4EDB-94CF-C5F4DA390323}" type="slidenum">
              <a:rPr lang="en-US" smtClean="0"/>
              <a:t>‹#›</a:t>
            </a:fld>
            <a:endParaRPr lang="en-US"/>
          </a:p>
        </p:txBody>
      </p:sp>
    </p:spTree>
    <p:extLst>
      <p:ext uri="{BB962C8B-B14F-4D97-AF65-F5344CB8AC3E}">
        <p14:creationId xmlns:p14="http://schemas.microsoft.com/office/powerpoint/2010/main" val="388634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database-management system (DBMS) is a collection of interrelated data and a set of programs to access those data. The collection of data, usually referred to as the database, contains information relevant to an enterprise. The primary goal of a DBMS is to provide a way to store and retrieve database information that is both convenient and efficient.</a:t>
            </a:r>
          </a:p>
          <a:p>
            <a:r>
              <a:rPr lang="en-US" dirty="0"/>
              <a:t>Database systems are designed to manage large bodies of information. Management of data involves both defining structures for storage of information and providing mechanisms for the manipulation of information</a:t>
            </a:r>
          </a:p>
        </p:txBody>
      </p:sp>
      <p:sp>
        <p:nvSpPr>
          <p:cNvPr id="4" name="Slide Number Placeholder 3"/>
          <p:cNvSpPr>
            <a:spLocks noGrp="1"/>
          </p:cNvSpPr>
          <p:nvPr>
            <p:ph type="sldNum" sz="quarter" idx="5"/>
          </p:nvPr>
        </p:nvSpPr>
        <p:spPr/>
        <p:txBody>
          <a:bodyPr/>
          <a:lstStyle/>
          <a:p>
            <a:fld id="{B1941504-9E15-4EDB-94CF-C5F4DA390323}" type="slidenum">
              <a:rPr lang="en-US" smtClean="0"/>
              <a:t>7</a:t>
            </a:fld>
            <a:endParaRPr lang="en-US"/>
          </a:p>
        </p:txBody>
      </p:sp>
    </p:spTree>
    <p:extLst>
      <p:ext uri="{BB962C8B-B14F-4D97-AF65-F5344CB8AC3E}">
        <p14:creationId xmlns:p14="http://schemas.microsoft.com/office/powerpoint/2010/main" val="282796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Physical Data Independence</a:t>
            </a:r>
          </a:p>
          <a:p>
            <a:r>
              <a:rPr lang="en-GB" sz="1200" b="0" i="0" kern="1200" dirty="0">
                <a:solidFill>
                  <a:schemeClr val="tx1"/>
                </a:solidFill>
                <a:effectLst/>
                <a:latin typeface="+mn-lt"/>
                <a:ea typeface="+mn-ea"/>
                <a:cs typeface="+mn-cs"/>
              </a:rPr>
              <a:t>Physical data independence helps you to separate conceptual levels from the internal/physical levels. It allows you to provide a logical description of the database without the need to specify physical structures. Compared to </a:t>
            </a:r>
          </a:p>
          <a:p>
            <a:r>
              <a:rPr lang="en-GB" sz="1200" b="0" i="0" kern="1200" dirty="0">
                <a:solidFill>
                  <a:schemeClr val="tx1"/>
                </a:solidFill>
                <a:effectLst/>
                <a:latin typeface="+mn-lt"/>
                <a:ea typeface="+mn-ea"/>
                <a:cs typeface="+mn-cs"/>
              </a:rPr>
              <a:t>Logical Independence, it is easy to achieve physical data independence.</a:t>
            </a:r>
          </a:p>
          <a:p>
            <a:r>
              <a:rPr lang="en-GB" sz="1200" b="0" i="0" kern="1200" dirty="0">
                <a:solidFill>
                  <a:schemeClr val="tx1"/>
                </a:solidFill>
                <a:effectLst/>
                <a:latin typeface="+mn-lt"/>
                <a:ea typeface="+mn-ea"/>
                <a:cs typeface="+mn-cs"/>
              </a:rPr>
              <a:t>With Physical independence, you can easily change the physical storage structures or devices with an effect on the conceptual schema. Any change done would be absorbed by the mapping between the conceptual and internal levels. Physical data independence is achieved by the presence of the internal level of the database and then the transformation from the conceptual level of the database to the internal level.</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Examples of changes under Physical Data Independence</a:t>
            </a:r>
          </a:p>
          <a:p>
            <a:r>
              <a:rPr lang="en-GB" sz="1200" b="0" i="0" kern="1200" dirty="0">
                <a:solidFill>
                  <a:schemeClr val="tx1"/>
                </a:solidFill>
                <a:effectLst/>
                <a:latin typeface="+mn-lt"/>
                <a:ea typeface="+mn-ea"/>
                <a:cs typeface="+mn-cs"/>
              </a:rPr>
              <a:t>Due to Physical independence, any of the below change will not affect the conceptual layer.</a:t>
            </a:r>
          </a:p>
          <a:p>
            <a:r>
              <a:rPr lang="en-GB" sz="1200" b="0" i="0" kern="1200" dirty="0">
                <a:solidFill>
                  <a:schemeClr val="tx1"/>
                </a:solidFill>
                <a:effectLst/>
                <a:latin typeface="+mn-lt"/>
                <a:ea typeface="+mn-ea"/>
                <a:cs typeface="+mn-cs"/>
              </a:rPr>
              <a:t>Using a new storage device like Hard Drive or Magnetic Tapes</a:t>
            </a:r>
          </a:p>
          <a:p>
            <a:r>
              <a:rPr lang="en-GB" sz="1200" b="0" i="0" kern="1200" dirty="0">
                <a:solidFill>
                  <a:schemeClr val="tx1"/>
                </a:solidFill>
                <a:effectLst/>
                <a:latin typeface="+mn-lt"/>
                <a:ea typeface="+mn-ea"/>
                <a:cs typeface="+mn-cs"/>
              </a:rPr>
              <a:t>Modifying the file organization technique in the Database</a:t>
            </a:r>
          </a:p>
          <a:p>
            <a:r>
              <a:rPr lang="en-GB" sz="1200" b="0" i="0" kern="1200" dirty="0">
                <a:solidFill>
                  <a:schemeClr val="tx1"/>
                </a:solidFill>
                <a:effectLst/>
                <a:latin typeface="+mn-lt"/>
                <a:ea typeface="+mn-ea"/>
                <a:cs typeface="+mn-cs"/>
              </a:rPr>
              <a:t>Switching to different data structures.</a:t>
            </a:r>
          </a:p>
          <a:p>
            <a:r>
              <a:rPr lang="en-GB" sz="1200" b="0" i="0" kern="1200" dirty="0">
                <a:solidFill>
                  <a:schemeClr val="tx1"/>
                </a:solidFill>
                <a:effectLst/>
                <a:latin typeface="+mn-lt"/>
                <a:ea typeface="+mn-ea"/>
                <a:cs typeface="+mn-cs"/>
              </a:rPr>
              <a:t>Changing the access method.</a:t>
            </a:r>
          </a:p>
          <a:p>
            <a:r>
              <a:rPr lang="en-GB" sz="1200" b="0" i="0" kern="1200" dirty="0">
                <a:solidFill>
                  <a:schemeClr val="tx1"/>
                </a:solidFill>
                <a:effectLst/>
                <a:latin typeface="+mn-lt"/>
                <a:ea typeface="+mn-ea"/>
                <a:cs typeface="+mn-cs"/>
              </a:rPr>
              <a:t>Modifying indexes.</a:t>
            </a:r>
          </a:p>
          <a:p>
            <a:r>
              <a:rPr lang="en-GB" sz="1200" b="0" i="0" kern="1200" dirty="0">
                <a:solidFill>
                  <a:schemeClr val="tx1"/>
                </a:solidFill>
                <a:effectLst/>
                <a:latin typeface="+mn-lt"/>
                <a:ea typeface="+mn-ea"/>
                <a:cs typeface="+mn-cs"/>
              </a:rPr>
              <a:t>Changes to compression techniques or hashing algorithms.</a:t>
            </a:r>
          </a:p>
          <a:p>
            <a:r>
              <a:rPr lang="en-GB" sz="1200" b="0" i="0" kern="1200" dirty="0">
                <a:solidFill>
                  <a:schemeClr val="tx1"/>
                </a:solidFill>
                <a:effectLst/>
                <a:latin typeface="+mn-lt"/>
                <a:ea typeface="+mn-ea"/>
                <a:cs typeface="+mn-cs"/>
              </a:rPr>
              <a:t>Change of Location of Database from say C drive to D Drive</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Logical Data Independence</a:t>
            </a:r>
          </a:p>
          <a:p>
            <a:r>
              <a:rPr lang="en-GB" sz="1200" b="0" i="0" kern="1200" dirty="0">
                <a:solidFill>
                  <a:schemeClr val="tx1"/>
                </a:solidFill>
                <a:effectLst/>
                <a:latin typeface="+mn-lt"/>
                <a:ea typeface="+mn-ea"/>
                <a:cs typeface="+mn-cs"/>
              </a:rPr>
              <a:t>Logical Data Independence is the ability to change the conceptual scheme without changing</a:t>
            </a:r>
          </a:p>
          <a:p>
            <a:r>
              <a:rPr lang="en-GB" sz="1200" b="0" i="0" kern="1200" dirty="0">
                <a:solidFill>
                  <a:schemeClr val="tx1"/>
                </a:solidFill>
                <a:effectLst/>
                <a:latin typeface="+mn-lt"/>
                <a:ea typeface="+mn-ea"/>
                <a:cs typeface="+mn-cs"/>
              </a:rPr>
              <a:t>External views</a:t>
            </a:r>
          </a:p>
          <a:p>
            <a:r>
              <a:rPr lang="en-GB" sz="1200" b="0" i="0" kern="1200" dirty="0">
                <a:solidFill>
                  <a:schemeClr val="tx1"/>
                </a:solidFill>
                <a:effectLst/>
                <a:latin typeface="+mn-lt"/>
                <a:ea typeface="+mn-ea"/>
                <a:cs typeface="+mn-cs"/>
              </a:rPr>
              <a:t>External API or programs</a:t>
            </a:r>
          </a:p>
          <a:p>
            <a:r>
              <a:rPr lang="en-GB" sz="1200" b="0" i="0" kern="1200" dirty="0">
                <a:solidFill>
                  <a:schemeClr val="tx1"/>
                </a:solidFill>
                <a:effectLst/>
                <a:latin typeface="+mn-lt"/>
                <a:ea typeface="+mn-ea"/>
                <a:cs typeface="+mn-cs"/>
              </a:rPr>
              <a:t>Any change made will be absorbed by the mapping between external and conceptual levels.</a:t>
            </a:r>
          </a:p>
          <a:p>
            <a:r>
              <a:rPr lang="en-GB" sz="1200" b="0" i="0" kern="1200" dirty="0">
                <a:solidFill>
                  <a:schemeClr val="tx1"/>
                </a:solidFill>
                <a:effectLst/>
                <a:latin typeface="+mn-lt"/>
                <a:ea typeface="+mn-ea"/>
                <a:cs typeface="+mn-cs"/>
              </a:rPr>
              <a:t>When compared to Physical Data independence, it is challenging to achieve logical data independence.</a:t>
            </a: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Examples of changes under Logical Data Independence</a:t>
            </a:r>
          </a:p>
          <a:p>
            <a:r>
              <a:rPr lang="en-GB" sz="1200" b="0" i="0" kern="1200" dirty="0">
                <a:solidFill>
                  <a:schemeClr val="tx1"/>
                </a:solidFill>
                <a:effectLst/>
                <a:latin typeface="+mn-lt"/>
                <a:ea typeface="+mn-ea"/>
                <a:cs typeface="+mn-cs"/>
              </a:rPr>
              <a:t>Due to Logical independence, any of the below change will not affect the external layer.</a:t>
            </a:r>
          </a:p>
          <a:p>
            <a:r>
              <a:rPr lang="en-GB" sz="1200" b="0" i="0" kern="1200" dirty="0">
                <a:solidFill>
                  <a:schemeClr val="tx1"/>
                </a:solidFill>
                <a:effectLst/>
                <a:latin typeface="+mn-lt"/>
                <a:ea typeface="+mn-ea"/>
                <a:cs typeface="+mn-cs"/>
              </a:rPr>
              <a:t>Add/Modify/Delete a new attribute, entity or relationship is possible without a rewrite of existing application programs</a:t>
            </a:r>
          </a:p>
          <a:p>
            <a:r>
              <a:rPr lang="en-GB" sz="1200" b="0" i="0" kern="1200" dirty="0">
                <a:solidFill>
                  <a:schemeClr val="tx1"/>
                </a:solidFill>
                <a:effectLst/>
                <a:latin typeface="+mn-lt"/>
                <a:ea typeface="+mn-ea"/>
                <a:cs typeface="+mn-cs"/>
              </a:rPr>
              <a:t>Merging two records into one</a:t>
            </a:r>
          </a:p>
          <a:p>
            <a:r>
              <a:rPr lang="en-GB" sz="1200" b="0" i="0" kern="1200" dirty="0">
                <a:solidFill>
                  <a:schemeClr val="tx1"/>
                </a:solidFill>
                <a:effectLst/>
                <a:latin typeface="+mn-lt"/>
                <a:ea typeface="+mn-ea"/>
                <a:cs typeface="+mn-cs"/>
              </a:rPr>
              <a:t>Breaking an existing record into two or more records</a:t>
            </a:r>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19</a:t>
            </a:fld>
            <a:endParaRPr lang="en-US"/>
          </a:p>
        </p:txBody>
      </p:sp>
    </p:spTree>
    <p:extLst>
      <p:ext uri="{BB962C8B-B14F-4D97-AF65-F5344CB8AC3E}">
        <p14:creationId xmlns:p14="http://schemas.microsoft.com/office/powerpoint/2010/main" val="29252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Database Languages </a:t>
            </a:r>
            <a:endParaRPr lang="en-GB" dirty="0"/>
          </a:p>
          <a:p>
            <a:r>
              <a:rPr lang="en-GB" sz="1200" kern="1200" dirty="0">
                <a:solidFill>
                  <a:schemeClr val="tx1"/>
                </a:solidFill>
                <a:effectLst/>
                <a:latin typeface="+mn-lt"/>
                <a:ea typeface="+mn-ea"/>
                <a:cs typeface="+mn-cs"/>
              </a:rPr>
              <a:t>A database system provides a </a:t>
            </a:r>
            <a:r>
              <a:rPr lang="en-GB" sz="1200" b="1" kern="1200" dirty="0">
                <a:solidFill>
                  <a:schemeClr val="tx1"/>
                </a:solidFill>
                <a:effectLst/>
                <a:latin typeface="+mn-lt"/>
                <a:ea typeface="+mn-ea"/>
                <a:cs typeface="+mn-cs"/>
              </a:rPr>
              <a:t>data-definition language </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DDL</a:t>
            </a:r>
            <a:r>
              <a:rPr lang="en-GB" sz="1200" kern="1200" dirty="0">
                <a:solidFill>
                  <a:schemeClr val="tx1"/>
                </a:solidFill>
                <a:effectLst/>
                <a:latin typeface="+mn-lt"/>
                <a:ea typeface="+mn-ea"/>
                <a:cs typeface="+mn-cs"/>
              </a:rPr>
              <a:t>) to specify the database schema and a </a:t>
            </a:r>
            <a:r>
              <a:rPr lang="en-GB" sz="1200" b="1" kern="1200" dirty="0">
                <a:solidFill>
                  <a:schemeClr val="tx1"/>
                </a:solidFill>
                <a:effectLst/>
                <a:latin typeface="+mn-lt"/>
                <a:ea typeface="+mn-ea"/>
                <a:cs typeface="+mn-cs"/>
              </a:rPr>
              <a:t>data-manipulation language </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DML</a:t>
            </a:r>
            <a:r>
              <a:rPr lang="en-GB" sz="1200" kern="1200" dirty="0">
                <a:solidFill>
                  <a:schemeClr val="tx1"/>
                </a:solidFill>
                <a:effectLst/>
                <a:latin typeface="+mn-lt"/>
                <a:ea typeface="+mn-ea"/>
                <a:cs typeface="+mn-cs"/>
              </a:rPr>
              <a:t>) to express database queries and up- dates. In practice, the data-definition and data-manipulation languages are not two separate languages; instead they simply form parts of a single database language, such as the SQL language. Almost all relational database systems employ the SQL language </a:t>
            </a:r>
            <a:endParaRPr lang="en-GB" dirty="0"/>
          </a:p>
          <a:p>
            <a:endParaRPr lang="aa-ET" dirty="0"/>
          </a:p>
          <a:p>
            <a:r>
              <a:rPr lang="en-GB" sz="1200" b="1" kern="1200" dirty="0">
                <a:solidFill>
                  <a:schemeClr val="tx1"/>
                </a:solidFill>
                <a:effectLst/>
                <a:latin typeface="+mn-lt"/>
                <a:ea typeface="+mn-ea"/>
                <a:cs typeface="+mn-cs"/>
              </a:rPr>
              <a:t>Data-Definition Language </a:t>
            </a:r>
            <a:endParaRPr lang="en-GB" dirty="0"/>
          </a:p>
          <a:p>
            <a:r>
              <a:rPr lang="en-GB" sz="1200" kern="1200" dirty="0">
                <a:solidFill>
                  <a:schemeClr val="tx1"/>
                </a:solidFill>
                <a:effectLst/>
                <a:latin typeface="+mn-lt"/>
                <a:ea typeface="+mn-ea"/>
                <a:cs typeface="+mn-cs"/>
              </a:rPr>
              <a:t>We specify a database schema by a set of definitions expressed by a special language called a data-definition language (DDL). The DDL is also used to specify additional properties of the data. </a:t>
            </a:r>
            <a:endParaRPr lang="en-GB" dirty="0"/>
          </a:p>
          <a:p>
            <a:r>
              <a:rPr lang="en-GB" sz="1200" kern="1200" dirty="0">
                <a:solidFill>
                  <a:schemeClr val="tx1"/>
                </a:solidFill>
                <a:effectLst/>
                <a:latin typeface="+mn-lt"/>
                <a:ea typeface="+mn-ea"/>
                <a:cs typeface="+mn-cs"/>
              </a:rPr>
              <a:t>We specify the storage structure and access methods used by the database system by a set of statements in a special type of DDL called a </a:t>
            </a:r>
            <a:r>
              <a:rPr lang="en-GB" sz="1200" b="1" kern="1200" dirty="0">
                <a:solidFill>
                  <a:schemeClr val="tx1"/>
                </a:solidFill>
                <a:effectLst/>
                <a:latin typeface="+mn-lt"/>
                <a:ea typeface="+mn-ea"/>
                <a:cs typeface="+mn-cs"/>
              </a:rPr>
              <a:t>data storage and definition </a:t>
            </a:r>
            <a:r>
              <a:rPr lang="en-GB" sz="1200" kern="1200" dirty="0">
                <a:solidFill>
                  <a:schemeClr val="tx1"/>
                </a:solidFill>
                <a:effectLst/>
                <a:latin typeface="+mn-lt"/>
                <a:ea typeface="+mn-ea"/>
                <a:cs typeface="+mn-cs"/>
              </a:rPr>
              <a:t>language. These statements define the implementation details of the database schemas, which are usually hidden from the users </a:t>
            </a:r>
            <a:endParaRPr lang="en-GB" dirty="0"/>
          </a:p>
          <a:p>
            <a:endParaRPr lang="aa-ET" dirty="0"/>
          </a:p>
          <a:p>
            <a:r>
              <a:rPr lang="en-GB" sz="1200" b="1" kern="1200" dirty="0">
                <a:solidFill>
                  <a:schemeClr val="tx1"/>
                </a:solidFill>
                <a:effectLst/>
                <a:latin typeface="+mn-lt"/>
                <a:ea typeface="+mn-ea"/>
                <a:cs typeface="+mn-cs"/>
              </a:rPr>
              <a:t>Data-Manipulation Language </a:t>
            </a:r>
            <a:endParaRPr lang="en-GB" dirty="0"/>
          </a:p>
          <a:p>
            <a:r>
              <a:rPr lang="en-GB" sz="1200" kern="1200" dirty="0">
                <a:solidFill>
                  <a:schemeClr val="tx1"/>
                </a:solidFill>
                <a:effectLst/>
                <a:latin typeface="+mn-lt"/>
                <a:ea typeface="+mn-ea"/>
                <a:cs typeface="+mn-cs"/>
              </a:rPr>
              <a:t>A </a:t>
            </a:r>
            <a:r>
              <a:rPr lang="en-GB" sz="1200" b="1" kern="1200" dirty="0">
                <a:solidFill>
                  <a:schemeClr val="tx1"/>
                </a:solidFill>
                <a:effectLst/>
                <a:latin typeface="+mn-lt"/>
                <a:ea typeface="+mn-ea"/>
                <a:cs typeface="+mn-cs"/>
              </a:rPr>
              <a:t>data-manipulation language </a:t>
            </a:r>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DML</a:t>
            </a:r>
            <a:r>
              <a:rPr lang="en-GB" sz="1200" kern="1200" dirty="0">
                <a:solidFill>
                  <a:schemeClr val="tx1"/>
                </a:solidFill>
                <a:effectLst/>
                <a:latin typeface="+mn-lt"/>
                <a:ea typeface="+mn-ea"/>
                <a:cs typeface="+mn-cs"/>
              </a:rPr>
              <a:t>) is a language that enables users to access or manipulate data as organized by the appropriate data model. The types of access are: </a:t>
            </a:r>
            <a:endParaRPr lang="en-GB" dirty="0"/>
          </a:p>
          <a:p>
            <a:r>
              <a:rPr lang="en-GB" sz="1200" kern="1200" dirty="0">
                <a:solidFill>
                  <a:schemeClr val="tx1"/>
                </a:solidFill>
                <a:effectLst/>
                <a:latin typeface="+mn-lt"/>
                <a:ea typeface="+mn-ea"/>
                <a:cs typeface="+mn-cs"/>
              </a:rPr>
              <a:t>• Retrieval of information stored in the database.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Insertion of new information into the database.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Deletion of information from the database.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Modification of information stored in the database. </a:t>
            </a:r>
            <a:endParaRPr lang="en-GB" dirty="0"/>
          </a:p>
          <a:p>
            <a:r>
              <a:rPr lang="en-GB" sz="1200" kern="1200" dirty="0">
                <a:solidFill>
                  <a:schemeClr val="tx1"/>
                </a:solidFill>
                <a:effectLst/>
                <a:latin typeface="+mn-lt"/>
                <a:ea typeface="+mn-ea"/>
                <a:cs typeface="+mn-cs"/>
              </a:rPr>
              <a:t>There are basically two types of data-manipulation language: </a:t>
            </a:r>
            <a:endParaRPr lang="en-GB" dirty="0"/>
          </a:p>
          <a:p>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Procedural DMLs </a:t>
            </a:r>
            <a:r>
              <a:rPr lang="en-GB" sz="1200" kern="1200" dirty="0">
                <a:solidFill>
                  <a:schemeClr val="tx1"/>
                </a:solidFill>
                <a:effectLst/>
                <a:latin typeface="+mn-lt"/>
                <a:ea typeface="+mn-ea"/>
                <a:cs typeface="+mn-cs"/>
              </a:rPr>
              <a:t>require a user to specify </a:t>
            </a:r>
            <a:r>
              <a:rPr lang="en-GB" sz="1200" i="1" kern="1200" dirty="0">
                <a:solidFill>
                  <a:schemeClr val="tx1"/>
                </a:solidFill>
                <a:effectLst/>
                <a:latin typeface="+mn-lt"/>
                <a:ea typeface="+mn-ea"/>
                <a:cs typeface="+mn-cs"/>
              </a:rPr>
              <a:t>what </a:t>
            </a:r>
            <a:r>
              <a:rPr lang="en-GB" sz="1200" kern="1200" dirty="0">
                <a:solidFill>
                  <a:schemeClr val="tx1"/>
                </a:solidFill>
                <a:effectLst/>
                <a:latin typeface="+mn-lt"/>
                <a:ea typeface="+mn-ea"/>
                <a:cs typeface="+mn-cs"/>
              </a:rPr>
              <a:t>data are needed and </a:t>
            </a:r>
            <a:r>
              <a:rPr lang="en-GB" sz="1200" i="1" kern="1200" dirty="0">
                <a:solidFill>
                  <a:schemeClr val="tx1"/>
                </a:solidFill>
                <a:effectLst/>
                <a:latin typeface="+mn-lt"/>
                <a:ea typeface="+mn-ea"/>
                <a:cs typeface="+mn-cs"/>
              </a:rPr>
              <a:t>how </a:t>
            </a:r>
            <a:r>
              <a:rPr lang="en-GB" sz="1200" kern="1200" dirty="0">
                <a:solidFill>
                  <a:schemeClr val="tx1"/>
                </a:solidFill>
                <a:effectLst/>
                <a:latin typeface="+mn-lt"/>
                <a:ea typeface="+mn-ea"/>
                <a:cs typeface="+mn-cs"/>
              </a:rPr>
              <a:t>to get those data. </a:t>
            </a:r>
            <a:endParaRPr lang="en-GB" dirty="0"/>
          </a:p>
          <a:p>
            <a:r>
              <a:rPr lang="en-GB" sz="1200" kern="120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Declarative DMLs </a:t>
            </a:r>
            <a:r>
              <a:rPr lang="en-GB" sz="1200" kern="1200" dirty="0">
                <a:solidFill>
                  <a:schemeClr val="tx1"/>
                </a:solidFill>
                <a:effectLst/>
                <a:latin typeface="+mn-lt"/>
                <a:ea typeface="+mn-ea"/>
                <a:cs typeface="+mn-cs"/>
              </a:rPr>
              <a:t>(also referred to as </a:t>
            </a:r>
            <a:r>
              <a:rPr lang="en-GB" sz="1200" b="1" kern="1200" dirty="0">
                <a:solidFill>
                  <a:schemeClr val="tx1"/>
                </a:solidFill>
                <a:effectLst/>
                <a:latin typeface="+mn-lt"/>
                <a:ea typeface="+mn-ea"/>
                <a:cs typeface="+mn-cs"/>
              </a:rPr>
              <a:t>nonprocedural DMLs</a:t>
            </a:r>
            <a:r>
              <a:rPr lang="en-GB" sz="1200" kern="1200" dirty="0">
                <a:solidFill>
                  <a:schemeClr val="tx1"/>
                </a:solidFill>
                <a:effectLst/>
                <a:latin typeface="+mn-lt"/>
                <a:ea typeface="+mn-ea"/>
                <a:cs typeface="+mn-cs"/>
              </a:rPr>
              <a:t>) require a user to specify </a:t>
            </a:r>
            <a:r>
              <a:rPr lang="en-GB" sz="1200" i="1" kern="1200" dirty="0">
                <a:solidFill>
                  <a:schemeClr val="tx1"/>
                </a:solidFill>
                <a:effectLst/>
                <a:latin typeface="+mn-lt"/>
                <a:ea typeface="+mn-ea"/>
                <a:cs typeface="+mn-cs"/>
              </a:rPr>
              <a:t>what </a:t>
            </a:r>
            <a:r>
              <a:rPr lang="en-GB" sz="1200" kern="1200" dirty="0">
                <a:solidFill>
                  <a:schemeClr val="tx1"/>
                </a:solidFill>
                <a:effectLst/>
                <a:latin typeface="+mn-lt"/>
                <a:ea typeface="+mn-ea"/>
                <a:cs typeface="+mn-cs"/>
              </a:rPr>
              <a:t>data are needed </a:t>
            </a:r>
            <a:r>
              <a:rPr lang="en-GB" sz="1200" i="1" kern="1200" dirty="0">
                <a:solidFill>
                  <a:schemeClr val="tx1"/>
                </a:solidFill>
                <a:effectLst/>
                <a:latin typeface="+mn-lt"/>
                <a:ea typeface="+mn-ea"/>
                <a:cs typeface="+mn-cs"/>
              </a:rPr>
              <a:t>without </a:t>
            </a:r>
            <a:r>
              <a:rPr lang="en-GB" sz="1200" kern="1200" dirty="0">
                <a:solidFill>
                  <a:schemeClr val="tx1"/>
                </a:solidFill>
                <a:effectLst/>
                <a:latin typeface="+mn-lt"/>
                <a:ea typeface="+mn-ea"/>
                <a:cs typeface="+mn-cs"/>
              </a:rPr>
              <a:t>specifying how to get those data. </a:t>
            </a:r>
            <a:endParaRPr lang="en-GB" dirty="0"/>
          </a:p>
          <a:p>
            <a:r>
              <a:rPr lang="en-GB" sz="1200" kern="1200" dirty="0">
                <a:solidFill>
                  <a:schemeClr val="tx1"/>
                </a:solidFill>
                <a:effectLst/>
                <a:latin typeface="+mn-lt"/>
                <a:ea typeface="+mn-ea"/>
                <a:cs typeface="+mn-cs"/>
              </a:rPr>
              <a:t>Declarative DMLs are usually easier to learn and use than are procedural DMLs. However, since a user does not have to specify how to get the data, the database system has to figure out an efficient means of accessing data. </a:t>
            </a:r>
            <a:endParaRPr lang="en-GB" dirty="0"/>
          </a:p>
          <a:p>
            <a:r>
              <a:rPr lang="en-GB" sz="1200" kern="1200" dirty="0">
                <a:solidFill>
                  <a:schemeClr val="tx1"/>
                </a:solidFill>
                <a:effectLst/>
                <a:latin typeface="+mn-lt"/>
                <a:ea typeface="+mn-ea"/>
                <a:cs typeface="+mn-cs"/>
              </a:rPr>
              <a:t>A </a:t>
            </a:r>
            <a:r>
              <a:rPr lang="en-GB" sz="1200" b="1" kern="1200" dirty="0">
                <a:solidFill>
                  <a:schemeClr val="tx1"/>
                </a:solidFill>
                <a:effectLst/>
                <a:latin typeface="+mn-lt"/>
                <a:ea typeface="+mn-ea"/>
                <a:cs typeface="+mn-cs"/>
              </a:rPr>
              <a:t>query </a:t>
            </a:r>
            <a:r>
              <a:rPr lang="en-GB" sz="1200" kern="1200" dirty="0">
                <a:solidFill>
                  <a:schemeClr val="tx1"/>
                </a:solidFill>
                <a:effectLst/>
                <a:latin typeface="+mn-lt"/>
                <a:ea typeface="+mn-ea"/>
                <a:cs typeface="+mn-cs"/>
              </a:rPr>
              <a:t>is a statement requesting the retrieval of information. The portion of a DML that involves information retrieval is called a </a:t>
            </a:r>
            <a:r>
              <a:rPr lang="en-GB" sz="1200" b="1" kern="1200" dirty="0">
                <a:solidFill>
                  <a:schemeClr val="tx1"/>
                </a:solidFill>
                <a:effectLst/>
                <a:latin typeface="+mn-lt"/>
                <a:ea typeface="+mn-ea"/>
                <a:cs typeface="+mn-cs"/>
              </a:rPr>
              <a:t>query language</a:t>
            </a:r>
            <a:r>
              <a:rPr lang="en-GB" sz="1200" kern="1200" dirty="0">
                <a:solidFill>
                  <a:schemeClr val="tx1"/>
                </a:solidFill>
                <a:effectLst/>
                <a:latin typeface="+mn-lt"/>
                <a:ea typeface="+mn-ea"/>
                <a:cs typeface="+mn-cs"/>
              </a:rPr>
              <a:t>. Although technically incorrect, it is common practice to use the terms </a:t>
            </a:r>
            <a:r>
              <a:rPr lang="en-GB" sz="1200" i="1" kern="1200" dirty="0">
                <a:solidFill>
                  <a:schemeClr val="tx1"/>
                </a:solidFill>
                <a:effectLst/>
                <a:latin typeface="+mn-lt"/>
                <a:ea typeface="+mn-ea"/>
                <a:cs typeface="+mn-cs"/>
              </a:rPr>
              <a:t>query language </a:t>
            </a:r>
            <a:r>
              <a:rPr lang="en-GB" sz="1200" kern="1200" dirty="0">
                <a:solidFill>
                  <a:schemeClr val="tx1"/>
                </a:solidFill>
                <a:effectLst/>
                <a:latin typeface="+mn-lt"/>
                <a:ea typeface="+mn-ea"/>
                <a:cs typeface="+mn-cs"/>
              </a:rPr>
              <a:t>and </a:t>
            </a:r>
            <a:r>
              <a:rPr lang="en-GB" sz="1200" i="1" kern="1200" dirty="0">
                <a:solidFill>
                  <a:schemeClr val="tx1"/>
                </a:solidFill>
                <a:effectLst/>
                <a:latin typeface="+mn-lt"/>
                <a:ea typeface="+mn-ea"/>
                <a:cs typeface="+mn-cs"/>
              </a:rPr>
              <a:t>data-manipulation language </a:t>
            </a:r>
            <a:r>
              <a:rPr lang="en-GB" sz="1200" kern="1200" dirty="0">
                <a:solidFill>
                  <a:schemeClr val="tx1"/>
                </a:solidFill>
                <a:effectLst/>
                <a:latin typeface="+mn-lt"/>
                <a:ea typeface="+mn-ea"/>
                <a:cs typeface="+mn-cs"/>
              </a:rPr>
              <a:t>synonymously. </a:t>
            </a:r>
            <a:endParaRPr lang="en-GB" dirty="0"/>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20</a:t>
            </a:fld>
            <a:endParaRPr lang="en-US"/>
          </a:p>
        </p:txBody>
      </p:sp>
    </p:spTree>
    <p:extLst>
      <p:ext uri="{BB962C8B-B14F-4D97-AF65-F5344CB8AC3E}">
        <p14:creationId xmlns:p14="http://schemas.microsoft.com/office/powerpoint/2010/main" val="1734467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941504-9E15-4EDB-94CF-C5F4DA390323}" type="slidenum">
              <a:rPr lang="en-US" smtClean="0"/>
              <a:t>22</a:t>
            </a:fld>
            <a:endParaRPr lang="en-US"/>
          </a:p>
        </p:txBody>
      </p:sp>
    </p:spTree>
    <p:extLst>
      <p:ext uri="{BB962C8B-B14F-4D97-AF65-F5344CB8AC3E}">
        <p14:creationId xmlns:p14="http://schemas.microsoft.com/office/powerpoint/2010/main" val="1014127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Database Access from Application Programs </a:t>
            </a:r>
            <a:endParaRPr lang="en-GB" dirty="0"/>
          </a:p>
          <a:p>
            <a:r>
              <a:rPr lang="en-GB" sz="1200" kern="1200" dirty="0">
                <a:solidFill>
                  <a:schemeClr val="tx1"/>
                </a:solidFill>
                <a:effectLst/>
                <a:latin typeface="+mn-lt"/>
                <a:ea typeface="+mn-ea"/>
                <a:cs typeface="+mn-cs"/>
              </a:rPr>
              <a:t>Non-procedural query languages such as SQL are not as powerful as a universal Turing machine; that is, there are some computations that are possible using a general-purpose programming language but are not possible using SQL. SQL also does not support ac- </a:t>
            </a:r>
            <a:r>
              <a:rPr lang="en-GB" sz="1200" kern="1200" dirty="0" err="1">
                <a:solidFill>
                  <a:schemeClr val="tx1"/>
                </a:solidFill>
                <a:effectLst/>
                <a:latin typeface="+mn-lt"/>
                <a:ea typeface="+mn-ea"/>
                <a:cs typeface="+mn-cs"/>
              </a:rPr>
              <a:t>tions</a:t>
            </a:r>
            <a:r>
              <a:rPr lang="en-GB" sz="1200" kern="1200" dirty="0">
                <a:solidFill>
                  <a:schemeClr val="tx1"/>
                </a:solidFill>
                <a:effectLst/>
                <a:latin typeface="+mn-lt"/>
                <a:ea typeface="+mn-ea"/>
                <a:cs typeface="+mn-cs"/>
              </a:rPr>
              <a:t> such as input from users, output to displays, or communication over the network. Such computations and actions must be written in a </a:t>
            </a:r>
            <a:r>
              <a:rPr lang="en-GB" sz="1200" i="1" kern="1200" dirty="0">
                <a:solidFill>
                  <a:schemeClr val="tx1"/>
                </a:solidFill>
                <a:effectLst/>
                <a:latin typeface="+mn-lt"/>
                <a:ea typeface="+mn-ea"/>
                <a:cs typeface="+mn-cs"/>
              </a:rPr>
              <a:t>host </a:t>
            </a:r>
            <a:r>
              <a:rPr lang="en-GB" sz="1200" kern="1200" dirty="0">
                <a:solidFill>
                  <a:schemeClr val="tx1"/>
                </a:solidFill>
                <a:effectLst/>
                <a:latin typeface="+mn-lt"/>
                <a:ea typeface="+mn-ea"/>
                <a:cs typeface="+mn-cs"/>
              </a:rPr>
              <a:t>language, such as C/C++, Java, or Python, with embedded SQL queries that access the data in the database. </a:t>
            </a:r>
            <a:r>
              <a:rPr lang="en-GB" sz="1200" b="1" kern="1200" dirty="0">
                <a:solidFill>
                  <a:schemeClr val="tx1"/>
                </a:solidFill>
                <a:effectLst/>
                <a:latin typeface="+mn-lt"/>
                <a:ea typeface="+mn-ea"/>
                <a:cs typeface="+mn-cs"/>
              </a:rPr>
              <a:t>Application programs </a:t>
            </a:r>
            <a:r>
              <a:rPr lang="en-GB" sz="1200" kern="1200" dirty="0">
                <a:solidFill>
                  <a:schemeClr val="tx1"/>
                </a:solidFill>
                <a:effectLst/>
                <a:latin typeface="+mn-lt"/>
                <a:ea typeface="+mn-ea"/>
                <a:cs typeface="+mn-cs"/>
              </a:rPr>
              <a:t>are programs that are used to interact with the database in this fashion. Examples in a university system are programs that allow students to register for courses, generate class rosters, calculate student GPA, generate payroll checks, and perform other tasks. </a:t>
            </a:r>
            <a:endParaRPr lang="en-GB" dirty="0"/>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23</a:t>
            </a:fld>
            <a:endParaRPr lang="en-US"/>
          </a:p>
        </p:txBody>
      </p:sp>
    </p:spTree>
    <p:extLst>
      <p:ext uri="{BB962C8B-B14F-4D97-AF65-F5344CB8AC3E}">
        <p14:creationId xmlns:p14="http://schemas.microsoft.com/office/powerpoint/2010/main" val="337537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initial phase of database design, then, is to characterize fully the data needs of the prospective database users. The database designer needs to interact extensively with domain experts and users to carry out this task. The outcome of this phase is a specification of user requirements. </a:t>
            </a:r>
            <a:endParaRPr lang="en-GB" dirty="0"/>
          </a:p>
          <a:p>
            <a:r>
              <a:rPr lang="en-GB" sz="1200" kern="1200" dirty="0">
                <a:solidFill>
                  <a:schemeClr val="tx1"/>
                </a:solidFill>
                <a:effectLst/>
                <a:latin typeface="+mn-lt"/>
                <a:ea typeface="+mn-ea"/>
                <a:cs typeface="+mn-cs"/>
              </a:rPr>
              <a:t>Next, the designer chooses a data model, and by applying the concepts of the chosen data model, translates these requirements into a conceptual schema of the database. The schema developed at this </a:t>
            </a:r>
            <a:r>
              <a:rPr lang="en-GB" sz="1200" b="1" kern="1200" dirty="0">
                <a:solidFill>
                  <a:schemeClr val="tx1"/>
                </a:solidFill>
                <a:effectLst/>
                <a:latin typeface="+mn-lt"/>
                <a:ea typeface="+mn-ea"/>
                <a:cs typeface="+mn-cs"/>
              </a:rPr>
              <a:t>conceptual-design </a:t>
            </a:r>
            <a:r>
              <a:rPr lang="en-GB" sz="1200" kern="1200" dirty="0">
                <a:solidFill>
                  <a:schemeClr val="tx1"/>
                </a:solidFill>
                <a:effectLst/>
                <a:latin typeface="+mn-lt"/>
                <a:ea typeface="+mn-ea"/>
                <a:cs typeface="+mn-cs"/>
              </a:rPr>
              <a:t>phase provides a detailed overview of the enterprise. The designer reviews the schema to confirm that all data requirements are indeed satisfied and are not in conflict with one another. The designer can also examine the design to remove any redundant features. The focus at this point is on describing the data and their relationships, rather than on specifying physical storage details. </a:t>
            </a:r>
            <a:endParaRPr lang="en-GB" dirty="0"/>
          </a:p>
          <a:p>
            <a:endParaRPr lang="aa-ET"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terms of the relational model, the conceptual-design process involves decisions on </a:t>
            </a:r>
            <a:r>
              <a:rPr lang="en-GB" sz="1200" i="1" kern="1200" dirty="0">
                <a:solidFill>
                  <a:schemeClr val="tx1"/>
                </a:solidFill>
                <a:effectLst/>
                <a:latin typeface="+mn-lt"/>
                <a:ea typeface="+mn-ea"/>
                <a:cs typeface="+mn-cs"/>
              </a:rPr>
              <a:t>what </a:t>
            </a:r>
            <a:r>
              <a:rPr lang="en-GB" sz="1200" kern="1200" dirty="0">
                <a:solidFill>
                  <a:schemeClr val="tx1"/>
                </a:solidFill>
                <a:effectLst/>
                <a:latin typeface="+mn-lt"/>
                <a:ea typeface="+mn-ea"/>
                <a:cs typeface="+mn-cs"/>
              </a:rPr>
              <a:t>attributes we want to capture in the database and </a:t>
            </a:r>
            <a:r>
              <a:rPr lang="en-GB" sz="1200" i="1" kern="1200" dirty="0">
                <a:solidFill>
                  <a:schemeClr val="tx1"/>
                </a:solidFill>
                <a:effectLst/>
                <a:latin typeface="+mn-lt"/>
                <a:ea typeface="+mn-ea"/>
                <a:cs typeface="+mn-cs"/>
              </a:rPr>
              <a:t>how to group </a:t>
            </a:r>
            <a:r>
              <a:rPr lang="en-GB" sz="1200" kern="1200" dirty="0">
                <a:solidFill>
                  <a:schemeClr val="tx1"/>
                </a:solidFill>
                <a:effectLst/>
                <a:latin typeface="+mn-lt"/>
                <a:ea typeface="+mn-ea"/>
                <a:cs typeface="+mn-cs"/>
              </a:rPr>
              <a:t>these attributes to form the various tables. The “what” part is basically a business decision, and we shall not discuss it further in this text. The “how” part is mainly a computer-science problem. There are principally two ways to tackle the problem. </a:t>
            </a:r>
            <a:endParaRPr lang="en-GB" dirty="0"/>
          </a:p>
          <a:p>
            <a:endParaRPr lang="aa-ET"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process of moving from an abstract data model to the implementation of the database proceeds in two final design phases. In the </a:t>
            </a:r>
            <a:r>
              <a:rPr lang="en-GB" sz="1200" b="1" kern="1200" dirty="0">
                <a:solidFill>
                  <a:schemeClr val="tx1"/>
                </a:solidFill>
                <a:effectLst/>
                <a:latin typeface="+mn-lt"/>
                <a:ea typeface="+mn-ea"/>
                <a:cs typeface="+mn-cs"/>
              </a:rPr>
              <a:t>logical-design phase</a:t>
            </a:r>
            <a:r>
              <a:rPr lang="en-GB" sz="1200" kern="1200" dirty="0">
                <a:solidFill>
                  <a:schemeClr val="tx1"/>
                </a:solidFill>
                <a:effectLst/>
                <a:latin typeface="+mn-lt"/>
                <a:ea typeface="+mn-ea"/>
                <a:cs typeface="+mn-cs"/>
              </a:rPr>
              <a:t>, the de- signer maps the high-level conceptual schema onto the implementation data model of the database system that will be used. The designer uses the resulting system-specific database schema in the subsequent </a:t>
            </a:r>
            <a:r>
              <a:rPr lang="en-GB" sz="1200" b="1" kern="1200" dirty="0">
                <a:solidFill>
                  <a:schemeClr val="tx1"/>
                </a:solidFill>
                <a:effectLst/>
                <a:latin typeface="+mn-lt"/>
                <a:ea typeface="+mn-ea"/>
                <a:cs typeface="+mn-cs"/>
              </a:rPr>
              <a:t>physical-design phase</a:t>
            </a:r>
            <a:r>
              <a:rPr lang="en-GB" sz="1200" kern="1200" dirty="0">
                <a:solidFill>
                  <a:schemeClr val="tx1"/>
                </a:solidFill>
                <a:effectLst/>
                <a:latin typeface="+mn-lt"/>
                <a:ea typeface="+mn-ea"/>
                <a:cs typeface="+mn-cs"/>
              </a:rPr>
              <a:t>, in which the physical features of the database are specified.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Types of Data Models</a:t>
            </a:r>
          </a:p>
          <a:p>
            <a:r>
              <a:rPr lang="en-GB" sz="1200" b="1" i="0" kern="1200" dirty="0">
                <a:solidFill>
                  <a:schemeClr val="tx1"/>
                </a:solidFill>
                <a:effectLst/>
                <a:latin typeface="+mn-lt"/>
                <a:ea typeface="+mn-ea"/>
                <a:cs typeface="+mn-cs"/>
              </a:rPr>
              <a:t>Types of Data Models</a:t>
            </a:r>
            <a:r>
              <a:rPr lang="en-GB" sz="1200" b="0" i="0" kern="1200" dirty="0">
                <a:solidFill>
                  <a:schemeClr val="tx1"/>
                </a:solidFill>
                <a:effectLst/>
                <a:latin typeface="+mn-lt"/>
                <a:ea typeface="+mn-ea"/>
                <a:cs typeface="+mn-cs"/>
              </a:rPr>
              <a:t>: There are mainly three different types of data models: conceptual data models, logical data models, and physical data models, and each one has a specific purpose. The data models are used to represent the data and how it is stored in the database and to set the relationship between data items.</a:t>
            </a:r>
          </a:p>
          <a:p>
            <a:r>
              <a:rPr lang="en-GB" sz="1200" b="1" i="0" kern="1200" dirty="0">
                <a:solidFill>
                  <a:schemeClr val="tx1"/>
                </a:solidFill>
                <a:effectLst/>
                <a:latin typeface="+mn-lt"/>
                <a:ea typeface="+mn-ea"/>
                <a:cs typeface="+mn-cs"/>
              </a:rPr>
              <a:t>Conceptual Data Model:</a:t>
            </a:r>
            <a:r>
              <a:rPr lang="en-GB" sz="1200" b="0" i="0" kern="1200" dirty="0">
                <a:solidFill>
                  <a:schemeClr val="tx1"/>
                </a:solidFill>
                <a:effectLst/>
                <a:latin typeface="+mn-lt"/>
                <a:ea typeface="+mn-ea"/>
                <a:cs typeface="+mn-cs"/>
              </a:rPr>
              <a:t> This Data Model defines </a:t>
            </a:r>
            <a:r>
              <a:rPr lang="en-GB" sz="1200" b="1" i="0" kern="1200" dirty="0">
                <a:solidFill>
                  <a:schemeClr val="tx1"/>
                </a:solidFill>
                <a:effectLst/>
                <a:latin typeface="+mn-lt"/>
                <a:ea typeface="+mn-ea"/>
                <a:cs typeface="+mn-cs"/>
              </a:rPr>
              <a:t>WHAT</a:t>
            </a:r>
            <a:r>
              <a:rPr lang="en-GB" sz="1200" b="0" i="0" kern="1200" dirty="0">
                <a:solidFill>
                  <a:schemeClr val="tx1"/>
                </a:solidFill>
                <a:effectLst/>
                <a:latin typeface="+mn-lt"/>
                <a:ea typeface="+mn-ea"/>
                <a:cs typeface="+mn-cs"/>
              </a:rPr>
              <a:t> the system contains. This model is typically created by Business stakeholders and Data Architects. The purpose is to organize, scope and define business concepts and rules.</a:t>
            </a:r>
          </a:p>
          <a:p>
            <a:r>
              <a:rPr lang="en-GB" sz="1200" b="1" i="0" kern="1200" dirty="0">
                <a:solidFill>
                  <a:schemeClr val="tx1"/>
                </a:solidFill>
                <a:effectLst/>
                <a:latin typeface="+mn-lt"/>
                <a:ea typeface="+mn-ea"/>
                <a:cs typeface="+mn-cs"/>
              </a:rPr>
              <a:t>Logical Data Model:</a:t>
            </a:r>
            <a:r>
              <a:rPr lang="en-GB" sz="1200" b="0" i="0" kern="1200" dirty="0">
                <a:solidFill>
                  <a:schemeClr val="tx1"/>
                </a:solidFill>
                <a:effectLst/>
                <a:latin typeface="+mn-lt"/>
                <a:ea typeface="+mn-ea"/>
                <a:cs typeface="+mn-cs"/>
              </a:rPr>
              <a:t> Defines </a:t>
            </a:r>
            <a:r>
              <a:rPr lang="en-GB" sz="1200" b="1" i="0" kern="1200" dirty="0">
                <a:solidFill>
                  <a:schemeClr val="tx1"/>
                </a:solidFill>
                <a:effectLst/>
                <a:latin typeface="+mn-lt"/>
                <a:ea typeface="+mn-ea"/>
                <a:cs typeface="+mn-cs"/>
              </a:rPr>
              <a:t>HOW</a:t>
            </a:r>
            <a:r>
              <a:rPr lang="en-GB" sz="1200" b="0" i="0" kern="1200" dirty="0">
                <a:solidFill>
                  <a:schemeClr val="tx1"/>
                </a:solidFill>
                <a:effectLst/>
                <a:latin typeface="+mn-lt"/>
                <a:ea typeface="+mn-ea"/>
                <a:cs typeface="+mn-cs"/>
              </a:rPr>
              <a:t> the system should be implemented regardless of the DBMS. This model is typically created by Data Architects and Business Analysts. The purpose is to developed technical map of rules and data structures.</a:t>
            </a:r>
          </a:p>
          <a:p>
            <a:r>
              <a:rPr lang="en-GB" sz="1200" b="1" i="0" kern="1200" dirty="0">
                <a:solidFill>
                  <a:schemeClr val="tx1"/>
                </a:solidFill>
                <a:effectLst/>
                <a:latin typeface="+mn-lt"/>
                <a:ea typeface="+mn-ea"/>
                <a:cs typeface="+mn-cs"/>
              </a:rPr>
              <a:t>Physical Data Model</a:t>
            </a:r>
            <a:r>
              <a:rPr lang="en-GB" sz="1200" b="0" i="0" kern="1200" dirty="0">
                <a:solidFill>
                  <a:schemeClr val="tx1"/>
                </a:solidFill>
                <a:effectLst/>
                <a:latin typeface="+mn-lt"/>
                <a:ea typeface="+mn-ea"/>
                <a:cs typeface="+mn-cs"/>
              </a:rPr>
              <a:t>: This Data Model describes </a:t>
            </a:r>
            <a:r>
              <a:rPr lang="en-GB" sz="1200" b="1" i="0" kern="1200" dirty="0">
                <a:solidFill>
                  <a:schemeClr val="tx1"/>
                </a:solidFill>
                <a:effectLst/>
                <a:latin typeface="+mn-lt"/>
                <a:ea typeface="+mn-ea"/>
                <a:cs typeface="+mn-cs"/>
              </a:rPr>
              <a:t>HOW</a:t>
            </a:r>
            <a:r>
              <a:rPr lang="en-GB" sz="1200" b="0" i="0" kern="1200" dirty="0">
                <a:solidFill>
                  <a:schemeClr val="tx1"/>
                </a:solidFill>
                <a:effectLst/>
                <a:latin typeface="+mn-lt"/>
                <a:ea typeface="+mn-ea"/>
                <a:cs typeface="+mn-cs"/>
              </a:rPr>
              <a:t> the system will be implemented using a specific DBMS system. This model is typically created by DBA and developers. The purpose is actual implementation of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24</a:t>
            </a:fld>
            <a:endParaRPr lang="en-US"/>
          </a:p>
        </p:txBody>
      </p:sp>
    </p:spTree>
    <p:extLst>
      <p:ext uri="{BB962C8B-B14F-4D97-AF65-F5344CB8AC3E}">
        <p14:creationId xmlns:p14="http://schemas.microsoft.com/office/powerpoint/2010/main" val="2290007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Database Engine </a:t>
            </a:r>
            <a:endParaRPr lang="en-GB" dirty="0"/>
          </a:p>
          <a:p>
            <a:r>
              <a:rPr lang="en-GB" sz="1200" kern="1200" dirty="0">
                <a:solidFill>
                  <a:schemeClr val="tx1"/>
                </a:solidFill>
                <a:effectLst/>
                <a:latin typeface="+mn-lt"/>
                <a:ea typeface="+mn-ea"/>
                <a:cs typeface="+mn-cs"/>
              </a:rPr>
              <a:t>A database system is partitioned into modules that deal with each of the responsibilities of the overall system. The functional components of a database system can be broadly divided into the storage manager, the </a:t>
            </a:r>
            <a:r>
              <a:rPr lang="en-GB" sz="1200" b="1" kern="1200" dirty="0">
                <a:solidFill>
                  <a:schemeClr val="tx1"/>
                </a:solidFill>
                <a:effectLst/>
                <a:latin typeface="+mn-lt"/>
                <a:ea typeface="+mn-ea"/>
                <a:cs typeface="+mn-cs"/>
              </a:rPr>
              <a:t>query processor </a:t>
            </a:r>
            <a:r>
              <a:rPr lang="en-GB" sz="1200" kern="1200" dirty="0">
                <a:solidFill>
                  <a:schemeClr val="tx1"/>
                </a:solidFill>
                <a:effectLst/>
                <a:latin typeface="+mn-lt"/>
                <a:ea typeface="+mn-ea"/>
                <a:cs typeface="+mn-cs"/>
              </a:rPr>
              <a:t>components, and the transaction management component. </a:t>
            </a:r>
            <a:endParaRPr lang="en-GB" dirty="0"/>
          </a:p>
          <a:p>
            <a:r>
              <a:rPr lang="en-GB" sz="1200" kern="1200" dirty="0">
                <a:solidFill>
                  <a:schemeClr val="tx1"/>
                </a:solidFill>
                <a:effectLst/>
                <a:latin typeface="+mn-lt"/>
                <a:ea typeface="+mn-ea"/>
                <a:cs typeface="+mn-cs"/>
              </a:rPr>
              <a:t>The storage manager is important because databases typically require a large amount of storage space. Corporate databases commonly range in size from hundreds of gigabytes to terabytes of data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Since the main memory of computers cannot store this much information, and since the contents of main memory are lost in a system crash, the information is stored on disks. Data are moved between disk storage and main memory as needed. Since the movement of data to and from disk is slow relative to the speed of the central processing unit, it is imperative that the database system structure the data so as to minimize the need to move data between disk and main memory. </a:t>
            </a:r>
            <a:endParaRPr lang="en-GB" dirty="0"/>
          </a:p>
          <a:p>
            <a:endParaRPr lang="aa-ET" dirty="0"/>
          </a:p>
          <a:p>
            <a:r>
              <a:rPr lang="en-GB" sz="1200" kern="1200" dirty="0">
                <a:solidFill>
                  <a:schemeClr val="tx1"/>
                </a:solidFill>
                <a:effectLst/>
                <a:latin typeface="+mn-lt"/>
                <a:ea typeface="+mn-ea"/>
                <a:cs typeface="+mn-cs"/>
              </a:rPr>
              <a:t>The query processor is important because it helps the database system to simplify and facilitate access to data. The query processor allows database users to obtain good performance while being able to work at the view level and not be burdened with understanding the physical-level details of the implementation of the system. It is the job of the database system to translate updates and queries written in a nonprocedural language, at the logical level, into an efficient sequence of operations at the physical level.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transaction manager is important because it allows application developers to treat a sequence of database accesses as if they were a single unit that either happens in its entirety or not at all. This permits application developers to think at a higher level of  abstraction about the application without needing to be concerned with the lower-level details of managing the effects of concurrent access to the data and of system failures. </a:t>
            </a:r>
            <a:endParaRPr lang="en-GB" dirty="0"/>
          </a:p>
          <a:p>
            <a:endParaRPr lang="en-GB" dirty="0"/>
          </a:p>
          <a:p>
            <a:r>
              <a:rPr lang="en-GB" sz="1200" b="1" kern="1200" dirty="0">
                <a:solidFill>
                  <a:schemeClr val="tx1"/>
                </a:solidFill>
                <a:effectLst/>
                <a:latin typeface="+mn-lt"/>
                <a:ea typeface="+mn-ea"/>
                <a:cs typeface="+mn-cs"/>
              </a:rPr>
              <a:t>Storage Manager </a:t>
            </a:r>
            <a:endParaRPr lang="en-GB" dirty="0"/>
          </a:p>
          <a:p>
            <a:r>
              <a:rPr lang="en-GB" sz="1200" kern="1200" dirty="0">
                <a:solidFill>
                  <a:schemeClr val="tx1"/>
                </a:solidFill>
                <a:effectLst/>
                <a:latin typeface="+mn-lt"/>
                <a:ea typeface="+mn-ea"/>
                <a:cs typeface="+mn-cs"/>
              </a:rPr>
              <a:t>The </a:t>
            </a:r>
            <a:r>
              <a:rPr lang="en-GB" sz="1200" b="1" kern="1200" dirty="0">
                <a:solidFill>
                  <a:schemeClr val="tx1"/>
                </a:solidFill>
                <a:effectLst/>
                <a:latin typeface="+mn-lt"/>
                <a:ea typeface="+mn-ea"/>
                <a:cs typeface="+mn-cs"/>
              </a:rPr>
              <a:t>storage manager </a:t>
            </a:r>
            <a:r>
              <a:rPr lang="en-GB" sz="1200" kern="1200" dirty="0">
                <a:solidFill>
                  <a:schemeClr val="tx1"/>
                </a:solidFill>
                <a:effectLst/>
                <a:latin typeface="+mn-lt"/>
                <a:ea typeface="+mn-ea"/>
                <a:cs typeface="+mn-cs"/>
              </a:rPr>
              <a:t>is the component of a database system that provides the interface between the low-level data stored in the database and the application programs and queries submitted to the system. The storage manager is responsible for the interaction with the file manager. The raw data are stored on the disk using the file system provided by the operating system. The storage manager translates the various DML statements into low-level file-system commands. </a:t>
            </a:r>
            <a:endParaRPr lang="aa-ET" dirty="0"/>
          </a:p>
          <a:p>
            <a:endParaRPr lang="aa-ET" dirty="0"/>
          </a:p>
          <a:p>
            <a:r>
              <a:rPr lang="en-GB" sz="1200" kern="1200" dirty="0">
                <a:solidFill>
                  <a:schemeClr val="tx1"/>
                </a:solidFill>
                <a:effectLst/>
                <a:latin typeface="+mn-lt"/>
                <a:ea typeface="+mn-ea"/>
                <a:cs typeface="+mn-cs"/>
              </a:rPr>
              <a:t>The query processor components include: </a:t>
            </a:r>
            <a:endParaRPr lang="en-GB" dirty="0"/>
          </a:p>
          <a:p>
            <a:r>
              <a:rPr lang="en-GB" sz="1200" b="1" kern="1200" dirty="0">
                <a:solidFill>
                  <a:schemeClr val="tx1"/>
                </a:solidFill>
                <a:effectLst/>
                <a:latin typeface="+mn-lt"/>
                <a:ea typeface="+mn-ea"/>
                <a:cs typeface="+mn-cs"/>
              </a:rPr>
              <a:t>DDL interpreter</a:t>
            </a:r>
            <a:r>
              <a:rPr lang="en-GB" sz="1200" kern="1200" dirty="0">
                <a:solidFill>
                  <a:schemeClr val="tx1"/>
                </a:solidFill>
                <a:effectLst/>
                <a:latin typeface="+mn-lt"/>
                <a:ea typeface="+mn-ea"/>
                <a:cs typeface="+mn-cs"/>
              </a:rPr>
              <a:t>, which interprets DDL statements and records the definitions in the data dictionary. </a:t>
            </a:r>
          </a:p>
          <a:p>
            <a:r>
              <a:rPr lang="en-GB" sz="1200" b="1" kern="1200" dirty="0">
                <a:solidFill>
                  <a:schemeClr val="tx1"/>
                </a:solidFill>
                <a:effectLst/>
                <a:latin typeface="+mn-lt"/>
                <a:ea typeface="+mn-ea"/>
                <a:cs typeface="+mn-cs"/>
              </a:rPr>
              <a:t>DMLcompiler</a:t>
            </a:r>
            <a:r>
              <a:rPr lang="en-GB" sz="1200" kern="1200" dirty="0">
                <a:solidFill>
                  <a:schemeClr val="tx1"/>
                </a:solidFill>
                <a:effectLst/>
                <a:latin typeface="+mn-lt"/>
                <a:ea typeface="+mn-ea"/>
                <a:cs typeface="+mn-cs"/>
              </a:rPr>
              <a:t>,whichtranslatesDMLstatementsinaquerylanguageintoanevaluation plan consisting of low-level instructions that the query-evaluation engine understands. </a:t>
            </a:r>
          </a:p>
          <a:p>
            <a:r>
              <a:rPr lang="en-GB" sz="1200" kern="1200" dirty="0">
                <a:solidFill>
                  <a:schemeClr val="tx1"/>
                </a:solidFill>
                <a:effectLst/>
                <a:latin typeface="+mn-lt"/>
                <a:ea typeface="+mn-ea"/>
                <a:cs typeface="+mn-cs"/>
              </a:rPr>
              <a:t>A query can usually be translated into any of a number of alternative evaluation plans that all give the same result. The DML compiler also performs </a:t>
            </a:r>
            <a:r>
              <a:rPr lang="en-GB" sz="1200" b="1" kern="1200" dirty="0">
                <a:solidFill>
                  <a:schemeClr val="tx1"/>
                </a:solidFill>
                <a:effectLst/>
                <a:latin typeface="+mn-lt"/>
                <a:ea typeface="+mn-ea"/>
                <a:cs typeface="+mn-cs"/>
              </a:rPr>
              <a:t>query optimization</a:t>
            </a:r>
            <a:r>
              <a:rPr lang="en-GB" sz="1200" kern="1200" dirty="0">
                <a:solidFill>
                  <a:schemeClr val="tx1"/>
                </a:solidFill>
                <a:effectLst/>
                <a:latin typeface="+mn-lt"/>
                <a:ea typeface="+mn-ea"/>
                <a:cs typeface="+mn-cs"/>
              </a:rPr>
              <a:t>; that is, it picks the lowest cost evaluation plan from among the alter- natives. </a:t>
            </a:r>
          </a:p>
          <a:p>
            <a:r>
              <a:rPr lang="en-GB" sz="1200" b="1" kern="1200" dirty="0">
                <a:solidFill>
                  <a:schemeClr val="tx1"/>
                </a:solidFill>
                <a:effectLst/>
                <a:latin typeface="+mn-lt"/>
                <a:ea typeface="+mn-ea"/>
                <a:cs typeface="+mn-cs"/>
              </a:rPr>
              <a:t>Query evaluation engine</a:t>
            </a:r>
            <a:r>
              <a:rPr lang="en-GB" sz="1200" kern="1200" dirty="0">
                <a:solidFill>
                  <a:schemeClr val="tx1"/>
                </a:solidFill>
                <a:effectLst/>
                <a:latin typeface="+mn-lt"/>
                <a:ea typeface="+mn-ea"/>
                <a:cs typeface="+mn-cs"/>
              </a:rPr>
              <a:t>, which executes low-level instructions generated by the DML compiler. </a:t>
            </a:r>
          </a:p>
          <a:p>
            <a:endParaRPr lang="aa-ET" dirty="0"/>
          </a:p>
          <a:p>
            <a:endParaRPr lang="aa-ET" dirty="0"/>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25</a:t>
            </a:fld>
            <a:endParaRPr lang="en-US"/>
          </a:p>
        </p:txBody>
      </p:sp>
    </p:spTree>
    <p:extLst>
      <p:ext uri="{BB962C8B-B14F-4D97-AF65-F5344CB8AC3E}">
        <p14:creationId xmlns:p14="http://schemas.microsoft.com/office/powerpoint/2010/main" val="348558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applications were relatively simple compared to modern database applications. Modern applications include highly sophisticated, worldwide enterprises. </a:t>
            </a:r>
          </a:p>
          <a:p>
            <a:r>
              <a:rPr lang="en-US" sz="1200" b="0" i="0" u="none" strike="noStrike" kern="1200" baseline="0" dirty="0">
                <a:solidFill>
                  <a:schemeClr val="tx1"/>
                </a:solidFill>
                <a:latin typeface="+mn-lt"/>
                <a:ea typeface="+mn-ea"/>
                <a:cs typeface="+mn-cs"/>
              </a:rPr>
              <a:t>All database applications, old and new, share important common elements. The central aspect of the application is not a program performing some calculation, but rather the data themselves.</a:t>
            </a:r>
          </a:p>
          <a:p>
            <a:r>
              <a:rPr lang="en-US" sz="1200" b="0" i="0" u="none" strike="noStrike" kern="1200" baseline="0" dirty="0">
                <a:solidFill>
                  <a:schemeClr val="tx1"/>
                </a:solidFill>
                <a:latin typeface="+mn-lt"/>
                <a:ea typeface="+mn-ea"/>
                <a:cs typeface="+mn-cs"/>
              </a:rPr>
              <a:t>Today, database applications may include data with complex relationships and a</a:t>
            </a:r>
          </a:p>
          <a:p>
            <a:r>
              <a:rPr lang="en-US" sz="1200" b="0" i="0" u="none" strike="noStrike" kern="1200" baseline="0" dirty="0">
                <a:solidFill>
                  <a:schemeClr val="tx1"/>
                </a:solidFill>
                <a:latin typeface="+mn-lt"/>
                <a:ea typeface="+mn-ea"/>
                <a:cs typeface="+mn-cs"/>
              </a:rPr>
              <a:t>more variable structure. As an example of an application with structured data, consider</a:t>
            </a:r>
          </a:p>
          <a:p>
            <a:r>
              <a:rPr lang="en-US" sz="1200" b="0" i="0" u="none" strike="noStrike" kern="1200" baseline="0" dirty="0">
                <a:solidFill>
                  <a:schemeClr val="tx1"/>
                </a:solidFill>
                <a:latin typeface="+mn-lt"/>
                <a:ea typeface="+mn-ea"/>
                <a:cs typeface="+mn-cs"/>
              </a:rPr>
              <a:t>a university’s records regarding courses, students, and course registration. The university</a:t>
            </a:r>
          </a:p>
          <a:p>
            <a:r>
              <a:rPr lang="en-US" sz="1200" b="0" i="0" u="none" strike="noStrike" kern="1200" baseline="0" dirty="0">
                <a:solidFill>
                  <a:schemeClr val="tx1"/>
                </a:solidFill>
                <a:latin typeface="+mn-lt"/>
                <a:ea typeface="+mn-ea"/>
                <a:cs typeface="+mn-cs"/>
              </a:rPr>
              <a:t>keeps the same type of information about each course: course-identifier, title, department,</a:t>
            </a:r>
          </a:p>
          <a:p>
            <a:r>
              <a:rPr lang="en-US" sz="1200" b="0" i="0" u="none" strike="noStrike" kern="1200" baseline="0" dirty="0">
                <a:solidFill>
                  <a:schemeClr val="tx1"/>
                </a:solidFill>
                <a:latin typeface="+mn-lt"/>
                <a:ea typeface="+mn-ea"/>
                <a:cs typeface="+mn-cs"/>
              </a:rPr>
              <a:t>course number, etc., and similarly for students: student-identifier, name, address,</a:t>
            </a:r>
          </a:p>
          <a:p>
            <a:r>
              <a:rPr lang="en-US" sz="1200" b="0" i="0" u="none" strike="noStrike" kern="1200" baseline="0" dirty="0">
                <a:solidFill>
                  <a:schemeClr val="tx1"/>
                </a:solidFill>
                <a:latin typeface="+mn-lt"/>
                <a:ea typeface="+mn-ea"/>
                <a:cs typeface="+mn-cs"/>
              </a:rPr>
              <a:t>phone, etc. Course registration is a collection of pairs: one course identifier and</a:t>
            </a:r>
          </a:p>
          <a:p>
            <a:r>
              <a:rPr lang="en-US" sz="1200" b="0" i="0" u="none" strike="noStrike" kern="1200" baseline="0" dirty="0">
                <a:solidFill>
                  <a:schemeClr val="tx1"/>
                </a:solidFill>
                <a:latin typeface="+mn-lt"/>
                <a:ea typeface="+mn-ea"/>
                <a:cs typeface="+mn-cs"/>
              </a:rPr>
              <a:t>one student identifier.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Here are some examples of database applications applications:</a:t>
            </a:r>
          </a:p>
          <a:p>
            <a:r>
              <a:rPr lang="en-US" sz="1200" b="0" i="0" u="none" strike="noStrike" kern="1200" baseline="0" dirty="0">
                <a:solidFill>
                  <a:schemeClr val="tx1"/>
                </a:solidFill>
                <a:latin typeface="+mn-lt"/>
                <a:ea typeface="+mn-ea"/>
                <a:cs typeface="+mn-cs"/>
              </a:rPr>
              <a:t>• Enterprise Information</a:t>
            </a:r>
          </a:p>
          <a:p>
            <a:r>
              <a:rPr lang="en-US" sz="1200" b="0" i="0" u="none" strike="noStrike" kern="1200" baseline="0" dirty="0">
                <a:solidFill>
                  <a:schemeClr val="tx1"/>
                </a:solidFill>
                <a:latin typeface="+mn-lt"/>
                <a:ea typeface="+mn-ea"/>
                <a:cs typeface="+mn-cs"/>
              </a:rPr>
              <a:t>° Sales: For customer, product, and purchase information.</a:t>
            </a:r>
          </a:p>
          <a:p>
            <a:r>
              <a:rPr lang="en-US" sz="1200" b="0" i="0" u="none" strike="noStrike" kern="1200" baseline="0" dirty="0">
                <a:solidFill>
                  <a:schemeClr val="tx1"/>
                </a:solidFill>
                <a:latin typeface="+mn-lt"/>
                <a:ea typeface="+mn-ea"/>
                <a:cs typeface="+mn-cs"/>
              </a:rPr>
              <a:t>° Accounting: For payments, receipts, account balances, assets, and other accounting</a:t>
            </a:r>
          </a:p>
          <a:p>
            <a:r>
              <a:rPr lang="en-US" sz="1200" b="0" i="0" u="none" strike="noStrike" kern="1200" baseline="0" dirty="0">
                <a:solidFill>
                  <a:schemeClr val="tx1"/>
                </a:solidFill>
                <a:latin typeface="+mn-lt"/>
                <a:ea typeface="+mn-ea"/>
                <a:cs typeface="+mn-cs"/>
              </a:rPr>
              <a:t>information.</a:t>
            </a:r>
          </a:p>
          <a:p>
            <a:r>
              <a:rPr lang="en-US" sz="1200" b="0" i="0" u="none" strike="noStrike" kern="1200" baseline="0" dirty="0">
                <a:solidFill>
                  <a:schemeClr val="tx1"/>
                </a:solidFill>
                <a:latin typeface="+mn-lt"/>
                <a:ea typeface="+mn-ea"/>
                <a:cs typeface="+mn-cs"/>
              </a:rPr>
              <a:t>° Human resources: For information about employees, salaries, payroll taxes, and</a:t>
            </a:r>
          </a:p>
          <a:p>
            <a:r>
              <a:rPr lang="en-US" sz="1200" b="0" i="0" u="none" strike="noStrike" kern="1200" baseline="0" dirty="0">
                <a:solidFill>
                  <a:schemeClr val="tx1"/>
                </a:solidFill>
                <a:latin typeface="+mn-lt"/>
                <a:ea typeface="+mn-ea"/>
                <a:cs typeface="+mn-cs"/>
              </a:rPr>
              <a:t>benefits, and for generation of paychecks.</a:t>
            </a:r>
          </a:p>
          <a:p>
            <a:r>
              <a:rPr lang="en-US" sz="1200" b="0" i="0" u="none" strike="noStrike" kern="1200" baseline="0" dirty="0">
                <a:solidFill>
                  <a:schemeClr val="tx1"/>
                </a:solidFill>
                <a:latin typeface="+mn-lt"/>
                <a:ea typeface="+mn-ea"/>
                <a:cs typeface="+mn-cs"/>
              </a:rPr>
              <a:t>• Manufacturing: For management of the supply chain and for tracking production</a:t>
            </a:r>
          </a:p>
          <a:p>
            <a:r>
              <a:rPr lang="en-US" sz="1200" b="0" i="0" u="none" strike="noStrike" kern="1200" baseline="0" dirty="0">
                <a:solidFill>
                  <a:schemeClr val="tx1"/>
                </a:solidFill>
                <a:latin typeface="+mn-lt"/>
                <a:ea typeface="+mn-ea"/>
                <a:cs typeface="+mn-cs"/>
              </a:rPr>
              <a:t>of items in factories, inventories of items in warehouses and stores, and orders for</a:t>
            </a:r>
          </a:p>
          <a:p>
            <a:r>
              <a:rPr lang="en-US" sz="1200" b="0" i="0" u="none" strike="noStrike" kern="1200" baseline="0" dirty="0">
                <a:solidFill>
                  <a:schemeClr val="tx1"/>
                </a:solidFill>
                <a:latin typeface="+mn-lt"/>
                <a:ea typeface="+mn-ea"/>
                <a:cs typeface="+mn-cs"/>
              </a:rPr>
              <a:t>items.</a:t>
            </a:r>
          </a:p>
          <a:p>
            <a:r>
              <a:rPr lang="en-US" sz="1200" b="0" i="0" u="none" strike="noStrike" kern="1200" baseline="0" dirty="0">
                <a:solidFill>
                  <a:schemeClr val="tx1"/>
                </a:solidFill>
                <a:latin typeface="+mn-lt"/>
                <a:ea typeface="+mn-ea"/>
                <a:cs typeface="+mn-cs"/>
              </a:rPr>
              <a:t>• Banking and Finance</a:t>
            </a:r>
          </a:p>
          <a:p>
            <a:r>
              <a:rPr lang="en-US" sz="1200" b="0" i="0" u="none" strike="noStrike" kern="1200" baseline="0" dirty="0">
                <a:solidFill>
                  <a:schemeClr val="tx1"/>
                </a:solidFill>
                <a:latin typeface="+mn-lt"/>
                <a:ea typeface="+mn-ea"/>
                <a:cs typeface="+mn-cs"/>
              </a:rPr>
              <a:t>° Banking: For customer information, accounts, loans, and banking transactions.</a:t>
            </a:r>
          </a:p>
          <a:p>
            <a:r>
              <a:rPr lang="en-US" sz="1200" b="0" i="0" u="none" strike="noStrike" kern="1200" baseline="0" dirty="0">
                <a:solidFill>
                  <a:schemeClr val="tx1"/>
                </a:solidFill>
                <a:latin typeface="+mn-lt"/>
                <a:ea typeface="+mn-ea"/>
                <a:cs typeface="+mn-cs"/>
              </a:rPr>
              <a:t>° Credit card transactions: For purchases on credit cards and generation of</a:t>
            </a:r>
          </a:p>
          <a:p>
            <a:r>
              <a:rPr lang="en-US" sz="1200" b="0" i="0" u="none" strike="noStrike" kern="1200" baseline="0" dirty="0">
                <a:solidFill>
                  <a:schemeClr val="tx1"/>
                </a:solidFill>
                <a:latin typeface="+mn-lt"/>
                <a:ea typeface="+mn-ea"/>
                <a:cs typeface="+mn-cs"/>
              </a:rPr>
              <a:t>monthly statements.</a:t>
            </a:r>
          </a:p>
          <a:p>
            <a:r>
              <a:rPr lang="en-US" sz="1200" b="0" i="0" u="none" strike="noStrike" kern="1200" baseline="0" dirty="0">
                <a:solidFill>
                  <a:schemeClr val="tx1"/>
                </a:solidFill>
                <a:latin typeface="+mn-lt"/>
                <a:ea typeface="+mn-ea"/>
                <a:cs typeface="+mn-cs"/>
              </a:rPr>
              <a:t>° Finance: For storing information about holdings, sales, and purchases of financial</a:t>
            </a:r>
          </a:p>
          <a:p>
            <a:r>
              <a:rPr lang="en-US" sz="1200" b="0" i="0" u="none" strike="noStrike" kern="1200" baseline="0" dirty="0">
                <a:solidFill>
                  <a:schemeClr val="tx1"/>
                </a:solidFill>
                <a:latin typeface="+mn-lt"/>
                <a:ea typeface="+mn-ea"/>
                <a:cs typeface="+mn-cs"/>
              </a:rPr>
              <a:t>instruments such as stocks and bonds; also for storing real-time market</a:t>
            </a:r>
          </a:p>
          <a:p>
            <a:r>
              <a:rPr lang="en-US" sz="1200" b="0" i="0" u="none" strike="noStrike" kern="1200" baseline="0" dirty="0">
                <a:solidFill>
                  <a:schemeClr val="tx1"/>
                </a:solidFill>
                <a:latin typeface="+mn-lt"/>
                <a:ea typeface="+mn-ea"/>
                <a:cs typeface="+mn-cs"/>
              </a:rPr>
              <a:t>data to enable online trading by customers and automated trading by the firm.</a:t>
            </a:r>
          </a:p>
          <a:p>
            <a:r>
              <a:rPr lang="en-US" sz="1200" b="0" i="0" u="none" strike="noStrike" kern="1200" baseline="0" dirty="0">
                <a:solidFill>
                  <a:schemeClr val="tx1"/>
                </a:solidFill>
                <a:latin typeface="+mn-lt"/>
                <a:ea typeface="+mn-ea"/>
                <a:cs typeface="+mn-cs"/>
              </a:rPr>
              <a:t>• Universities: For student information, course registrations, and grades (in addition</a:t>
            </a:r>
          </a:p>
          <a:p>
            <a:r>
              <a:rPr lang="en-US" sz="1200" b="0" i="0" u="none" strike="noStrike" kern="1200" baseline="0" dirty="0">
                <a:solidFill>
                  <a:schemeClr val="tx1"/>
                </a:solidFill>
                <a:latin typeface="+mn-lt"/>
                <a:ea typeface="+mn-ea"/>
                <a:cs typeface="+mn-cs"/>
              </a:rPr>
              <a:t>to standard enterprise information such as human resources and accounting).</a:t>
            </a:r>
          </a:p>
          <a:p>
            <a:r>
              <a:rPr lang="en-US" sz="1200" b="0" i="0" u="none" strike="noStrike" kern="1200" baseline="0" dirty="0">
                <a:solidFill>
                  <a:schemeClr val="tx1"/>
                </a:solidFill>
                <a:latin typeface="+mn-lt"/>
                <a:ea typeface="+mn-ea"/>
                <a:cs typeface="+mn-cs"/>
              </a:rPr>
              <a:t>• Airlines: For reservations and schedule information. Airlines were among the first</a:t>
            </a:r>
          </a:p>
          <a:p>
            <a:r>
              <a:rPr lang="en-US" sz="1200" b="0" i="0" u="none" strike="noStrike" kern="1200" baseline="0" dirty="0">
                <a:solidFill>
                  <a:schemeClr val="tx1"/>
                </a:solidFill>
                <a:latin typeface="+mn-lt"/>
                <a:ea typeface="+mn-ea"/>
                <a:cs typeface="+mn-cs"/>
              </a:rPr>
              <a:t>to use databases in a geographically distributed manner.</a:t>
            </a:r>
          </a:p>
          <a:p>
            <a:r>
              <a:rPr lang="en-US" sz="1200" b="0" i="0" u="none" strike="noStrike" kern="1200" baseline="0" dirty="0">
                <a:solidFill>
                  <a:schemeClr val="tx1"/>
                </a:solidFill>
                <a:latin typeface="+mn-lt"/>
                <a:ea typeface="+mn-ea"/>
                <a:cs typeface="+mn-cs"/>
              </a:rPr>
              <a:t>• Telecommunication: For keeping records of calls, texts, and data usage, generating</a:t>
            </a:r>
          </a:p>
          <a:p>
            <a:r>
              <a:rPr lang="en-US" sz="1200" b="0" i="0" u="none" strike="noStrike" kern="1200" baseline="0" dirty="0">
                <a:solidFill>
                  <a:schemeClr val="tx1"/>
                </a:solidFill>
                <a:latin typeface="+mn-lt"/>
                <a:ea typeface="+mn-ea"/>
                <a:cs typeface="+mn-cs"/>
              </a:rPr>
              <a:t>monthly bills, maintaining balances on prepaid calling cards, and storing information</a:t>
            </a:r>
          </a:p>
          <a:p>
            <a:r>
              <a:rPr lang="en-US" sz="1200" b="0" i="0" u="none" strike="noStrike" kern="1200" baseline="0" dirty="0">
                <a:solidFill>
                  <a:schemeClr val="tx1"/>
                </a:solidFill>
                <a:latin typeface="+mn-lt"/>
                <a:ea typeface="+mn-ea"/>
                <a:cs typeface="+mn-cs"/>
              </a:rPr>
              <a:t>about the communication networks.</a:t>
            </a:r>
          </a:p>
          <a:p>
            <a:r>
              <a:rPr lang="en-US" sz="1200" b="0" i="0" u="none" strike="noStrike" kern="1200" baseline="0" dirty="0">
                <a:solidFill>
                  <a:schemeClr val="tx1"/>
                </a:solidFill>
                <a:latin typeface="+mn-lt"/>
                <a:ea typeface="+mn-ea"/>
                <a:cs typeface="+mn-cs"/>
              </a:rPr>
              <a:t>• Web-based services</a:t>
            </a:r>
          </a:p>
          <a:p>
            <a:r>
              <a:rPr lang="en-US" sz="1200" b="0" i="0" u="none" strike="noStrike" kern="1200" baseline="0" dirty="0">
                <a:solidFill>
                  <a:schemeClr val="tx1"/>
                </a:solidFill>
                <a:latin typeface="+mn-lt"/>
                <a:ea typeface="+mn-ea"/>
                <a:cs typeface="+mn-cs"/>
              </a:rPr>
              <a:t>° Social-media: For keeping records of users, connections between users (such as</a:t>
            </a:r>
          </a:p>
          <a:p>
            <a:r>
              <a:rPr lang="en-US" sz="1200" b="0" i="0" u="none" strike="noStrike" kern="1200" baseline="0" dirty="0">
                <a:solidFill>
                  <a:schemeClr val="tx1"/>
                </a:solidFill>
                <a:latin typeface="+mn-lt"/>
                <a:ea typeface="+mn-ea"/>
                <a:cs typeface="+mn-cs"/>
              </a:rPr>
              <a:t>friend/follows information), posts made by users, rating/like information about</a:t>
            </a:r>
          </a:p>
          <a:p>
            <a:r>
              <a:rPr lang="en-US" sz="1200" b="0" i="0" u="none" strike="noStrike" kern="1200" baseline="0" dirty="0">
                <a:solidFill>
                  <a:schemeClr val="tx1"/>
                </a:solidFill>
                <a:latin typeface="+mn-lt"/>
                <a:ea typeface="+mn-ea"/>
                <a:cs typeface="+mn-cs"/>
              </a:rPr>
              <a:t>posts, etc.</a:t>
            </a:r>
          </a:p>
          <a:p>
            <a:r>
              <a:rPr lang="en-US" sz="1200" b="0" i="0" u="none" strike="noStrike" kern="1200" baseline="0" dirty="0">
                <a:solidFill>
                  <a:schemeClr val="tx1"/>
                </a:solidFill>
                <a:latin typeface="+mn-lt"/>
                <a:ea typeface="+mn-ea"/>
                <a:cs typeface="+mn-cs"/>
              </a:rPr>
              <a:t>° Online retailers: For keeping records of sales data and orders as for any retailer,</a:t>
            </a:r>
          </a:p>
          <a:p>
            <a:r>
              <a:rPr lang="en-US" sz="1200" b="0" i="0" u="none" strike="noStrike" kern="1200" baseline="0" dirty="0">
                <a:solidFill>
                  <a:schemeClr val="tx1"/>
                </a:solidFill>
                <a:latin typeface="+mn-lt"/>
                <a:ea typeface="+mn-ea"/>
                <a:cs typeface="+mn-cs"/>
              </a:rPr>
              <a:t>but also for tracking a user’s product views, search terms, etc., for the purpose</a:t>
            </a:r>
          </a:p>
          <a:p>
            <a:r>
              <a:rPr lang="en-US" sz="1200" b="0" i="0" u="none" strike="noStrike" kern="1200" baseline="0" dirty="0">
                <a:solidFill>
                  <a:schemeClr val="tx1"/>
                </a:solidFill>
                <a:latin typeface="+mn-lt"/>
                <a:ea typeface="+mn-ea"/>
                <a:cs typeface="+mn-cs"/>
              </a:rPr>
              <a:t>of identifying the best items to recommend to that user.</a:t>
            </a:r>
          </a:p>
          <a:p>
            <a:r>
              <a:rPr lang="en-US" sz="1200" b="0" i="0" u="none" strike="noStrike" kern="1200" baseline="0" dirty="0">
                <a:solidFill>
                  <a:schemeClr val="tx1"/>
                </a:solidFill>
                <a:latin typeface="+mn-lt"/>
                <a:ea typeface="+mn-ea"/>
                <a:cs typeface="+mn-cs"/>
              </a:rPr>
              <a:t>° Online advertisements: For keeping records of click history to enable targeted</a:t>
            </a:r>
          </a:p>
          <a:p>
            <a:r>
              <a:rPr lang="en-US" sz="1200" b="0" i="0" u="none" strike="noStrike" kern="1200" baseline="0" dirty="0">
                <a:solidFill>
                  <a:schemeClr val="tx1"/>
                </a:solidFill>
                <a:latin typeface="+mn-lt"/>
                <a:ea typeface="+mn-ea"/>
                <a:cs typeface="+mn-cs"/>
              </a:rPr>
              <a:t>advertisements, product suggestions, news articles, etc. People access such</a:t>
            </a:r>
          </a:p>
          <a:p>
            <a:r>
              <a:rPr lang="en-US" sz="1200" b="0" i="0" u="none" strike="noStrike" kern="1200" baseline="0" dirty="0">
                <a:solidFill>
                  <a:schemeClr val="tx1"/>
                </a:solidFill>
                <a:latin typeface="+mn-lt"/>
                <a:ea typeface="+mn-ea"/>
                <a:cs typeface="+mn-cs"/>
              </a:rPr>
              <a:t>databases every time they do a web search, make an online purchase, or access</a:t>
            </a:r>
          </a:p>
          <a:p>
            <a:r>
              <a:rPr lang="en-US" sz="1200" b="0" i="0" u="none" strike="noStrike" kern="1200" baseline="0" dirty="0">
                <a:solidFill>
                  <a:schemeClr val="tx1"/>
                </a:solidFill>
                <a:latin typeface="+mn-lt"/>
                <a:ea typeface="+mn-ea"/>
                <a:cs typeface="+mn-cs"/>
              </a:rPr>
              <a:t>a social-networking site.</a:t>
            </a:r>
          </a:p>
          <a:p>
            <a:r>
              <a:rPr lang="en-US" sz="1200" b="0" i="0" u="none" strike="noStrike" kern="1200" baseline="0" dirty="0">
                <a:solidFill>
                  <a:schemeClr val="tx1"/>
                </a:solidFill>
                <a:latin typeface="+mn-lt"/>
                <a:ea typeface="+mn-ea"/>
                <a:cs typeface="+mn-cs"/>
              </a:rPr>
              <a:t>• Document databases: For maintaining collections of new articles, patents, published</a:t>
            </a:r>
          </a:p>
          <a:p>
            <a:r>
              <a:rPr lang="en-US" sz="1200" b="0" i="0" u="none" strike="noStrike" kern="1200" baseline="0" dirty="0">
                <a:solidFill>
                  <a:schemeClr val="tx1"/>
                </a:solidFill>
                <a:latin typeface="+mn-lt"/>
                <a:ea typeface="+mn-ea"/>
                <a:cs typeface="+mn-cs"/>
              </a:rPr>
              <a:t>research papers, etc.</a:t>
            </a:r>
          </a:p>
          <a:p>
            <a:r>
              <a:rPr lang="en-US" sz="1200" b="0" i="0" u="none" strike="noStrike" kern="1200" baseline="0" dirty="0">
                <a:solidFill>
                  <a:schemeClr val="tx1"/>
                </a:solidFill>
                <a:latin typeface="+mn-lt"/>
                <a:ea typeface="+mn-ea"/>
                <a:cs typeface="+mn-cs"/>
              </a:rPr>
              <a:t>• Navigation systems: </a:t>
            </a:r>
            <a:r>
              <a:rPr lang="en-US" sz="1200" b="0" i="0" u="none" strike="noStrike" kern="1200" baseline="0" dirty="0" err="1">
                <a:solidFill>
                  <a:schemeClr val="tx1"/>
                </a:solidFill>
                <a:latin typeface="+mn-lt"/>
                <a:ea typeface="+mn-ea"/>
                <a:cs typeface="+mn-cs"/>
              </a:rPr>
              <a:t>Formaintaining</a:t>
            </a:r>
            <a:r>
              <a:rPr lang="en-US" sz="1200" b="0" i="0" u="none" strike="noStrike" kern="1200" baseline="0" dirty="0">
                <a:solidFill>
                  <a:schemeClr val="tx1"/>
                </a:solidFill>
                <a:latin typeface="+mn-lt"/>
                <a:ea typeface="+mn-ea"/>
                <a:cs typeface="+mn-cs"/>
              </a:rPr>
              <a:t> the locations of varies places of interest along</a:t>
            </a:r>
          </a:p>
          <a:p>
            <a:r>
              <a:rPr lang="en-US" sz="1200" b="0" i="0" u="none" strike="noStrike" kern="1200" baseline="0" dirty="0">
                <a:solidFill>
                  <a:schemeClr val="tx1"/>
                </a:solidFill>
                <a:latin typeface="+mn-lt"/>
                <a:ea typeface="+mn-ea"/>
                <a:cs typeface="+mn-cs"/>
              </a:rPr>
              <a:t>with the exact routes of roads, train systems, buses, etc.</a:t>
            </a:r>
            <a:endParaRPr lang="en-US" dirty="0"/>
          </a:p>
        </p:txBody>
      </p:sp>
      <p:sp>
        <p:nvSpPr>
          <p:cNvPr id="4" name="Slide Number Placeholder 3"/>
          <p:cNvSpPr>
            <a:spLocks noGrp="1"/>
          </p:cNvSpPr>
          <p:nvPr>
            <p:ph type="sldNum" sz="quarter" idx="5"/>
          </p:nvPr>
        </p:nvSpPr>
        <p:spPr/>
        <p:txBody>
          <a:bodyPr/>
          <a:lstStyle/>
          <a:p>
            <a:fld id="{B1941504-9E15-4EDB-94CF-C5F4DA390323}" type="slidenum">
              <a:rPr lang="en-US" smtClean="0"/>
              <a:t>9</a:t>
            </a:fld>
            <a:endParaRPr lang="en-US"/>
          </a:p>
        </p:txBody>
      </p:sp>
    </p:spTree>
    <p:extLst>
      <p:ext uri="{BB962C8B-B14F-4D97-AF65-F5344CB8AC3E}">
        <p14:creationId xmlns:p14="http://schemas.microsoft.com/office/powerpoint/2010/main" val="289769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41504-9E15-4EDB-94CF-C5F4DA390323}" type="slidenum">
              <a:rPr lang="en-US" smtClean="0"/>
              <a:t>10</a:t>
            </a:fld>
            <a:endParaRPr lang="en-US"/>
          </a:p>
        </p:txBody>
      </p:sp>
    </p:spTree>
    <p:extLst>
      <p:ext uri="{BB962C8B-B14F-4D97-AF65-F5344CB8AC3E}">
        <p14:creationId xmlns:p14="http://schemas.microsoft.com/office/powerpoint/2010/main" val="290532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this topic further, please read page number 6,7,8 of book - </a:t>
            </a:r>
            <a:r>
              <a:rPr lang="en-US" sz="1200" kern="1200" dirty="0" err="1">
                <a:solidFill>
                  <a:schemeClr val="tx1"/>
                </a:solidFill>
                <a:effectLst/>
                <a:latin typeface="+mn-lt"/>
                <a:ea typeface="+mn-ea"/>
                <a:cs typeface="+mn-cs"/>
              </a:rPr>
              <a:t>Avi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Silberschatz</a:t>
            </a:r>
            <a:r>
              <a:rPr lang="en-US" sz="1200" kern="1200" dirty="0">
                <a:solidFill>
                  <a:schemeClr val="tx1"/>
                </a:solidFill>
                <a:effectLst/>
                <a:latin typeface="+mn-lt"/>
                <a:ea typeface="+mn-ea"/>
                <a:cs typeface="+mn-cs"/>
              </a:rPr>
              <a:t>: "Database System Concepts”</a:t>
            </a:r>
            <a:endParaRPr lang="en-US" dirty="0"/>
          </a:p>
        </p:txBody>
      </p:sp>
      <p:sp>
        <p:nvSpPr>
          <p:cNvPr id="4" name="Slide Number Placeholder 3"/>
          <p:cNvSpPr>
            <a:spLocks noGrp="1"/>
          </p:cNvSpPr>
          <p:nvPr>
            <p:ph type="sldNum" sz="quarter" idx="5"/>
          </p:nvPr>
        </p:nvSpPr>
        <p:spPr/>
        <p:txBody>
          <a:bodyPr/>
          <a:lstStyle/>
          <a:p>
            <a:fld id="{B1941504-9E15-4EDB-94CF-C5F4DA390323}" type="slidenum">
              <a:rPr lang="en-US" smtClean="0"/>
              <a:t>11</a:t>
            </a:fld>
            <a:endParaRPr lang="en-US"/>
          </a:p>
        </p:txBody>
      </p:sp>
    </p:spTree>
    <p:extLst>
      <p:ext uri="{BB962C8B-B14F-4D97-AF65-F5344CB8AC3E}">
        <p14:creationId xmlns:p14="http://schemas.microsoft.com/office/powerpoint/2010/main" val="103993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database system is a collection of interrelated data and a set of programs that allow</a:t>
            </a:r>
          </a:p>
          <a:p>
            <a:r>
              <a:rPr lang="en-US" sz="1200" b="0" i="0" u="none" strike="noStrike" kern="1200" baseline="0" dirty="0">
                <a:solidFill>
                  <a:schemeClr val="tx1"/>
                </a:solidFill>
                <a:latin typeface="+mn-lt"/>
                <a:ea typeface="+mn-ea"/>
                <a:cs typeface="+mn-cs"/>
              </a:rPr>
              <a:t>users to access and modify these data. A major purpose of a database system is to</a:t>
            </a:r>
          </a:p>
          <a:p>
            <a:r>
              <a:rPr lang="en-US" sz="1200" b="0" i="0" u="none" strike="noStrike" kern="1200" baseline="0" dirty="0">
                <a:solidFill>
                  <a:schemeClr val="tx1"/>
                </a:solidFill>
                <a:latin typeface="+mn-lt"/>
                <a:ea typeface="+mn-ea"/>
                <a:cs typeface="+mn-cs"/>
              </a:rPr>
              <a:t>provide users with an </a:t>
            </a:r>
            <a:r>
              <a:rPr lang="en-US" sz="1200" b="0" i="1" u="none" strike="noStrike" kern="1200" baseline="0" dirty="0">
                <a:solidFill>
                  <a:schemeClr val="tx1"/>
                </a:solidFill>
                <a:latin typeface="+mn-lt"/>
                <a:ea typeface="+mn-ea"/>
                <a:cs typeface="+mn-cs"/>
              </a:rPr>
              <a:t>abstract </a:t>
            </a:r>
            <a:r>
              <a:rPr lang="en-US" sz="1200" b="0" i="0" u="none" strike="noStrike" kern="1200" baseline="0" dirty="0">
                <a:solidFill>
                  <a:schemeClr val="tx1"/>
                </a:solidFill>
                <a:latin typeface="+mn-lt"/>
                <a:ea typeface="+mn-ea"/>
                <a:cs typeface="+mn-cs"/>
              </a:rPr>
              <a:t>view of the data. That is, the system hides certain details</a:t>
            </a:r>
          </a:p>
          <a:p>
            <a:r>
              <a:rPr lang="en-US" sz="1200" b="0" i="0" u="none" strike="noStrike" kern="1200" baseline="0" dirty="0">
                <a:solidFill>
                  <a:schemeClr val="tx1"/>
                </a:solidFill>
                <a:latin typeface="+mn-lt"/>
                <a:ea typeface="+mn-ea"/>
                <a:cs typeface="+mn-cs"/>
              </a:rPr>
              <a:t>of how the data are stored and maintained.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Data Model:</a:t>
            </a:r>
          </a:p>
          <a:p>
            <a:r>
              <a:rPr lang="en-US" sz="1200" b="0" i="0" u="none" strike="noStrike" kern="1200" baseline="0" dirty="0">
                <a:solidFill>
                  <a:schemeClr val="tx1"/>
                </a:solidFill>
                <a:latin typeface="+mn-lt"/>
                <a:ea typeface="+mn-ea"/>
                <a:cs typeface="+mn-cs"/>
              </a:rPr>
              <a:t>Underlying the structure of a database is the data model: a collection of conceptual tools for describing data, data relationships, data semantics, and consistency constraints. There are a number of different data models that we shall cover in the text. The data models can be classified into four different categories: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RelationalModel</a:t>
            </a:r>
            <a:r>
              <a:rPr lang="en-US" sz="1200" b="0" i="0" u="none" strike="noStrike" kern="1200" baseline="0" dirty="0">
                <a:solidFill>
                  <a:schemeClr val="tx1"/>
                </a:solidFill>
                <a:latin typeface="+mn-lt"/>
                <a:ea typeface="+mn-ea"/>
                <a:cs typeface="+mn-cs"/>
              </a:rPr>
              <a:t>:- The relational model uses a collection of tables to represent both data and the relationships among those data. Each table has multiple columns, and each column has a unique name. Tables are also known as relations. The relational model is an example of a record-based model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Entity-Relationship Model:- The entity-relationship (E-R) data model uses a collection of basic objects, called </a:t>
            </a:r>
            <a:r>
              <a:rPr lang="en-US" sz="1200" b="0" i="1" u="none" strike="noStrike" kern="1200" baseline="0" dirty="0">
                <a:solidFill>
                  <a:schemeClr val="tx1"/>
                </a:solidFill>
                <a:latin typeface="+mn-lt"/>
                <a:ea typeface="+mn-ea"/>
                <a:cs typeface="+mn-cs"/>
              </a:rPr>
              <a:t>entities</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relationships </a:t>
            </a:r>
            <a:r>
              <a:rPr lang="en-US" sz="1200" b="0" i="0" u="none" strike="noStrike" kern="1200" baseline="0" dirty="0">
                <a:solidFill>
                  <a:schemeClr val="tx1"/>
                </a:solidFill>
                <a:latin typeface="+mn-lt"/>
                <a:ea typeface="+mn-ea"/>
                <a:cs typeface="+mn-cs"/>
              </a:rPr>
              <a:t>among these objects. An entity is a “thing” or “object” in the real world that is distinguishable from other</a:t>
            </a:r>
          </a:p>
          <a:p>
            <a:r>
              <a:rPr lang="en-US" sz="1200" b="0" i="0" u="none" strike="noStrike" kern="1200" baseline="0" dirty="0">
                <a:solidFill>
                  <a:schemeClr val="tx1"/>
                </a:solidFill>
                <a:latin typeface="+mn-lt"/>
                <a:ea typeface="+mn-ea"/>
                <a:cs typeface="+mn-cs"/>
              </a:rPr>
              <a:t>objects. The entity-relationship model is widely used in database design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Semi-structured Data Model:- The semi-structured data model permits the specification of data where individual data items of the same type may have different sets of attributes. This is in contrast to the data models mentioned earlier, where</a:t>
            </a:r>
          </a:p>
          <a:p>
            <a:r>
              <a:rPr lang="en-US" sz="1200" b="0" i="0" u="none" strike="noStrike" kern="1200" baseline="0" dirty="0">
                <a:solidFill>
                  <a:schemeClr val="tx1"/>
                </a:solidFill>
                <a:latin typeface="+mn-lt"/>
                <a:ea typeface="+mn-ea"/>
                <a:cs typeface="+mn-cs"/>
              </a:rPr>
              <a:t>every data item of a particular type must have the same set of attributes. </a:t>
            </a:r>
            <a:r>
              <a:rPr lang="en-US" sz="1200" b="0" i="1" u="none" strike="noStrike" kern="1200" baseline="0" dirty="0">
                <a:solidFill>
                  <a:schemeClr val="tx1"/>
                </a:solidFill>
                <a:latin typeface="+mn-lt"/>
                <a:ea typeface="+mn-ea"/>
                <a:cs typeface="+mn-cs"/>
              </a:rPr>
              <a:t>JSON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Extensible Markup Language </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XML</a:t>
            </a:r>
            <a:r>
              <a:rPr lang="en-US" sz="1200" b="0" i="0" u="none" strike="noStrike" kern="1200" baseline="0" dirty="0">
                <a:solidFill>
                  <a:schemeClr val="tx1"/>
                </a:solidFill>
                <a:latin typeface="+mn-lt"/>
                <a:ea typeface="+mn-ea"/>
                <a:cs typeface="+mn-cs"/>
              </a:rPr>
              <a:t>) are widely used semi-structured data representations.</a:t>
            </a:r>
          </a:p>
          <a:p>
            <a:endParaRPr lang="en-US" sz="1200" b="0" i="0" u="none" strike="noStrike" kern="1200" baseline="0" dirty="0">
              <a:solidFill>
                <a:schemeClr val="tx1"/>
              </a:solidFill>
              <a:latin typeface="+mn-lt"/>
              <a:ea typeface="+mn-ea"/>
              <a:cs typeface="+mn-cs"/>
            </a:endParaRPr>
          </a:p>
          <a:p>
            <a:r>
              <a:rPr lang="en-US" dirty="0"/>
              <a:t>Object-Based Data Model:- Object-oriented programming (especially in Java, C++, or C#) has become the dominant software-development methodology. This led initially to the development of a distinct object-oriented data model, but today the concept of objects is well integrated into relational databases. Standards exist to store objects in relational tables. Database systems allow procedures to be stored in the database system and executed by the database system</a:t>
            </a:r>
          </a:p>
        </p:txBody>
      </p:sp>
      <p:sp>
        <p:nvSpPr>
          <p:cNvPr id="4" name="Slide Number Placeholder 3"/>
          <p:cNvSpPr>
            <a:spLocks noGrp="1"/>
          </p:cNvSpPr>
          <p:nvPr>
            <p:ph type="sldNum" sz="quarter" idx="5"/>
          </p:nvPr>
        </p:nvSpPr>
        <p:spPr/>
        <p:txBody>
          <a:bodyPr/>
          <a:lstStyle/>
          <a:p>
            <a:fld id="{B1941504-9E15-4EDB-94CF-C5F4DA390323}" type="slidenum">
              <a:rPr lang="en-US" smtClean="0"/>
              <a:t>13</a:t>
            </a:fld>
            <a:endParaRPr lang="en-US"/>
          </a:p>
        </p:txBody>
      </p:sp>
    </p:spTree>
    <p:extLst>
      <p:ext uri="{BB962C8B-B14F-4D97-AF65-F5344CB8AC3E}">
        <p14:creationId xmlns:p14="http://schemas.microsoft.com/office/powerpoint/2010/main" val="2543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Relational Data Model:- </a:t>
            </a:r>
            <a:r>
              <a:rPr lang="en-US" sz="1200" b="0" i="0" u="none" strike="noStrike" kern="1200" baseline="0" dirty="0">
                <a:solidFill>
                  <a:schemeClr val="tx1"/>
                </a:solidFill>
                <a:latin typeface="+mn-lt"/>
                <a:ea typeface="+mn-ea"/>
                <a:cs typeface="+mn-cs"/>
              </a:rPr>
              <a:t>In the relational model, data are represented in the form of tables. Each table has multiple columns, and each column has a unique name. Each row of the table represents</a:t>
            </a:r>
          </a:p>
          <a:p>
            <a:r>
              <a:rPr lang="en-US" sz="1200" b="0" i="0" u="none" strike="noStrike" kern="1200" baseline="0" dirty="0">
                <a:solidFill>
                  <a:schemeClr val="tx1"/>
                </a:solidFill>
                <a:latin typeface="+mn-lt"/>
                <a:ea typeface="+mn-ea"/>
                <a:cs typeface="+mn-cs"/>
              </a:rPr>
              <a:t>one piece of information. Figure 1.1 presents a sample relational database comprising two tables: one shows details of university instructors and the other shows details of the various university departments.</a:t>
            </a:r>
          </a:p>
          <a:p>
            <a:r>
              <a:rPr lang="en-US" sz="1200" b="0" i="0" u="none" strike="noStrike" kern="1200" baseline="0" dirty="0">
                <a:solidFill>
                  <a:schemeClr val="tx1"/>
                </a:solidFill>
                <a:latin typeface="+mn-lt"/>
                <a:ea typeface="+mn-ea"/>
                <a:cs typeface="+mn-cs"/>
              </a:rPr>
              <a:t>The first table, the </a:t>
            </a:r>
            <a:r>
              <a:rPr lang="en-US" sz="1200" b="0" i="1" u="none" strike="noStrike" kern="1200" baseline="0" dirty="0">
                <a:solidFill>
                  <a:schemeClr val="tx1"/>
                </a:solidFill>
                <a:latin typeface="+mn-lt"/>
                <a:ea typeface="+mn-ea"/>
                <a:cs typeface="+mn-cs"/>
              </a:rPr>
              <a:t>instructor </a:t>
            </a:r>
            <a:r>
              <a:rPr lang="en-US" sz="1200" b="0" i="0" u="none" strike="noStrike" kern="1200" baseline="0" dirty="0">
                <a:solidFill>
                  <a:schemeClr val="tx1"/>
                </a:solidFill>
                <a:latin typeface="+mn-lt"/>
                <a:ea typeface="+mn-ea"/>
                <a:cs typeface="+mn-cs"/>
              </a:rPr>
              <a:t>table, shows, for example, that an instructor named Einstein with </a:t>
            </a:r>
            <a:r>
              <a:rPr lang="en-US" sz="1200" b="0" i="1" u="none" strike="noStrike" kern="1200" baseline="0" dirty="0">
                <a:solidFill>
                  <a:schemeClr val="tx1"/>
                </a:solidFill>
                <a:latin typeface="+mn-lt"/>
                <a:ea typeface="+mn-ea"/>
                <a:cs typeface="+mn-cs"/>
              </a:rPr>
              <a:t>ID </a:t>
            </a:r>
            <a:r>
              <a:rPr lang="en-US" sz="1200" b="0" i="0" u="none" strike="noStrike" kern="1200" baseline="0" dirty="0">
                <a:solidFill>
                  <a:schemeClr val="tx1"/>
                </a:solidFill>
                <a:latin typeface="+mn-lt"/>
                <a:ea typeface="+mn-ea"/>
                <a:cs typeface="+mn-cs"/>
              </a:rPr>
              <a:t>22222 is a member of the Physics department and has an annual salary of $95,000. The second table, </a:t>
            </a:r>
            <a:r>
              <a:rPr lang="en-US" sz="1200" b="0" i="1" u="none" strike="noStrike" kern="1200" baseline="0" dirty="0">
                <a:solidFill>
                  <a:schemeClr val="tx1"/>
                </a:solidFill>
                <a:latin typeface="+mn-lt"/>
                <a:ea typeface="+mn-ea"/>
                <a:cs typeface="+mn-cs"/>
              </a:rPr>
              <a:t>department</a:t>
            </a:r>
            <a:r>
              <a:rPr lang="en-US" sz="1200" b="0" i="0" u="none" strike="noStrike" kern="1200" baseline="0" dirty="0">
                <a:solidFill>
                  <a:schemeClr val="tx1"/>
                </a:solidFill>
                <a:latin typeface="+mn-lt"/>
                <a:ea typeface="+mn-ea"/>
                <a:cs typeface="+mn-cs"/>
              </a:rPr>
              <a:t>, shows, for example, that the Biology department is located in the Watson building and has a budget of $90,000. Of course, a real-world university would have many more departments and instructors. </a:t>
            </a:r>
            <a:endParaRPr lang="en-US" dirty="0"/>
          </a:p>
        </p:txBody>
      </p:sp>
      <p:sp>
        <p:nvSpPr>
          <p:cNvPr id="4" name="Slide Number Placeholder 3"/>
          <p:cNvSpPr>
            <a:spLocks noGrp="1"/>
          </p:cNvSpPr>
          <p:nvPr>
            <p:ph type="sldNum" sz="quarter" idx="5"/>
          </p:nvPr>
        </p:nvSpPr>
        <p:spPr/>
        <p:txBody>
          <a:bodyPr/>
          <a:lstStyle/>
          <a:p>
            <a:fld id="{B1941504-9E15-4EDB-94CF-C5F4DA390323}" type="slidenum">
              <a:rPr lang="en-US" smtClean="0"/>
              <a:t>14</a:t>
            </a:fld>
            <a:endParaRPr lang="en-US"/>
          </a:p>
        </p:txBody>
      </p:sp>
    </p:spTree>
    <p:extLst>
      <p:ext uri="{BB962C8B-B14F-4D97-AF65-F5344CB8AC3E}">
        <p14:creationId xmlns:p14="http://schemas.microsoft.com/office/powerpoint/2010/main" val="38822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Abstraction:- For the system to be usable, it must retrieve data efficiently. The need for efficiency has led database system developers to use complex data structures to represent data in the database. Since many database-system users are not computer trained, developers hide the complexity from users through several levels of data abstraction, to simplify users’ interactions with the system:</a:t>
            </a:r>
          </a:p>
          <a:p>
            <a:endParaRPr lang="en-US" dirty="0"/>
          </a:p>
          <a:p>
            <a:r>
              <a:rPr lang="en-US" dirty="0"/>
              <a:t>• Physical level:- The lowest level of abstraction describes how the data are actually stored. The physical level describes complex low-level data structures in detail.</a:t>
            </a:r>
          </a:p>
          <a:p>
            <a:r>
              <a:rPr lang="en-US" dirty="0"/>
              <a:t>• Logical level:- The next-higher level of abstraction describes what data are stored in the database, and what relationships exist among those data. The logical level thus describes the entire database in terms of a small number of relatively simple structures. Although implementation of the simple structures at the logical level may involve complex physical-level structures, the user of the logical level does not need to be aware of this complexity. This is referred to as physical data independence. </a:t>
            </a:r>
            <a:r>
              <a:rPr lang="en-US" sz="1200" b="0" i="0" u="none" strike="noStrike" kern="1200" baseline="0" dirty="0">
                <a:solidFill>
                  <a:schemeClr val="tx1"/>
                </a:solidFill>
                <a:latin typeface="+mn-lt"/>
                <a:ea typeface="+mn-ea"/>
                <a:cs typeface="+mn-cs"/>
              </a:rPr>
              <a:t>Database administrators, who must decide what information to keep in the database, use the logical level of abstraction.</a:t>
            </a:r>
          </a:p>
          <a:p>
            <a:r>
              <a:rPr lang="en-US" sz="1200" b="0" i="0" u="none" strike="noStrike" kern="1200" baseline="0" dirty="0">
                <a:solidFill>
                  <a:schemeClr val="tx1"/>
                </a:solidFill>
                <a:latin typeface="+mn-lt"/>
                <a:ea typeface="+mn-ea"/>
                <a:cs typeface="+mn-cs"/>
              </a:rPr>
              <a:t>• View level: The highest level of abstraction describes only part of the entire database. Even though the logical level uses simpler structures, complexity remains because of the variety of information stored in a large database. Many users of the</a:t>
            </a:r>
          </a:p>
          <a:p>
            <a:r>
              <a:rPr lang="en-US" sz="1200" b="0" i="0" u="none" strike="noStrike" kern="1200" baseline="0" dirty="0">
                <a:solidFill>
                  <a:schemeClr val="tx1"/>
                </a:solidFill>
                <a:latin typeface="+mn-lt"/>
                <a:ea typeface="+mn-ea"/>
                <a:cs typeface="+mn-cs"/>
              </a:rPr>
              <a:t>database system do not need all this information; instead, they need to access only a part of the database. The view level of abstraction exists to simplify their interaction with the system. The system may provide many views for the same database.</a:t>
            </a:r>
          </a:p>
          <a:p>
            <a:endParaRPr lang="en-US" dirty="0"/>
          </a:p>
        </p:txBody>
      </p:sp>
      <p:sp>
        <p:nvSpPr>
          <p:cNvPr id="4" name="Slide Number Placeholder 3"/>
          <p:cNvSpPr>
            <a:spLocks noGrp="1"/>
          </p:cNvSpPr>
          <p:nvPr>
            <p:ph type="sldNum" sz="quarter" idx="5"/>
          </p:nvPr>
        </p:nvSpPr>
        <p:spPr/>
        <p:txBody>
          <a:bodyPr/>
          <a:lstStyle/>
          <a:p>
            <a:fld id="{B1941504-9E15-4EDB-94CF-C5F4DA390323}" type="slidenum">
              <a:rPr lang="en-US" smtClean="0"/>
              <a:t>16</a:t>
            </a:fld>
            <a:endParaRPr lang="en-US"/>
          </a:p>
        </p:txBody>
      </p:sp>
    </p:spTree>
    <p:extLst>
      <p:ext uri="{BB962C8B-B14F-4D97-AF65-F5344CB8AC3E}">
        <p14:creationId xmlns:p14="http://schemas.microsoft.com/office/powerpoint/2010/main" val="421048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Databases change over time as information is inserted and deleted. The collection of information stored in the database at a particular moment is called an </a:t>
            </a:r>
            <a:r>
              <a:rPr lang="en-GB" sz="1200" b="1" kern="1200" dirty="0">
                <a:solidFill>
                  <a:schemeClr val="tx1"/>
                </a:solidFill>
                <a:effectLst/>
                <a:latin typeface="+mn-lt"/>
                <a:ea typeface="+mn-ea"/>
                <a:cs typeface="+mn-cs"/>
              </a:rPr>
              <a:t>instance </a:t>
            </a:r>
            <a:r>
              <a:rPr lang="en-GB" sz="1200" kern="1200" dirty="0">
                <a:solidFill>
                  <a:schemeClr val="tx1"/>
                </a:solidFill>
                <a:effectLst/>
                <a:latin typeface="+mn-lt"/>
                <a:ea typeface="+mn-ea"/>
                <a:cs typeface="+mn-cs"/>
              </a:rPr>
              <a:t>of the database. The overall design of the database is called the database </a:t>
            </a:r>
            <a:r>
              <a:rPr lang="en-GB" sz="1200" b="1" kern="1200" dirty="0">
                <a:solidFill>
                  <a:schemeClr val="tx1"/>
                </a:solidFill>
                <a:effectLst/>
                <a:latin typeface="+mn-lt"/>
                <a:ea typeface="+mn-ea"/>
                <a:cs typeface="+mn-cs"/>
              </a:rPr>
              <a:t>schema</a:t>
            </a:r>
            <a:r>
              <a:rPr lang="en-GB" sz="1200" kern="1200" dirty="0">
                <a:solidFill>
                  <a:schemeClr val="tx1"/>
                </a:solidFill>
                <a:effectLst/>
                <a:latin typeface="+mn-lt"/>
                <a:ea typeface="+mn-ea"/>
                <a:cs typeface="+mn-cs"/>
              </a:rPr>
              <a:t>. The concept of database schemas and instances can be understood by analogy to a program written in a programming language. A database schema corresponds to the variable declarations (along with associated type definitions) in a program. Each variable has a particular value at a given instant. The values of the variables in a program at a point in time correspond to an </a:t>
            </a:r>
            <a:r>
              <a:rPr lang="en-GB" sz="1200" i="1" kern="1200" dirty="0">
                <a:solidFill>
                  <a:schemeClr val="tx1"/>
                </a:solidFill>
                <a:effectLst/>
                <a:latin typeface="+mn-lt"/>
                <a:ea typeface="+mn-ea"/>
                <a:cs typeface="+mn-cs"/>
              </a:rPr>
              <a:t>instance </a:t>
            </a:r>
            <a:r>
              <a:rPr lang="en-GB" sz="1200" kern="1200" dirty="0">
                <a:solidFill>
                  <a:schemeClr val="tx1"/>
                </a:solidFill>
                <a:effectLst/>
                <a:latin typeface="+mn-lt"/>
                <a:ea typeface="+mn-ea"/>
                <a:cs typeface="+mn-cs"/>
              </a:rPr>
              <a:t>of a database schema. </a:t>
            </a:r>
            <a:endParaRPr lang="en-GB" dirty="0"/>
          </a:p>
          <a:p>
            <a:r>
              <a:rPr lang="en-GB" sz="1200" kern="1200" dirty="0">
                <a:solidFill>
                  <a:schemeClr val="tx1"/>
                </a:solidFill>
                <a:effectLst/>
                <a:latin typeface="+mn-lt"/>
                <a:ea typeface="+mn-ea"/>
                <a:cs typeface="+mn-cs"/>
              </a:rPr>
              <a:t>Database systems have several schemas, partitioned according to the levels of abstraction. The </a:t>
            </a:r>
            <a:r>
              <a:rPr lang="en-GB" sz="1200" b="1" kern="1200" dirty="0">
                <a:solidFill>
                  <a:schemeClr val="tx1"/>
                </a:solidFill>
                <a:effectLst/>
                <a:latin typeface="+mn-lt"/>
                <a:ea typeface="+mn-ea"/>
                <a:cs typeface="+mn-cs"/>
              </a:rPr>
              <a:t>physical schema </a:t>
            </a:r>
            <a:r>
              <a:rPr lang="en-GB" sz="1200" kern="1200" dirty="0">
                <a:solidFill>
                  <a:schemeClr val="tx1"/>
                </a:solidFill>
                <a:effectLst/>
                <a:latin typeface="+mn-lt"/>
                <a:ea typeface="+mn-ea"/>
                <a:cs typeface="+mn-cs"/>
              </a:rPr>
              <a:t>describes the database design at the physical level, while the </a:t>
            </a:r>
            <a:r>
              <a:rPr lang="en-GB" sz="1200" b="1" kern="1200" dirty="0">
                <a:solidFill>
                  <a:schemeClr val="tx1"/>
                </a:solidFill>
                <a:effectLst/>
                <a:latin typeface="+mn-lt"/>
                <a:ea typeface="+mn-ea"/>
                <a:cs typeface="+mn-cs"/>
              </a:rPr>
              <a:t>logical schema </a:t>
            </a:r>
            <a:r>
              <a:rPr lang="en-GB" sz="1200" kern="1200" dirty="0">
                <a:solidFill>
                  <a:schemeClr val="tx1"/>
                </a:solidFill>
                <a:effectLst/>
                <a:latin typeface="+mn-lt"/>
                <a:ea typeface="+mn-ea"/>
                <a:cs typeface="+mn-cs"/>
              </a:rPr>
              <a:t>describes the database design at the logical level </a:t>
            </a:r>
            <a:endParaRPr lang="en-GB" dirty="0"/>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17</a:t>
            </a:fld>
            <a:endParaRPr lang="en-US"/>
          </a:p>
        </p:txBody>
      </p:sp>
    </p:spTree>
    <p:extLst>
      <p:ext uri="{BB962C8B-B14F-4D97-AF65-F5344CB8AC3E}">
        <p14:creationId xmlns:p14="http://schemas.microsoft.com/office/powerpoint/2010/main" val="10345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Point </a:t>
            </a:r>
            <a:r>
              <a:rPr lang="en-GB" sz="1200" kern="1200">
                <a:solidFill>
                  <a:schemeClr val="tx1"/>
                </a:solidFill>
                <a:effectLst/>
                <a:latin typeface="+mn-lt"/>
                <a:ea typeface="+mn-ea"/>
                <a:cs typeface="+mn-cs"/>
              </a:rPr>
              <a:t>of presence</a:t>
            </a:r>
          </a:p>
          <a:p>
            <a:r>
              <a:rPr lang="en-GB" sz="1200" kern="1200" dirty="0">
                <a:solidFill>
                  <a:schemeClr val="tx1"/>
                </a:solidFill>
                <a:effectLst/>
                <a:latin typeface="+mn-lt"/>
                <a:ea typeface="+mn-ea"/>
                <a:cs typeface="+mn-cs"/>
              </a:rPr>
              <a:t>Databases change over time as information is inserted and deleted. The collection of information stored in the database at a particular moment is called an </a:t>
            </a:r>
            <a:r>
              <a:rPr lang="en-GB" sz="1200" b="1" kern="1200" dirty="0">
                <a:solidFill>
                  <a:schemeClr val="tx1"/>
                </a:solidFill>
                <a:effectLst/>
                <a:latin typeface="+mn-lt"/>
                <a:ea typeface="+mn-ea"/>
                <a:cs typeface="+mn-cs"/>
              </a:rPr>
              <a:t>instance </a:t>
            </a:r>
            <a:r>
              <a:rPr lang="en-GB" sz="1200" kern="1200" dirty="0">
                <a:solidFill>
                  <a:schemeClr val="tx1"/>
                </a:solidFill>
                <a:effectLst/>
                <a:latin typeface="+mn-lt"/>
                <a:ea typeface="+mn-ea"/>
                <a:cs typeface="+mn-cs"/>
              </a:rPr>
              <a:t>of the database. The overall design of the database is called the database </a:t>
            </a:r>
            <a:r>
              <a:rPr lang="en-GB" sz="1200" b="1" kern="1200" dirty="0">
                <a:solidFill>
                  <a:schemeClr val="tx1"/>
                </a:solidFill>
                <a:effectLst/>
                <a:latin typeface="+mn-lt"/>
                <a:ea typeface="+mn-ea"/>
                <a:cs typeface="+mn-cs"/>
              </a:rPr>
              <a:t>schema</a:t>
            </a:r>
            <a:r>
              <a:rPr lang="en-GB" sz="1200" kern="1200" dirty="0">
                <a:solidFill>
                  <a:schemeClr val="tx1"/>
                </a:solidFill>
                <a:effectLst/>
                <a:latin typeface="+mn-lt"/>
                <a:ea typeface="+mn-ea"/>
                <a:cs typeface="+mn-cs"/>
              </a:rPr>
              <a:t>. The concept of database schemas and instances can be understood by analogy to a program written in a programming language. A database schema corresponds to the variable declarations (along with associated type definitions) in a program. Each variable has a particular value at a given instant. The values of the variables in a program at a point in time correspond to an </a:t>
            </a:r>
            <a:r>
              <a:rPr lang="en-GB" sz="1200" i="1" kern="1200" dirty="0">
                <a:solidFill>
                  <a:schemeClr val="tx1"/>
                </a:solidFill>
                <a:effectLst/>
                <a:latin typeface="+mn-lt"/>
                <a:ea typeface="+mn-ea"/>
                <a:cs typeface="+mn-cs"/>
              </a:rPr>
              <a:t>instance </a:t>
            </a:r>
            <a:r>
              <a:rPr lang="en-GB" sz="1200" kern="1200" dirty="0">
                <a:solidFill>
                  <a:schemeClr val="tx1"/>
                </a:solidFill>
                <a:effectLst/>
                <a:latin typeface="+mn-lt"/>
                <a:ea typeface="+mn-ea"/>
                <a:cs typeface="+mn-cs"/>
              </a:rPr>
              <a:t>of a database schema. </a:t>
            </a:r>
            <a:endParaRPr lang="en-GB" dirty="0"/>
          </a:p>
          <a:p>
            <a:r>
              <a:rPr lang="en-GB" sz="1200" kern="1200" dirty="0">
                <a:solidFill>
                  <a:schemeClr val="tx1"/>
                </a:solidFill>
                <a:effectLst/>
                <a:latin typeface="+mn-lt"/>
                <a:ea typeface="+mn-ea"/>
                <a:cs typeface="+mn-cs"/>
              </a:rPr>
              <a:t>Database systems have several schemas, partitioned according to the levels of abstraction. The </a:t>
            </a:r>
            <a:r>
              <a:rPr lang="en-GB" sz="1200" b="1" kern="1200" dirty="0">
                <a:solidFill>
                  <a:schemeClr val="tx1"/>
                </a:solidFill>
                <a:effectLst/>
                <a:latin typeface="+mn-lt"/>
                <a:ea typeface="+mn-ea"/>
                <a:cs typeface="+mn-cs"/>
              </a:rPr>
              <a:t>physical schema </a:t>
            </a:r>
            <a:r>
              <a:rPr lang="en-GB" sz="1200" kern="1200" dirty="0">
                <a:solidFill>
                  <a:schemeClr val="tx1"/>
                </a:solidFill>
                <a:effectLst/>
                <a:latin typeface="+mn-lt"/>
                <a:ea typeface="+mn-ea"/>
                <a:cs typeface="+mn-cs"/>
              </a:rPr>
              <a:t>describes the database design at the physical level, while the </a:t>
            </a:r>
            <a:r>
              <a:rPr lang="en-GB" sz="1200" b="1" kern="1200" dirty="0">
                <a:solidFill>
                  <a:schemeClr val="tx1"/>
                </a:solidFill>
                <a:effectLst/>
                <a:latin typeface="+mn-lt"/>
                <a:ea typeface="+mn-ea"/>
                <a:cs typeface="+mn-cs"/>
              </a:rPr>
              <a:t>logical schema </a:t>
            </a:r>
            <a:r>
              <a:rPr lang="en-GB" sz="1200" kern="1200" dirty="0">
                <a:solidFill>
                  <a:schemeClr val="tx1"/>
                </a:solidFill>
                <a:effectLst/>
                <a:latin typeface="+mn-lt"/>
                <a:ea typeface="+mn-ea"/>
                <a:cs typeface="+mn-cs"/>
              </a:rPr>
              <a:t>describes the database design at the logical level </a:t>
            </a:r>
            <a:endParaRPr lang="en-GB" dirty="0"/>
          </a:p>
          <a:p>
            <a:endParaRPr lang="aa-ET" dirty="0"/>
          </a:p>
        </p:txBody>
      </p:sp>
      <p:sp>
        <p:nvSpPr>
          <p:cNvPr id="4" name="Slide Number Placeholder 3"/>
          <p:cNvSpPr>
            <a:spLocks noGrp="1"/>
          </p:cNvSpPr>
          <p:nvPr>
            <p:ph type="sldNum" sz="quarter" idx="5"/>
          </p:nvPr>
        </p:nvSpPr>
        <p:spPr/>
        <p:txBody>
          <a:bodyPr/>
          <a:lstStyle/>
          <a:p>
            <a:fld id="{B1941504-9E15-4EDB-94CF-C5F4DA390323}" type="slidenum">
              <a:rPr lang="en-US" smtClean="0"/>
              <a:t>18</a:t>
            </a:fld>
            <a:endParaRPr lang="en-US"/>
          </a:p>
        </p:txBody>
      </p:sp>
    </p:spTree>
    <p:extLst>
      <p:ext uri="{BB962C8B-B14F-4D97-AF65-F5344CB8AC3E}">
        <p14:creationId xmlns:p14="http://schemas.microsoft.com/office/powerpoint/2010/main" val="239385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CE87-71FA-4889-BD99-60F8750EA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106B3A-8544-44BE-AF8A-68A04143F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Parallelogram 18">
            <a:extLst>
              <a:ext uri="{FF2B5EF4-FFF2-40B4-BE49-F238E27FC236}">
                <a16:creationId xmlns:a16="http://schemas.microsoft.com/office/drawing/2014/main" id="{255557E3-800B-439F-AABD-F6E5C2EBD848}"/>
              </a:ext>
            </a:extLst>
          </p:cNvPr>
          <p:cNvSpPr/>
          <p:nvPr userDrawn="1"/>
        </p:nvSpPr>
        <p:spPr>
          <a:xfrm rot="10800000">
            <a:off x="58188" y="6650182"/>
            <a:ext cx="11346873" cy="207818"/>
          </a:xfrm>
          <a:prstGeom prst="parallelogram">
            <a:avLst>
              <a:gd name="adj" fmla="val 35397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a:extLst>
              <a:ext uri="{FF2B5EF4-FFF2-40B4-BE49-F238E27FC236}">
                <a16:creationId xmlns:a16="http://schemas.microsoft.com/office/drawing/2014/main" id="{176F7601-F08B-407F-9910-364443E78827}"/>
              </a:ext>
            </a:extLst>
          </p:cNvPr>
          <p:cNvSpPr/>
          <p:nvPr userDrawn="1"/>
        </p:nvSpPr>
        <p:spPr>
          <a:xfrm rot="5400000" flipV="1">
            <a:off x="-3107161" y="3472185"/>
            <a:ext cx="6430814" cy="207820"/>
          </a:xfrm>
          <a:prstGeom prst="parallelogram">
            <a:avLst>
              <a:gd name="adj" fmla="val 35397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erge 21">
            <a:extLst>
              <a:ext uri="{FF2B5EF4-FFF2-40B4-BE49-F238E27FC236}">
                <a16:creationId xmlns:a16="http://schemas.microsoft.com/office/drawing/2014/main" id="{32538CBD-01CC-46FA-B775-D95C90E5E15D}"/>
              </a:ext>
            </a:extLst>
          </p:cNvPr>
          <p:cNvSpPr/>
          <p:nvPr userDrawn="1"/>
        </p:nvSpPr>
        <p:spPr>
          <a:xfrm rot="2688994">
            <a:off x="-82780" y="6270490"/>
            <a:ext cx="693432" cy="663893"/>
          </a:xfrm>
          <a:prstGeom prst="flowChartMerge">
            <a:avLst/>
          </a:prstGeom>
          <a:gradFill flip="none" rotWithShape="1">
            <a:gsLst>
              <a:gs pos="24000">
                <a:schemeClr val="tx1"/>
              </a:gs>
              <a:gs pos="23000">
                <a:schemeClr val="tx1"/>
              </a:gs>
              <a:gs pos="23000">
                <a:schemeClr val="accent6">
                  <a:lumMod val="89000"/>
                </a:schemeClr>
              </a:gs>
              <a:gs pos="69000">
                <a:schemeClr val="accent6">
                  <a:lumMod val="75000"/>
                </a:schemeClr>
              </a:gs>
              <a:gs pos="97000">
                <a:schemeClr val="accent6">
                  <a:lumMod val="7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93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4B70C-CFF0-4F24-8CEB-EB5A6DAC7F6A}"/>
              </a:ext>
            </a:extLst>
          </p:cNvPr>
          <p:cNvSpPr>
            <a:spLocks noGrp="1"/>
          </p:cNvSpPr>
          <p:nvPr>
            <p:ph idx="1"/>
          </p:nvPr>
        </p:nvSpPr>
        <p:spPr>
          <a:xfrm>
            <a:off x="423949" y="1321724"/>
            <a:ext cx="11587942" cy="5171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B7B8B75C-3776-4CEA-A8BB-3818A8FB67B6}"/>
              </a:ext>
            </a:extLst>
          </p:cNvPr>
          <p:cNvSpPr>
            <a:spLocks noGrp="1"/>
          </p:cNvSpPr>
          <p:nvPr>
            <p:ph type="title"/>
          </p:nvPr>
        </p:nvSpPr>
        <p:spPr>
          <a:xfrm>
            <a:off x="423949" y="274320"/>
            <a:ext cx="11587942" cy="922714"/>
          </a:xfrm>
        </p:spPr>
        <p:txBody>
          <a:bodyPr/>
          <a:lstStyle/>
          <a:p>
            <a:r>
              <a:rPr lang="en-US"/>
              <a:t>Click to edit Master title style</a:t>
            </a:r>
          </a:p>
        </p:txBody>
      </p:sp>
      <p:sp>
        <p:nvSpPr>
          <p:cNvPr id="19" name="Slide Number Placeholder 18">
            <a:extLst>
              <a:ext uri="{FF2B5EF4-FFF2-40B4-BE49-F238E27FC236}">
                <a16:creationId xmlns:a16="http://schemas.microsoft.com/office/drawing/2014/main" id="{A989702E-3DFB-49BE-938B-48A5DBAFDBA3}"/>
              </a:ext>
            </a:extLst>
          </p:cNvPr>
          <p:cNvSpPr>
            <a:spLocks noGrp="1"/>
          </p:cNvSpPr>
          <p:nvPr>
            <p:ph type="sldNum" sz="quarter" idx="17"/>
          </p:nvPr>
        </p:nvSpPr>
        <p:spPr>
          <a:xfrm>
            <a:off x="12011890" y="6497666"/>
            <a:ext cx="180109" cy="365125"/>
          </a:xfrm>
          <a:prstGeom prst="rect">
            <a:avLst/>
          </a:prstGeom>
        </p:spPr>
        <p:txBody>
          <a:bodyPr/>
          <a:lstStyle/>
          <a:p>
            <a:fld id="{C62A3FC0-688F-499A-9000-BBC2EEC99B82}" type="slidenum">
              <a:rPr lang="en-US" smtClean="0"/>
              <a:t>‹#›</a:t>
            </a:fld>
            <a:endParaRPr lang="en-US" dirty="0"/>
          </a:p>
        </p:txBody>
      </p:sp>
      <p:sp>
        <p:nvSpPr>
          <p:cNvPr id="25" name="Parallelogram 24">
            <a:extLst>
              <a:ext uri="{FF2B5EF4-FFF2-40B4-BE49-F238E27FC236}">
                <a16:creationId xmlns:a16="http://schemas.microsoft.com/office/drawing/2014/main" id="{78F1ACBE-8003-4175-8328-ADDC197392DF}"/>
              </a:ext>
            </a:extLst>
          </p:cNvPr>
          <p:cNvSpPr/>
          <p:nvPr userDrawn="1"/>
        </p:nvSpPr>
        <p:spPr>
          <a:xfrm rot="10800000">
            <a:off x="58188" y="6650182"/>
            <a:ext cx="11346873" cy="207818"/>
          </a:xfrm>
          <a:prstGeom prst="parallelogram">
            <a:avLst>
              <a:gd name="adj" fmla="val 35397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rallelogram 25">
            <a:extLst>
              <a:ext uri="{FF2B5EF4-FFF2-40B4-BE49-F238E27FC236}">
                <a16:creationId xmlns:a16="http://schemas.microsoft.com/office/drawing/2014/main" id="{A51D67D6-59DD-4198-B300-65A48A808431}"/>
              </a:ext>
            </a:extLst>
          </p:cNvPr>
          <p:cNvSpPr/>
          <p:nvPr userDrawn="1"/>
        </p:nvSpPr>
        <p:spPr>
          <a:xfrm rot="5400000" flipV="1">
            <a:off x="-3107161" y="3472185"/>
            <a:ext cx="6430814" cy="207820"/>
          </a:xfrm>
          <a:prstGeom prst="parallelogram">
            <a:avLst>
              <a:gd name="adj" fmla="val 35397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erge 26">
            <a:extLst>
              <a:ext uri="{FF2B5EF4-FFF2-40B4-BE49-F238E27FC236}">
                <a16:creationId xmlns:a16="http://schemas.microsoft.com/office/drawing/2014/main" id="{F5B2A801-A88F-47DD-88DF-DDB69C84B4EF}"/>
              </a:ext>
            </a:extLst>
          </p:cNvPr>
          <p:cNvSpPr/>
          <p:nvPr userDrawn="1"/>
        </p:nvSpPr>
        <p:spPr>
          <a:xfrm rot="2688994">
            <a:off x="-82780" y="6270490"/>
            <a:ext cx="693432" cy="663893"/>
          </a:xfrm>
          <a:prstGeom prst="flowChartMerge">
            <a:avLst/>
          </a:prstGeom>
          <a:gradFill flip="none" rotWithShape="1">
            <a:gsLst>
              <a:gs pos="24000">
                <a:schemeClr val="tx1"/>
              </a:gs>
              <a:gs pos="23000">
                <a:schemeClr val="tx1"/>
              </a:gs>
              <a:gs pos="23000">
                <a:schemeClr val="accent6">
                  <a:lumMod val="89000"/>
                </a:schemeClr>
              </a:gs>
              <a:gs pos="69000">
                <a:schemeClr val="accent6">
                  <a:lumMod val="75000"/>
                </a:schemeClr>
              </a:gs>
              <a:gs pos="97000">
                <a:schemeClr val="accent6">
                  <a:lumMod val="7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4C7A6002-E14A-0448-A24B-36C411DD0787}"/>
              </a:ext>
            </a:extLst>
          </p:cNvPr>
          <p:cNvSpPr/>
          <p:nvPr userDrawn="1"/>
        </p:nvSpPr>
        <p:spPr>
          <a:xfrm rot="10800000" flipV="1">
            <a:off x="2798677" y="1115604"/>
            <a:ext cx="6430814" cy="62668"/>
          </a:xfrm>
          <a:prstGeom prst="parallelogram">
            <a:avLst>
              <a:gd name="adj" fmla="val 353973"/>
            </a:avLst>
          </a:prstGeom>
          <a:gradFill flip="none" rotWithShape="1">
            <a:gsLst>
              <a:gs pos="0">
                <a:schemeClr val="tx1"/>
              </a:gs>
              <a:gs pos="37000">
                <a:schemeClr val="tx1"/>
              </a:gs>
              <a:gs pos="67000">
                <a:schemeClr val="accent6">
                  <a:lumMod val="75000"/>
                </a:schemeClr>
              </a:gs>
              <a:gs pos="97000">
                <a:schemeClr val="accent6">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591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B4C53-84BC-4494-BEAC-B046C85B5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560797-E0CE-4C97-810D-7A3D485C0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arallelogram 7">
            <a:extLst>
              <a:ext uri="{FF2B5EF4-FFF2-40B4-BE49-F238E27FC236}">
                <a16:creationId xmlns:a16="http://schemas.microsoft.com/office/drawing/2014/main" id="{29761587-2A51-FD4F-B8F2-D5AA53D7A672}"/>
              </a:ext>
            </a:extLst>
          </p:cNvPr>
          <p:cNvSpPr/>
          <p:nvPr userDrawn="1"/>
        </p:nvSpPr>
        <p:spPr>
          <a:xfrm rot="10800000">
            <a:off x="58188" y="6650182"/>
            <a:ext cx="11346873" cy="207818"/>
          </a:xfrm>
          <a:prstGeom prst="parallelogram">
            <a:avLst>
              <a:gd name="adj" fmla="val 35397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22841AA3-7530-7F4D-9940-E58F98EE9B6A}"/>
              </a:ext>
            </a:extLst>
          </p:cNvPr>
          <p:cNvSpPr/>
          <p:nvPr userDrawn="1"/>
        </p:nvSpPr>
        <p:spPr>
          <a:xfrm rot="5400000" flipV="1">
            <a:off x="-3115253" y="3472185"/>
            <a:ext cx="6430814" cy="207820"/>
          </a:xfrm>
          <a:prstGeom prst="parallelogram">
            <a:avLst>
              <a:gd name="adj" fmla="val 35397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erge 26">
            <a:extLst>
              <a:ext uri="{FF2B5EF4-FFF2-40B4-BE49-F238E27FC236}">
                <a16:creationId xmlns:a16="http://schemas.microsoft.com/office/drawing/2014/main" id="{0D9AA8D6-F07F-5441-9EC4-57461229DC87}"/>
              </a:ext>
            </a:extLst>
          </p:cNvPr>
          <p:cNvSpPr/>
          <p:nvPr userDrawn="1"/>
        </p:nvSpPr>
        <p:spPr>
          <a:xfrm rot="2688994">
            <a:off x="-82780" y="6270490"/>
            <a:ext cx="693432" cy="663893"/>
          </a:xfrm>
          <a:prstGeom prst="flowChartMerge">
            <a:avLst/>
          </a:prstGeom>
          <a:gradFill flip="none" rotWithShape="1">
            <a:gsLst>
              <a:gs pos="24000">
                <a:schemeClr val="tx1"/>
              </a:gs>
              <a:gs pos="23000">
                <a:schemeClr val="tx1"/>
              </a:gs>
              <a:gs pos="23000">
                <a:schemeClr val="accent6">
                  <a:lumMod val="89000"/>
                </a:schemeClr>
              </a:gs>
              <a:gs pos="69000">
                <a:schemeClr val="accent6">
                  <a:lumMod val="75000"/>
                </a:schemeClr>
              </a:gs>
              <a:gs pos="97000">
                <a:schemeClr val="accent6">
                  <a:lumMod val="7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735833"/>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ehman@iba-suk.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uhammad.Hussain@iba-suk.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4026-4C79-4A5A-B832-90C2E609EE10}"/>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3C5EFA35-0C6C-4FF8-A6BE-0012A1BFA5AF}"/>
              </a:ext>
            </a:extLst>
          </p:cNvPr>
          <p:cNvSpPr>
            <a:spLocks noGrp="1"/>
          </p:cNvSpPr>
          <p:nvPr>
            <p:ph type="subTitle" idx="1"/>
          </p:nvPr>
        </p:nvSpPr>
        <p:spPr/>
        <p:txBody>
          <a:bodyPr>
            <a:normAutofit/>
          </a:bodyPr>
          <a:lstStyle/>
          <a:p>
            <a:r>
              <a:rPr lang="en-US" sz="2800" dirty="0"/>
              <a:t>Databases systems [BS-IV(CS/SE)] [</a:t>
            </a:r>
            <a:r>
              <a:rPr lang="en-US" sz="2800"/>
              <a:t>Spring 2023]</a:t>
            </a:r>
            <a:endParaRPr lang="en-US" sz="2800" dirty="0"/>
          </a:p>
        </p:txBody>
      </p:sp>
      <p:sp>
        <p:nvSpPr>
          <p:cNvPr id="4" name="Rectangle 3">
            <a:extLst>
              <a:ext uri="{FF2B5EF4-FFF2-40B4-BE49-F238E27FC236}">
                <a16:creationId xmlns:a16="http://schemas.microsoft.com/office/drawing/2014/main" id="{38052018-997D-7947-A9A9-A7B71D117240}"/>
              </a:ext>
            </a:extLst>
          </p:cNvPr>
          <p:cNvSpPr/>
          <p:nvPr/>
        </p:nvSpPr>
        <p:spPr>
          <a:xfrm>
            <a:off x="477078" y="5914382"/>
            <a:ext cx="10827026" cy="369332"/>
          </a:xfrm>
          <a:prstGeom prst="rect">
            <a:avLst/>
          </a:prstGeom>
        </p:spPr>
        <p:txBody>
          <a:bodyPr wrap="square">
            <a:spAutoFit/>
          </a:bodyPr>
          <a:lstStyle/>
          <a:p>
            <a:pPr algn="ctr">
              <a:spcBef>
                <a:spcPct val="50000"/>
              </a:spcBef>
              <a:defRPr/>
            </a:pPr>
            <a:r>
              <a:rPr lang="en-US" altLang="en-US" dirty="0">
                <a:solidFill>
                  <a:srgbClr val="002060"/>
                </a:solidFill>
              </a:rPr>
              <a:t>Most of the content was taken from slides of book “Database System Concepts, 7</a:t>
            </a:r>
            <a:r>
              <a:rPr lang="en-US" altLang="en-US" baseline="30000" dirty="0">
                <a:solidFill>
                  <a:srgbClr val="002060"/>
                </a:solidFill>
              </a:rPr>
              <a:t>th</a:t>
            </a:r>
            <a:r>
              <a:rPr lang="en-US" altLang="en-US" dirty="0">
                <a:solidFill>
                  <a:srgbClr val="002060"/>
                </a:solidFill>
              </a:rPr>
              <a:t> Ed, </a:t>
            </a:r>
            <a:r>
              <a:rPr lang="en-US" altLang="en-US" sz="1400" dirty="0" err="1">
                <a:solidFill>
                  <a:srgbClr val="002060"/>
                </a:solidFill>
              </a:rPr>
              <a:t>Silberschatz</a:t>
            </a:r>
            <a:r>
              <a:rPr lang="en-US" altLang="en-US" sz="1400" dirty="0">
                <a:solidFill>
                  <a:srgbClr val="002060"/>
                </a:solidFill>
              </a:rPr>
              <a:t>, </a:t>
            </a:r>
            <a:r>
              <a:rPr lang="en-US" altLang="en-US" sz="1400" dirty="0" err="1">
                <a:solidFill>
                  <a:srgbClr val="002060"/>
                </a:solidFill>
              </a:rPr>
              <a:t>Korth</a:t>
            </a:r>
            <a:r>
              <a:rPr lang="en-US" altLang="en-US" sz="1400" dirty="0">
                <a:solidFill>
                  <a:srgbClr val="002060"/>
                </a:solidFill>
              </a:rPr>
              <a:t> and Sudarshan”</a:t>
            </a:r>
            <a:endParaRPr lang="aa-ET" dirty="0"/>
          </a:p>
        </p:txBody>
      </p:sp>
      <p:sp>
        <p:nvSpPr>
          <p:cNvPr id="5" name="Rectangle 4">
            <a:extLst>
              <a:ext uri="{FF2B5EF4-FFF2-40B4-BE49-F238E27FC236}">
                <a16:creationId xmlns:a16="http://schemas.microsoft.com/office/drawing/2014/main" id="{4735B1F1-BB44-A040-9B78-D13D5BCE7215}"/>
              </a:ext>
            </a:extLst>
          </p:cNvPr>
          <p:cNvSpPr/>
          <p:nvPr/>
        </p:nvSpPr>
        <p:spPr>
          <a:xfrm>
            <a:off x="3964817" y="4373619"/>
            <a:ext cx="5068957" cy="784830"/>
          </a:xfrm>
          <a:prstGeom prst="rect">
            <a:avLst/>
          </a:prstGeom>
        </p:spPr>
        <p:txBody>
          <a:bodyPr wrap="square">
            <a:spAutoFit/>
          </a:bodyPr>
          <a:lstStyle/>
          <a:p>
            <a:pPr>
              <a:spcBef>
                <a:spcPct val="50000"/>
              </a:spcBef>
              <a:defRPr/>
            </a:pPr>
            <a:r>
              <a:rPr lang="en-US" altLang="en-US" dirty="0">
                <a:solidFill>
                  <a:srgbClr val="002060"/>
                </a:solidFill>
              </a:rPr>
              <a:t>Dr. Muhammad Hussain Mughal</a:t>
            </a:r>
          </a:p>
          <a:p>
            <a:pPr>
              <a:spcBef>
                <a:spcPct val="50000"/>
              </a:spcBef>
              <a:defRPr/>
            </a:pPr>
            <a:r>
              <a:rPr lang="en-US" altLang="en-US" dirty="0">
                <a:solidFill>
                  <a:srgbClr val="002060"/>
                </a:solidFill>
                <a:hlinkClick r:id="rId2"/>
              </a:rPr>
              <a:t>Muhammad.hussain@iba-suk.edu.pk</a:t>
            </a:r>
            <a:endParaRPr lang="en-US" altLang="en-US" dirty="0">
              <a:solidFill>
                <a:srgbClr val="002060"/>
              </a:solidFill>
            </a:endParaRPr>
          </a:p>
        </p:txBody>
      </p:sp>
    </p:spTree>
    <p:extLst>
      <p:ext uri="{BB962C8B-B14F-4D97-AF65-F5344CB8AC3E}">
        <p14:creationId xmlns:p14="http://schemas.microsoft.com/office/powerpoint/2010/main" val="243296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7DDD-CC0D-4AF7-B2AE-98016D1E1904}"/>
              </a:ext>
            </a:extLst>
          </p:cNvPr>
          <p:cNvSpPr>
            <a:spLocks noGrp="1"/>
          </p:cNvSpPr>
          <p:nvPr>
            <p:ph type="title"/>
          </p:nvPr>
        </p:nvSpPr>
        <p:spPr/>
        <p:txBody>
          <a:bodyPr/>
          <a:lstStyle/>
          <a:p>
            <a:r>
              <a:rPr lang="en-US" dirty="0"/>
              <a:t>Database Applications</a:t>
            </a:r>
          </a:p>
        </p:txBody>
      </p:sp>
      <p:sp>
        <p:nvSpPr>
          <p:cNvPr id="3" name="Content Placeholder 2">
            <a:extLst>
              <a:ext uri="{FF2B5EF4-FFF2-40B4-BE49-F238E27FC236}">
                <a16:creationId xmlns:a16="http://schemas.microsoft.com/office/drawing/2014/main" id="{323D61D6-C668-4DB7-8C32-D2E85DD4157C}"/>
              </a:ext>
            </a:extLst>
          </p:cNvPr>
          <p:cNvSpPr>
            <a:spLocks noGrp="1"/>
          </p:cNvSpPr>
          <p:nvPr>
            <p:ph idx="1"/>
          </p:nvPr>
        </p:nvSpPr>
        <p:spPr/>
        <p:txBody>
          <a:bodyPr>
            <a:normAutofit/>
          </a:bodyPr>
          <a:lstStyle/>
          <a:p>
            <a:r>
              <a:rPr lang="en-US" dirty="0">
                <a:ea typeface="ＭＳ Ｐゴシック" pitchFamily="34" charset="-128"/>
              </a:rPr>
              <a:t>Airlines: reservations, schedules</a:t>
            </a:r>
          </a:p>
          <a:p>
            <a:r>
              <a:rPr lang="en-US" dirty="0">
                <a:ea typeface="ＭＳ Ｐゴシック" pitchFamily="34" charset="-128"/>
              </a:rPr>
              <a:t>Telecommunication: records of calls, texts, and data usage, generating monthly bills, maintaining balances on prepaid calling cards</a:t>
            </a:r>
          </a:p>
          <a:p>
            <a:r>
              <a:rPr lang="en-US" dirty="0">
                <a:ea typeface="ＭＳ Ｐゴシック" pitchFamily="34" charset="-128"/>
              </a:rPr>
              <a:t>Web-based services</a:t>
            </a:r>
          </a:p>
          <a:p>
            <a:pPr lvl="1"/>
            <a:r>
              <a:rPr lang="en-US" sz="2800" dirty="0">
                <a:ea typeface="ＭＳ Ｐゴシック" pitchFamily="34" charset="-128"/>
              </a:rPr>
              <a:t>Online retailers: order tracking, customized recommendations</a:t>
            </a:r>
          </a:p>
          <a:p>
            <a:pPr lvl="1"/>
            <a:r>
              <a:rPr lang="en-US" sz="2800" dirty="0">
                <a:ea typeface="ＭＳ Ｐゴシック" pitchFamily="34" charset="-128"/>
              </a:rPr>
              <a:t>Online advertisements</a:t>
            </a:r>
          </a:p>
          <a:p>
            <a:r>
              <a:rPr lang="en-US" dirty="0">
                <a:ea typeface="ＭＳ Ｐゴシック" pitchFamily="34" charset="-128"/>
              </a:rPr>
              <a:t>Document databases</a:t>
            </a:r>
          </a:p>
          <a:p>
            <a:r>
              <a:rPr lang="en-US" dirty="0">
                <a:ea typeface="ＭＳ Ｐゴシック" pitchFamily="34" charset="-128"/>
              </a:rPr>
              <a:t>Navigation systems: For maintaining the locations of varies places of interest along with the exact routes of roads, train systems, buses, etc.</a:t>
            </a:r>
          </a:p>
          <a:p>
            <a:endParaRPr lang="en-US" dirty="0">
              <a:ea typeface="ＭＳ Ｐゴシック" pitchFamily="34" charset="-128"/>
            </a:endParaRPr>
          </a:p>
        </p:txBody>
      </p:sp>
      <p:sp>
        <p:nvSpPr>
          <p:cNvPr id="5" name="Rectangle 4">
            <a:extLst>
              <a:ext uri="{FF2B5EF4-FFF2-40B4-BE49-F238E27FC236}">
                <a16:creationId xmlns:a16="http://schemas.microsoft.com/office/drawing/2014/main" id="{EDE5E115-D772-D749-8DCB-916E1C030A27}"/>
              </a:ext>
            </a:extLst>
          </p:cNvPr>
          <p:cNvSpPr/>
          <p:nvPr/>
        </p:nvSpPr>
        <p:spPr>
          <a:xfrm>
            <a:off x="6950762" y="274320"/>
            <a:ext cx="5061129" cy="461665"/>
          </a:xfrm>
          <a:prstGeom prst="rect">
            <a:avLst/>
          </a:prstGeom>
        </p:spPr>
        <p:txBody>
          <a:bodyPr wrap="none">
            <a:spAutoFit/>
          </a:bodyPr>
          <a:lstStyle/>
          <a:p>
            <a:pPr indent="-365760"/>
            <a:r>
              <a:rPr lang="en-US" sz="2400" dirty="0">
                <a:solidFill>
                  <a:srgbClr val="C00000"/>
                </a:solidFill>
                <a:ea typeface="ＭＳ Ｐゴシック" pitchFamily="34" charset="-128"/>
              </a:rPr>
              <a:t>Databases touch all aspects of our lives</a:t>
            </a:r>
          </a:p>
        </p:txBody>
      </p:sp>
    </p:spTree>
    <p:extLst>
      <p:ext uri="{BB962C8B-B14F-4D97-AF65-F5344CB8AC3E}">
        <p14:creationId xmlns:p14="http://schemas.microsoft.com/office/powerpoint/2010/main" val="28729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0EBE-F960-4C73-9EBA-07BAD113BF84}"/>
              </a:ext>
            </a:extLst>
          </p:cNvPr>
          <p:cNvSpPr>
            <a:spLocks noGrp="1"/>
          </p:cNvSpPr>
          <p:nvPr>
            <p:ph type="title"/>
          </p:nvPr>
        </p:nvSpPr>
        <p:spPr>
          <a:xfrm>
            <a:off x="423949" y="123708"/>
            <a:ext cx="11587942" cy="922714"/>
          </a:xfrm>
        </p:spPr>
        <p:txBody>
          <a:bodyPr>
            <a:normAutofit fontScale="90000"/>
          </a:bodyPr>
          <a:lstStyle/>
          <a:p>
            <a:r>
              <a:rPr lang="en-US" dirty="0"/>
              <a:t>Purpose of Database Systems</a:t>
            </a:r>
            <a:br>
              <a:rPr lang="en-US" dirty="0"/>
            </a:br>
            <a:r>
              <a:rPr lang="en-US" sz="2700" dirty="0">
                <a:solidFill>
                  <a:srgbClr val="C00000"/>
                </a:solidFill>
              </a:rPr>
              <a:t>File System Vs Database System</a:t>
            </a:r>
            <a:endParaRPr lang="en-US" dirty="0">
              <a:solidFill>
                <a:srgbClr val="C00000"/>
              </a:solidFill>
            </a:endParaRPr>
          </a:p>
        </p:txBody>
      </p:sp>
      <p:sp>
        <p:nvSpPr>
          <p:cNvPr id="3" name="Content Placeholder 2">
            <a:extLst>
              <a:ext uri="{FF2B5EF4-FFF2-40B4-BE49-F238E27FC236}">
                <a16:creationId xmlns:a16="http://schemas.microsoft.com/office/drawing/2014/main" id="{D93B66E9-C8E7-413A-BC96-313C335018A6}"/>
              </a:ext>
            </a:extLst>
          </p:cNvPr>
          <p:cNvSpPr>
            <a:spLocks noGrp="1"/>
          </p:cNvSpPr>
          <p:nvPr>
            <p:ph idx="1"/>
          </p:nvPr>
        </p:nvSpPr>
        <p:spPr>
          <a:xfrm>
            <a:off x="423949" y="2136252"/>
            <a:ext cx="10731731" cy="4253790"/>
          </a:xfrm>
        </p:spPr>
        <p:txBody>
          <a:bodyPr>
            <a:normAutofit lnSpcReduction="10000"/>
          </a:bodyPr>
          <a:lstStyle/>
          <a:p>
            <a:r>
              <a:rPr lang="en-US" altLang="en-US" dirty="0">
                <a:solidFill>
                  <a:srgbClr val="C00000"/>
                </a:solidFill>
              </a:rPr>
              <a:t>Data redundancy</a:t>
            </a:r>
            <a:r>
              <a:rPr lang="en-US" altLang="en-US" dirty="0"/>
              <a:t> and </a:t>
            </a:r>
            <a:r>
              <a:rPr lang="en-US" altLang="en-US" dirty="0">
                <a:solidFill>
                  <a:srgbClr val="C00000"/>
                </a:solidFill>
              </a:rPr>
              <a:t>inconsistency</a:t>
            </a:r>
            <a:r>
              <a:rPr lang="en-US" altLang="en-US" dirty="0"/>
              <a:t>: data is stored  in multiple file formats resulting in duplication of information in different files</a:t>
            </a:r>
          </a:p>
          <a:p>
            <a:r>
              <a:rPr lang="en-US" altLang="en-US" dirty="0"/>
              <a:t>Difficulty in </a:t>
            </a:r>
            <a:r>
              <a:rPr lang="en-US" altLang="en-US" dirty="0">
                <a:solidFill>
                  <a:srgbClr val="C00000"/>
                </a:solidFill>
              </a:rPr>
              <a:t>accessing</a:t>
            </a:r>
            <a:r>
              <a:rPr lang="en-US" altLang="en-US" dirty="0"/>
              <a:t> data </a:t>
            </a:r>
          </a:p>
          <a:p>
            <a:pPr lvl="1"/>
            <a:r>
              <a:rPr lang="en-US" altLang="en-US" sz="2800" dirty="0"/>
              <a:t>Need to write a new program to carry out each new task</a:t>
            </a:r>
          </a:p>
          <a:p>
            <a:r>
              <a:rPr lang="en-US" altLang="en-US" dirty="0"/>
              <a:t>Data </a:t>
            </a:r>
            <a:r>
              <a:rPr lang="en-US" altLang="en-US" dirty="0">
                <a:solidFill>
                  <a:srgbClr val="C00000"/>
                </a:solidFill>
              </a:rPr>
              <a:t>isolation</a:t>
            </a:r>
            <a:r>
              <a:rPr lang="en-US" altLang="en-US" dirty="0"/>
              <a:t> </a:t>
            </a:r>
          </a:p>
          <a:p>
            <a:pPr lvl="1"/>
            <a:r>
              <a:rPr lang="en-US" altLang="en-US" sz="2800" dirty="0"/>
              <a:t>Multiple files and formats</a:t>
            </a:r>
          </a:p>
          <a:p>
            <a:r>
              <a:rPr lang="en-US" altLang="en-US" dirty="0">
                <a:solidFill>
                  <a:srgbClr val="C00000"/>
                </a:solidFill>
              </a:rPr>
              <a:t>Integrity</a:t>
            </a:r>
            <a:r>
              <a:rPr lang="en-US" altLang="en-US" dirty="0"/>
              <a:t> problems</a:t>
            </a:r>
          </a:p>
          <a:p>
            <a:pPr lvl="1"/>
            <a:r>
              <a:rPr lang="en-US" altLang="en-US" sz="2800" dirty="0"/>
              <a:t>Integrity constraints  (e.g., account balance &gt; 0) become </a:t>
            </a:r>
            <a:r>
              <a:rPr lang="ja-JP" altLang="en-US" sz="2800" dirty="0"/>
              <a:t>“</a:t>
            </a:r>
            <a:r>
              <a:rPr lang="en-US" altLang="ja-JP" sz="2800" dirty="0"/>
              <a:t>buried</a:t>
            </a:r>
            <a:r>
              <a:rPr lang="ja-JP" altLang="en-US" sz="2800" dirty="0"/>
              <a:t>”</a:t>
            </a:r>
            <a:r>
              <a:rPr lang="en-US" altLang="ja-JP" sz="2800" dirty="0"/>
              <a:t> in program code rather than being stated explicitly</a:t>
            </a:r>
          </a:p>
          <a:p>
            <a:pPr lvl="1"/>
            <a:r>
              <a:rPr lang="en-US" altLang="en-US" sz="2800" dirty="0"/>
              <a:t>Hard to add new constraints or change existing ones</a:t>
            </a:r>
          </a:p>
        </p:txBody>
      </p:sp>
      <p:sp>
        <p:nvSpPr>
          <p:cNvPr id="4" name="Rectangle 3">
            <a:extLst>
              <a:ext uri="{FF2B5EF4-FFF2-40B4-BE49-F238E27FC236}">
                <a16:creationId xmlns:a16="http://schemas.microsoft.com/office/drawing/2014/main" id="{8485568E-2C94-4A01-BDE7-94110D9A5E10}"/>
              </a:ext>
            </a:extLst>
          </p:cNvPr>
          <p:cNvSpPr/>
          <p:nvPr/>
        </p:nvSpPr>
        <p:spPr>
          <a:xfrm>
            <a:off x="344245" y="1305254"/>
            <a:ext cx="11587942" cy="830997"/>
          </a:xfrm>
          <a:prstGeom prst="rect">
            <a:avLst/>
          </a:prstGeom>
        </p:spPr>
        <p:txBody>
          <a:bodyPr wrap="square">
            <a:spAutoFit/>
          </a:bodyPr>
          <a:lstStyle/>
          <a:p>
            <a:r>
              <a:rPr kumimoji="1" lang="en-US" altLang="en-US" sz="2400" dirty="0">
                <a:solidFill>
                  <a:srgbClr val="7030A0"/>
                </a:solidFill>
                <a:cs typeface="ＭＳ Ｐゴシック" charset="0"/>
              </a:rPr>
              <a:t>In the early days, database applications were built directly on top of file systems, which leads to:</a:t>
            </a:r>
          </a:p>
        </p:txBody>
      </p:sp>
    </p:spTree>
    <p:extLst>
      <p:ext uri="{BB962C8B-B14F-4D97-AF65-F5344CB8AC3E}">
        <p14:creationId xmlns:p14="http://schemas.microsoft.com/office/powerpoint/2010/main" val="71942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B66E9-C8E7-413A-BC96-313C335018A6}"/>
              </a:ext>
            </a:extLst>
          </p:cNvPr>
          <p:cNvSpPr>
            <a:spLocks noGrp="1"/>
          </p:cNvSpPr>
          <p:nvPr>
            <p:ph idx="1"/>
          </p:nvPr>
        </p:nvSpPr>
        <p:spPr>
          <a:xfrm>
            <a:off x="423949" y="2157948"/>
            <a:ext cx="11508238" cy="3963153"/>
          </a:xfrm>
        </p:spPr>
        <p:txBody>
          <a:bodyPr>
            <a:normAutofit fontScale="92500" lnSpcReduction="10000"/>
          </a:bodyPr>
          <a:lstStyle/>
          <a:p>
            <a:r>
              <a:rPr lang="en-US" altLang="en-US" sz="2400" dirty="0">
                <a:solidFill>
                  <a:srgbClr val="C00000"/>
                </a:solidFill>
              </a:rPr>
              <a:t>Atomicity</a:t>
            </a:r>
            <a:r>
              <a:rPr lang="en-US" altLang="en-US" sz="2400" dirty="0"/>
              <a:t> of updates</a:t>
            </a:r>
          </a:p>
          <a:p>
            <a:pPr lvl="1"/>
            <a:r>
              <a:rPr lang="en-US" altLang="en-US" dirty="0"/>
              <a:t>Failures may leave database in an inconsistent state with partial updates carried out</a:t>
            </a:r>
          </a:p>
          <a:p>
            <a:pPr lvl="1"/>
            <a:r>
              <a:rPr lang="en-US" altLang="en-US" dirty="0"/>
              <a:t>Example: Transfer of funds from one account to another should either complete or not happen at all</a:t>
            </a:r>
          </a:p>
          <a:p>
            <a:r>
              <a:rPr lang="en-US" altLang="en-US" sz="2400" dirty="0">
                <a:solidFill>
                  <a:srgbClr val="C00000"/>
                </a:solidFill>
              </a:rPr>
              <a:t>Concurrent access</a:t>
            </a:r>
            <a:r>
              <a:rPr lang="en-US" altLang="en-US" sz="2400" dirty="0"/>
              <a:t> by multiple users</a:t>
            </a:r>
          </a:p>
          <a:p>
            <a:pPr lvl="1"/>
            <a:r>
              <a:rPr lang="en-US" altLang="en-US" dirty="0"/>
              <a:t>Concurrent access needed for performance</a:t>
            </a:r>
          </a:p>
          <a:p>
            <a:pPr lvl="1"/>
            <a:r>
              <a:rPr lang="en-US" altLang="en-US" dirty="0"/>
              <a:t>Uncontrolled concurrent accesses can lead to inconsistencies</a:t>
            </a:r>
          </a:p>
          <a:p>
            <a:pPr lvl="2"/>
            <a:r>
              <a:rPr lang="en-US" altLang="en-US" sz="2400" dirty="0"/>
              <a:t>Ex: Two people reading a balance (say 100) and updating it by withdrawing money (say 50 each) at the same time</a:t>
            </a:r>
          </a:p>
          <a:p>
            <a:r>
              <a:rPr lang="en-US" altLang="en-US" sz="2400" dirty="0">
                <a:solidFill>
                  <a:srgbClr val="C00000"/>
                </a:solidFill>
              </a:rPr>
              <a:t>Security</a:t>
            </a:r>
            <a:r>
              <a:rPr lang="en-US" altLang="en-US" sz="2400" dirty="0"/>
              <a:t> problems</a:t>
            </a:r>
          </a:p>
          <a:p>
            <a:pPr lvl="1"/>
            <a:r>
              <a:rPr lang="en-US" altLang="en-US" dirty="0"/>
              <a:t>Hard to provide user access to some, but not all, data</a:t>
            </a:r>
          </a:p>
          <a:p>
            <a:endParaRPr lang="en-US" altLang="en-US" sz="2400" dirty="0"/>
          </a:p>
        </p:txBody>
      </p:sp>
      <p:sp>
        <p:nvSpPr>
          <p:cNvPr id="5" name="Rectangle 4">
            <a:extLst>
              <a:ext uri="{FF2B5EF4-FFF2-40B4-BE49-F238E27FC236}">
                <a16:creationId xmlns:a16="http://schemas.microsoft.com/office/drawing/2014/main" id="{34FDACF6-BE25-4715-BEB6-3FE70CACB2DC}"/>
              </a:ext>
            </a:extLst>
          </p:cNvPr>
          <p:cNvSpPr/>
          <p:nvPr/>
        </p:nvSpPr>
        <p:spPr>
          <a:xfrm>
            <a:off x="1475943" y="6099508"/>
            <a:ext cx="8356546" cy="461665"/>
          </a:xfrm>
          <a:prstGeom prst="rect">
            <a:avLst/>
          </a:prstGeom>
        </p:spPr>
        <p:txBody>
          <a:bodyPr wrap="square">
            <a:spAutoFit/>
          </a:bodyPr>
          <a:lstStyle/>
          <a:p>
            <a:r>
              <a:rPr kumimoji="1" lang="en-US" altLang="en-US" sz="2400" dirty="0">
                <a:solidFill>
                  <a:srgbClr val="7030A0"/>
                </a:solidFill>
                <a:cs typeface="ＭＳ Ｐゴシック" charset="0"/>
              </a:rPr>
              <a:t>So, the purpose of Database System is to solve these problems.</a:t>
            </a:r>
          </a:p>
        </p:txBody>
      </p:sp>
      <p:pic>
        <p:nvPicPr>
          <p:cNvPr id="7" name="Graphic 6" descr="Bullseye">
            <a:extLst>
              <a:ext uri="{FF2B5EF4-FFF2-40B4-BE49-F238E27FC236}">
                <a16:creationId xmlns:a16="http://schemas.microsoft.com/office/drawing/2014/main" id="{5CAF86E6-3532-40F7-8F6E-2DCC4064597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295" y="6030695"/>
            <a:ext cx="528551" cy="528551"/>
          </a:xfrm>
          <a:prstGeom prst="rect">
            <a:avLst/>
          </a:prstGeom>
        </p:spPr>
      </p:pic>
      <p:sp>
        <p:nvSpPr>
          <p:cNvPr id="9" name="Title 1">
            <a:extLst>
              <a:ext uri="{FF2B5EF4-FFF2-40B4-BE49-F238E27FC236}">
                <a16:creationId xmlns:a16="http://schemas.microsoft.com/office/drawing/2014/main" id="{B866A418-1EDD-184C-AD83-C9DAE094581A}"/>
              </a:ext>
            </a:extLst>
          </p:cNvPr>
          <p:cNvSpPr>
            <a:spLocks noGrp="1"/>
          </p:cNvSpPr>
          <p:nvPr>
            <p:ph type="title"/>
          </p:nvPr>
        </p:nvSpPr>
        <p:spPr>
          <a:xfrm>
            <a:off x="423949" y="123708"/>
            <a:ext cx="11587942" cy="922714"/>
          </a:xfrm>
        </p:spPr>
        <p:txBody>
          <a:bodyPr>
            <a:normAutofit fontScale="90000"/>
          </a:bodyPr>
          <a:lstStyle/>
          <a:p>
            <a:r>
              <a:rPr lang="en-US" dirty="0"/>
              <a:t>Purpose of Database Systems</a:t>
            </a:r>
            <a:br>
              <a:rPr lang="en-US" dirty="0"/>
            </a:br>
            <a:r>
              <a:rPr lang="en-US" sz="2700" dirty="0">
                <a:solidFill>
                  <a:srgbClr val="C00000"/>
                </a:solidFill>
              </a:rPr>
              <a:t>File System Vs Database System</a:t>
            </a:r>
            <a:endParaRPr lang="en-US" dirty="0">
              <a:solidFill>
                <a:srgbClr val="C00000"/>
              </a:solidFill>
            </a:endParaRPr>
          </a:p>
        </p:txBody>
      </p:sp>
      <p:sp>
        <p:nvSpPr>
          <p:cNvPr id="10" name="Rectangle 9">
            <a:extLst>
              <a:ext uri="{FF2B5EF4-FFF2-40B4-BE49-F238E27FC236}">
                <a16:creationId xmlns:a16="http://schemas.microsoft.com/office/drawing/2014/main" id="{FA1AC866-062B-EA41-A860-45F40E579A21}"/>
              </a:ext>
            </a:extLst>
          </p:cNvPr>
          <p:cNvSpPr/>
          <p:nvPr/>
        </p:nvSpPr>
        <p:spPr>
          <a:xfrm>
            <a:off x="344245" y="1305254"/>
            <a:ext cx="11587942" cy="830997"/>
          </a:xfrm>
          <a:prstGeom prst="rect">
            <a:avLst/>
          </a:prstGeom>
        </p:spPr>
        <p:txBody>
          <a:bodyPr wrap="square">
            <a:spAutoFit/>
          </a:bodyPr>
          <a:lstStyle/>
          <a:p>
            <a:r>
              <a:rPr kumimoji="1" lang="en-US" altLang="en-US" sz="2400" dirty="0">
                <a:solidFill>
                  <a:srgbClr val="7030A0"/>
                </a:solidFill>
                <a:cs typeface="ＭＳ Ｐゴシック" charset="0"/>
              </a:rPr>
              <a:t>In the early days, database applications were built directly on top of file systems, which leads to:</a:t>
            </a:r>
          </a:p>
        </p:txBody>
      </p:sp>
    </p:spTree>
    <p:extLst>
      <p:ext uri="{BB962C8B-B14F-4D97-AF65-F5344CB8AC3E}">
        <p14:creationId xmlns:p14="http://schemas.microsoft.com/office/powerpoint/2010/main" val="52817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0A1B-88BC-4449-A854-ECD33DC313BD}"/>
              </a:ext>
            </a:extLst>
          </p:cNvPr>
          <p:cNvSpPr>
            <a:spLocks noGrp="1"/>
          </p:cNvSpPr>
          <p:nvPr>
            <p:ph type="title"/>
          </p:nvPr>
        </p:nvSpPr>
        <p:spPr/>
        <p:txBody>
          <a:bodyPr/>
          <a:lstStyle/>
          <a:p>
            <a:r>
              <a:rPr lang="en-US" dirty="0"/>
              <a:t>Data Model: </a:t>
            </a:r>
            <a:r>
              <a:rPr lang="en-US" sz="2800" b="1" dirty="0">
                <a:solidFill>
                  <a:srgbClr val="7030A0"/>
                </a:solidFill>
              </a:rPr>
              <a:t>Description of Data </a:t>
            </a:r>
            <a:endParaRPr lang="en-US" b="1" dirty="0">
              <a:solidFill>
                <a:srgbClr val="7030A0"/>
              </a:solidFill>
            </a:endParaRPr>
          </a:p>
        </p:txBody>
      </p:sp>
      <p:sp>
        <p:nvSpPr>
          <p:cNvPr id="3" name="Content Placeholder 2">
            <a:extLst>
              <a:ext uri="{FF2B5EF4-FFF2-40B4-BE49-F238E27FC236}">
                <a16:creationId xmlns:a16="http://schemas.microsoft.com/office/drawing/2014/main" id="{3ED23E8B-1F17-46C4-B8F4-8EC792BAB1E4}"/>
              </a:ext>
            </a:extLst>
          </p:cNvPr>
          <p:cNvSpPr>
            <a:spLocks noGrp="1"/>
          </p:cNvSpPr>
          <p:nvPr>
            <p:ph idx="1"/>
          </p:nvPr>
        </p:nvSpPr>
        <p:spPr/>
        <p:txBody>
          <a:bodyPr>
            <a:normAutofit lnSpcReduction="10000"/>
          </a:bodyPr>
          <a:lstStyle/>
          <a:p>
            <a:r>
              <a:rPr lang="en-US" altLang="en-US" dirty="0"/>
              <a:t>A collection of tools for describing </a:t>
            </a:r>
          </a:p>
          <a:p>
            <a:pPr lvl="1">
              <a:lnSpc>
                <a:spcPct val="80000"/>
              </a:lnSpc>
            </a:pPr>
            <a:r>
              <a:rPr lang="en-US" altLang="en-US" sz="2800" dirty="0"/>
              <a:t>Data </a:t>
            </a:r>
          </a:p>
          <a:p>
            <a:pPr lvl="1">
              <a:lnSpc>
                <a:spcPct val="80000"/>
              </a:lnSpc>
            </a:pPr>
            <a:r>
              <a:rPr lang="en-US" altLang="en-US" sz="2800" dirty="0"/>
              <a:t>Data relationships</a:t>
            </a:r>
          </a:p>
          <a:p>
            <a:pPr lvl="1">
              <a:lnSpc>
                <a:spcPct val="80000"/>
              </a:lnSpc>
            </a:pPr>
            <a:r>
              <a:rPr lang="en-US" altLang="en-US" sz="2800" dirty="0"/>
              <a:t>Data semantics</a:t>
            </a:r>
          </a:p>
          <a:p>
            <a:pPr lvl="1">
              <a:lnSpc>
                <a:spcPct val="80000"/>
              </a:lnSpc>
            </a:pPr>
            <a:r>
              <a:rPr lang="en-US" altLang="en-US" sz="2800" dirty="0"/>
              <a:t>Data constraints</a:t>
            </a:r>
          </a:p>
          <a:p>
            <a:pPr>
              <a:buFont typeface="Wingdings" panose="05000000000000000000" pitchFamily="2" charset="2"/>
              <a:buChar char="q"/>
            </a:pPr>
            <a:r>
              <a:rPr lang="en-US" altLang="en-US" dirty="0">
                <a:solidFill>
                  <a:srgbClr val="C00000"/>
                </a:solidFill>
              </a:rPr>
              <a:t>Relational model</a:t>
            </a:r>
          </a:p>
          <a:p>
            <a:pPr>
              <a:buFont typeface="Wingdings" panose="05000000000000000000" pitchFamily="2" charset="2"/>
              <a:buChar char="q"/>
            </a:pPr>
            <a:r>
              <a:rPr lang="en-US" altLang="en-US" dirty="0"/>
              <a:t>Entity-Relationship data model (mainly for database design) </a:t>
            </a:r>
          </a:p>
          <a:p>
            <a:pPr>
              <a:buFont typeface="Wingdings" panose="05000000000000000000" pitchFamily="2" charset="2"/>
              <a:buChar char="q"/>
            </a:pPr>
            <a:r>
              <a:rPr lang="en-US" altLang="en-US" dirty="0"/>
              <a:t>Object-based data models (Object-oriented and Object-relational)</a:t>
            </a:r>
          </a:p>
          <a:p>
            <a:pPr>
              <a:buFont typeface="Wingdings" panose="05000000000000000000" pitchFamily="2" charset="2"/>
              <a:buChar char="q"/>
            </a:pPr>
            <a:r>
              <a:rPr lang="en-US" altLang="en-US" dirty="0"/>
              <a:t>Semi-structured data model  (XML)</a:t>
            </a:r>
          </a:p>
          <a:p>
            <a:r>
              <a:rPr lang="en-US" altLang="en-US" dirty="0"/>
              <a:t>Other older models:</a:t>
            </a:r>
          </a:p>
          <a:p>
            <a:pPr lvl="1"/>
            <a:r>
              <a:rPr lang="en-US" altLang="en-US" sz="2800" dirty="0"/>
              <a:t>Network model </a:t>
            </a:r>
          </a:p>
          <a:p>
            <a:pPr lvl="1"/>
            <a:r>
              <a:rPr lang="en-US" altLang="en-US" sz="2800" dirty="0"/>
              <a:t>Hierarchical model</a:t>
            </a:r>
          </a:p>
        </p:txBody>
      </p:sp>
    </p:spTree>
    <p:extLst>
      <p:ext uri="{BB962C8B-B14F-4D97-AF65-F5344CB8AC3E}">
        <p14:creationId xmlns:p14="http://schemas.microsoft.com/office/powerpoint/2010/main" val="1728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F361-3574-4028-B63D-E6035F4DEC1D}"/>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0814B351-C34C-436C-BC4B-59089D32B42F}"/>
              </a:ext>
            </a:extLst>
          </p:cNvPr>
          <p:cNvSpPr>
            <a:spLocks noGrp="1"/>
          </p:cNvSpPr>
          <p:nvPr>
            <p:ph idx="1"/>
          </p:nvPr>
        </p:nvSpPr>
        <p:spPr/>
        <p:txBody>
          <a:bodyPr>
            <a:normAutofit/>
          </a:bodyPr>
          <a:lstStyle/>
          <a:p>
            <a:pPr marL="0" indent="0">
              <a:buNone/>
            </a:pPr>
            <a:r>
              <a:rPr lang="en-US" dirty="0"/>
              <a:t>- Database is a collection of </a:t>
            </a:r>
            <a:r>
              <a:rPr lang="en-US" dirty="0">
                <a:solidFill>
                  <a:srgbClr val="C00000"/>
                </a:solidFill>
              </a:rPr>
              <a:t>Relations</a:t>
            </a:r>
            <a:r>
              <a:rPr lang="en-US" dirty="0"/>
              <a:t> (or </a:t>
            </a:r>
            <a:r>
              <a:rPr lang="en-US" dirty="0">
                <a:solidFill>
                  <a:srgbClr val="C00000"/>
                </a:solidFill>
              </a:rPr>
              <a:t>Tables</a:t>
            </a:r>
            <a:r>
              <a:rPr lang="en-US" dirty="0"/>
              <a:t>)</a:t>
            </a:r>
          </a:p>
          <a:p>
            <a:pPr marL="0" indent="0">
              <a:buNone/>
            </a:pPr>
            <a:r>
              <a:rPr lang="en-US" dirty="0"/>
              <a:t>- Each relation has a set of </a:t>
            </a:r>
            <a:r>
              <a:rPr lang="en-US" dirty="0">
                <a:solidFill>
                  <a:srgbClr val="C00000"/>
                </a:solidFill>
              </a:rPr>
              <a:t>attributes</a:t>
            </a:r>
            <a:r>
              <a:rPr lang="en-US" dirty="0"/>
              <a:t> (or </a:t>
            </a:r>
            <a:r>
              <a:rPr lang="en-US" dirty="0">
                <a:solidFill>
                  <a:srgbClr val="C00000"/>
                </a:solidFill>
              </a:rPr>
              <a:t>Columns</a:t>
            </a:r>
            <a:r>
              <a:rPr lang="en-US" dirty="0"/>
              <a:t>)</a:t>
            </a:r>
          </a:p>
          <a:p>
            <a:pPr marL="0" indent="0">
              <a:buNone/>
            </a:pPr>
            <a:r>
              <a:rPr lang="en-US" dirty="0"/>
              <a:t>- Each attribute has a </a:t>
            </a:r>
            <a:r>
              <a:rPr lang="en-US" dirty="0">
                <a:solidFill>
                  <a:srgbClr val="C00000"/>
                </a:solidFill>
              </a:rPr>
              <a:t>name</a:t>
            </a:r>
            <a:r>
              <a:rPr lang="en-US" dirty="0"/>
              <a:t> and a </a:t>
            </a:r>
            <a:r>
              <a:rPr lang="en-US" dirty="0">
                <a:solidFill>
                  <a:srgbClr val="C00000"/>
                </a:solidFill>
              </a:rPr>
              <a:t>domain</a:t>
            </a:r>
            <a:r>
              <a:rPr lang="en-US" dirty="0"/>
              <a:t> (or </a:t>
            </a:r>
            <a:r>
              <a:rPr lang="en-US" dirty="0">
                <a:solidFill>
                  <a:srgbClr val="C00000"/>
                </a:solidFill>
              </a:rPr>
              <a:t>Type</a:t>
            </a:r>
            <a:r>
              <a:rPr lang="en-US" dirty="0"/>
              <a:t>)</a:t>
            </a:r>
          </a:p>
          <a:p>
            <a:pPr marL="292608" lvl="1" indent="0">
              <a:buNone/>
            </a:pPr>
            <a:r>
              <a:rPr lang="en-US" dirty="0"/>
              <a:t>- Atomic Values (no Set-valued attribute)</a:t>
            </a:r>
          </a:p>
          <a:p>
            <a:pPr marL="0" indent="0">
              <a:buNone/>
            </a:pPr>
            <a:r>
              <a:rPr lang="en-US" dirty="0"/>
              <a:t>- Each relation contains a set of </a:t>
            </a:r>
            <a:r>
              <a:rPr lang="en-US" dirty="0">
                <a:solidFill>
                  <a:srgbClr val="C00000"/>
                </a:solidFill>
              </a:rPr>
              <a:t>tuples</a:t>
            </a:r>
            <a:r>
              <a:rPr lang="en-US" dirty="0"/>
              <a:t> (or </a:t>
            </a:r>
            <a:r>
              <a:rPr lang="en-US" dirty="0">
                <a:solidFill>
                  <a:srgbClr val="C00000"/>
                </a:solidFill>
              </a:rPr>
              <a:t>rows</a:t>
            </a:r>
            <a:r>
              <a:rPr lang="en-US" dirty="0"/>
              <a:t>)</a:t>
            </a:r>
          </a:p>
          <a:p>
            <a:pPr marL="292608" lvl="1" indent="0">
              <a:buNone/>
            </a:pPr>
            <a:r>
              <a:rPr lang="en-US" dirty="0"/>
              <a:t> - Each tuple has value for each attribute of the relation</a:t>
            </a:r>
          </a:p>
          <a:p>
            <a:pPr marL="292608" lvl="1" indent="0">
              <a:buNone/>
            </a:pPr>
            <a:r>
              <a:rPr lang="en-US" dirty="0"/>
              <a:t> - No duplicate tuples</a:t>
            </a:r>
          </a:p>
          <a:p>
            <a:pPr marL="475488" lvl="2" indent="0">
              <a:buNone/>
            </a:pPr>
            <a:r>
              <a:rPr lang="en-US" dirty="0"/>
              <a:t>- </a:t>
            </a:r>
            <a:r>
              <a:rPr lang="en-US" dirty="0">
                <a:solidFill>
                  <a:schemeClr val="accent1">
                    <a:lumMod val="75000"/>
                  </a:schemeClr>
                </a:solidFill>
              </a:rPr>
              <a:t>Two tuples are duplicates if they agree on all attributes</a:t>
            </a:r>
          </a:p>
          <a:p>
            <a:pPr marL="0" indent="0">
              <a:buNone/>
            </a:pPr>
            <a:endParaRPr lang="en-US" dirty="0"/>
          </a:p>
          <a:p>
            <a:pPr marL="0" indent="0">
              <a:buNone/>
            </a:pPr>
            <a:r>
              <a:rPr lang="en-US" b="1" dirty="0">
                <a:solidFill>
                  <a:srgbClr val="C00000"/>
                </a:solidFill>
              </a:rPr>
              <a:t>Simplicity is the power of this model</a:t>
            </a:r>
          </a:p>
        </p:txBody>
      </p:sp>
      <p:pic>
        <p:nvPicPr>
          <p:cNvPr id="4" name="Picture 3">
            <a:extLst>
              <a:ext uri="{FF2B5EF4-FFF2-40B4-BE49-F238E27FC236}">
                <a16:creationId xmlns:a16="http://schemas.microsoft.com/office/drawing/2014/main" id="{F2AD72CB-0A2B-4537-9F03-58E2F7E1596C}"/>
              </a:ext>
            </a:extLst>
          </p:cNvPr>
          <p:cNvPicPr>
            <a:picLocks noChangeAspect="1"/>
          </p:cNvPicPr>
          <p:nvPr/>
        </p:nvPicPr>
        <p:blipFill>
          <a:blip r:embed="rId3"/>
          <a:stretch>
            <a:fillRect/>
          </a:stretch>
        </p:blipFill>
        <p:spPr>
          <a:xfrm>
            <a:off x="7985231" y="274320"/>
            <a:ext cx="4206769" cy="2379626"/>
          </a:xfrm>
          <a:prstGeom prst="rect">
            <a:avLst/>
          </a:prstGeom>
        </p:spPr>
      </p:pic>
      <p:pic>
        <p:nvPicPr>
          <p:cNvPr id="5" name="Picture 4">
            <a:extLst>
              <a:ext uri="{FF2B5EF4-FFF2-40B4-BE49-F238E27FC236}">
                <a16:creationId xmlns:a16="http://schemas.microsoft.com/office/drawing/2014/main" id="{28F0A1D6-50CB-40E7-BE0A-D5C211CCE893}"/>
              </a:ext>
            </a:extLst>
          </p:cNvPr>
          <p:cNvPicPr>
            <a:picLocks noChangeAspect="1"/>
          </p:cNvPicPr>
          <p:nvPr/>
        </p:nvPicPr>
        <p:blipFill>
          <a:blip r:embed="rId4"/>
          <a:stretch>
            <a:fillRect/>
          </a:stretch>
        </p:blipFill>
        <p:spPr>
          <a:xfrm>
            <a:off x="7605656" y="3170217"/>
            <a:ext cx="4586344" cy="3170231"/>
          </a:xfrm>
          <a:prstGeom prst="rect">
            <a:avLst/>
          </a:prstGeom>
        </p:spPr>
      </p:pic>
    </p:spTree>
    <p:extLst>
      <p:ext uri="{BB962C8B-B14F-4D97-AF65-F5344CB8AC3E}">
        <p14:creationId xmlns:p14="http://schemas.microsoft.com/office/powerpoint/2010/main" val="23525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8728-6ABF-4243-A4F9-DCE59178072E}"/>
              </a:ext>
            </a:extLst>
          </p:cNvPr>
          <p:cNvSpPr>
            <a:spLocks noGrp="1"/>
          </p:cNvSpPr>
          <p:nvPr>
            <p:ph type="title"/>
          </p:nvPr>
        </p:nvSpPr>
        <p:spPr>
          <a:xfrm>
            <a:off x="6955911" y="1528818"/>
            <a:ext cx="4813072" cy="3686015"/>
          </a:xfrm>
        </p:spPr>
        <p:txBody>
          <a:bodyPr vert="horz" lIns="91440" tIns="45720" rIns="91440" bIns="45720" rtlCol="0" anchor="b">
            <a:normAutofit/>
          </a:bodyPr>
          <a:lstStyle/>
          <a:p>
            <a:r>
              <a:rPr lang="en-US" sz="8000" dirty="0">
                <a:solidFill>
                  <a:schemeClr val="tx1">
                    <a:lumMod val="85000"/>
                    <a:lumOff val="15000"/>
                  </a:schemeClr>
                </a:solidFill>
              </a:rPr>
              <a:t>A Sample Relational Database</a:t>
            </a:r>
          </a:p>
        </p:txBody>
      </p:sp>
      <p:pic>
        <p:nvPicPr>
          <p:cNvPr id="4" name="Picture 3" descr="1">
            <a:extLst>
              <a:ext uri="{FF2B5EF4-FFF2-40B4-BE49-F238E27FC236}">
                <a16:creationId xmlns:a16="http://schemas.microsoft.com/office/drawing/2014/main" id="{D02A22D0-192B-4BDB-BCEF-3894C9FF86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3443" y="207583"/>
            <a:ext cx="4332805" cy="64428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72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4922-A90C-43EC-A1D2-4F1C1BF7C296}"/>
              </a:ext>
            </a:extLst>
          </p:cNvPr>
          <p:cNvSpPr>
            <a:spLocks noGrp="1"/>
          </p:cNvSpPr>
          <p:nvPr>
            <p:ph type="title"/>
          </p:nvPr>
        </p:nvSpPr>
        <p:spPr/>
        <p:txBody>
          <a:bodyPr/>
          <a:lstStyle/>
          <a:p>
            <a:r>
              <a:rPr lang="en-US" dirty="0"/>
              <a:t>Data Abstraction </a:t>
            </a:r>
            <a:r>
              <a:rPr lang="en-US" sz="2800" b="1" dirty="0">
                <a:solidFill>
                  <a:srgbClr val="0070C0"/>
                </a:solidFill>
              </a:rPr>
              <a:t>[</a:t>
            </a:r>
            <a:r>
              <a:rPr lang="en-US" altLang="en-US" sz="2800" b="1" dirty="0">
                <a:solidFill>
                  <a:srgbClr val="0070C0"/>
                </a:solidFill>
              </a:rPr>
              <a:t>Levels of Abstraction]</a:t>
            </a:r>
            <a:endParaRPr lang="en-US" b="1" dirty="0">
              <a:solidFill>
                <a:srgbClr val="0070C0"/>
              </a:solidFill>
            </a:endParaRPr>
          </a:p>
        </p:txBody>
      </p:sp>
      <p:sp>
        <p:nvSpPr>
          <p:cNvPr id="3" name="Content Placeholder 2">
            <a:extLst>
              <a:ext uri="{FF2B5EF4-FFF2-40B4-BE49-F238E27FC236}">
                <a16:creationId xmlns:a16="http://schemas.microsoft.com/office/drawing/2014/main" id="{A630C92C-2D37-4341-9D4B-BAAB4AD8D230}"/>
              </a:ext>
            </a:extLst>
          </p:cNvPr>
          <p:cNvSpPr>
            <a:spLocks noGrp="1"/>
          </p:cNvSpPr>
          <p:nvPr>
            <p:ph idx="1"/>
          </p:nvPr>
        </p:nvSpPr>
        <p:spPr>
          <a:xfrm>
            <a:off x="505609" y="1197034"/>
            <a:ext cx="6088829" cy="5031644"/>
          </a:xfrm>
        </p:spPr>
        <p:txBody>
          <a:bodyPr>
            <a:normAutofit lnSpcReduction="10000"/>
          </a:bodyPr>
          <a:lstStyle/>
          <a:p>
            <a:pPr>
              <a:tabLst>
                <a:tab pos="1365647" algn="l"/>
                <a:tab pos="2744391" algn="l"/>
                <a:tab pos="2957513" algn="l"/>
              </a:tabLst>
            </a:pPr>
            <a:r>
              <a:rPr lang="en-US" altLang="en-US" b="1" dirty="0">
                <a:solidFill>
                  <a:srgbClr val="002060"/>
                </a:solidFill>
              </a:rPr>
              <a:t>Physical level</a:t>
            </a:r>
            <a:r>
              <a:rPr lang="en-US" altLang="en-US" dirty="0">
                <a:solidFill>
                  <a:srgbClr val="002060"/>
                </a:solidFill>
              </a:rPr>
              <a:t>:</a:t>
            </a:r>
            <a:r>
              <a:rPr lang="en-US" altLang="en-US" b="1" dirty="0">
                <a:solidFill>
                  <a:srgbClr val="002060"/>
                </a:solidFill>
              </a:rPr>
              <a:t> </a:t>
            </a:r>
            <a:r>
              <a:rPr lang="en-US" altLang="en-US" dirty="0"/>
              <a:t>describes how a record (e.g., instructor) is stored.</a:t>
            </a:r>
          </a:p>
          <a:p>
            <a:pPr>
              <a:tabLst>
                <a:tab pos="1365647" algn="l"/>
                <a:tab pos="2744391" algn="l"/>
                <a:tab pos="2957513" algn="l"/>
              </a:tabLst>
            </a:pPr>
            <a:endParaRPr lang="en-US" altLang="en-US" dirty="0"/>
          </a:p>
          <a:p>
            <a:pPr>
              <a:tabLst>
                <a:tab pos="1365647" algn="l"/>
                <a:tab pos="2744391" algn="l"/>
                <a:tab pos="2957513" algn="l"/>
              </a:tabLst>
            </a:pPr>
            <a:r>
              <a:rPr lang="en-US" altLang="en-US" b="1" dirty="0">
                <a:solidFill>
                  <a:srgbClr val="002060"/>
                </a:solidFill>
              </a:rPr>
              <a:t>Logical level</a:t>
            </a:r>
            <a:r>
              <a:rPr lang="en-US" altLang="en-US" dirty="0">
                <a:solidFill>
                  <a:srgbClr val="002060"/>
                </a:solidFill>
              </a:rPr>
              <a:t>:</a:t>
            </a:r>
            <a:r>
              <a:rPr lang="en-US" altLang="en-US" b="1" dirty="0">
                <a:solidFill>
                  <a:srgbClr val="002060"/>
                </a:solidFill>
              </a:rPr>
              <a:t> </a:t>
            </a:r>
            <a:r>
              <a:rPr lang="en-US" altLang="en-US" dirty="0"/>
              <a:t>describes data stored in database, and the relationships among the data.</a:t>
            </a:r>
          </a:p>
          <a:p>
            <a:pPr>
              <a:tabLst>
                <a:tab pos="1365647" algn="l"/>
                <a:tab pos="2744391" algn="l"/>
                <a:tab pos="2957513" algn="l"/>
              </a:tabLst>
            </a:pPr>
            <a:endParaRPr lang="en-US" altLang="en-US" dirty="0"/>
          </a:p>
          <a:p>
            <a:pPr>
              <a:tabLst>
                <a:tab pos="1365647" algn="l"/>
                <a:tab pos="2744391" algn="l"/>
                <a:tab pos="2957513" algn="l"/>
              </a:tabLst>
            </a:pPr>
            <a:r>
              <a:rPr lang="en-US" altLang="en-US" b="1" dirty="0">
                <a:solidFill>
                  <a:srgbClr val="002060"/>
                </a:solidFill>
              </a:rPr>
              <a:t>View level</a:t>
            </a:r>
            <a:r>
              <a:rPr lang="en-US" altLang="en-US" dirty="0">
                <a:solidFill>
                  <a:srgbClr val="002060"/>
                </a:solidFill>
              </a:rPr>
              <a:t>:</a:t>
            </a:r>
            <a:r>
              <a:rPr lang="en-US" altLang="en-US" b="1" dirty="0">
                <a:solidFill>
                  <a:srgbClr val="002060"/>
                </a:solidFill>
              </a:rPr>
              <a:t> </a:t>
            </a:r>
            <a:r>
              <a:rPr lang="en-US" altLang="en-US" dirty="0"/>
              <a:t>application programs hide details of data types.  Views can also hide information (such as an employee</a:t>
            </a:r>
            <a:r>
              <a:rPr lang="ja-JP" altLang="en-US" dirty="0"/>
              <a:t>’</a:t>
            </a:r>
            <a:r>
              <a:rPr lang="en-US" altLang="ja-JP" dirty="0"/>
              <a:t>s salary) for security purposes. </a:t>
            </a:r>
            <a:endParaRPr lang="en-US" altLang="en-US" dirty="0"/>
          </a:p>
          <a:p>
            <a:endParaRPr lang="en-US" sz="2800" dirty="0"/>
          </a:p>
        </p:txBody>
      </p:sp>
      <p:pic>
        <p:nvPicPr>
          <p:cNvPr id="4" name="Picture 3">
            <a:extLst>
              <a:ext uri="{FF2B5EF4-FFF2-40B4-BE49-F238E27FC236}">
                <a16:creationId xmlns:a16="http://schemas.microsoft.com/office/drawing/2014/main" id="{7C2AA81C-E065-41C0-A2E7-2F6A6FC0032B}"/>
              </a:ext>
            </a:extLst>
          </p:cNvPr>
          <p:cNvPicPr>
            <a:picLocks noChangeAspect="1"/>
          </p:cNvPicPr>
          <p:nvPr/>
        </p:nvPicPr>
        <p:blipFill>
          <a:blip r:embed="rId3"/>
          <a:stretch>
            <a:fillRect/>
          </a:stretch>
        </p:blipFill>
        <p:spPr>
          <a:xfrm>
            <a:off x="6405838" y="1344706"/>
            <a:ext cx="5423424" cy="4883972"/>
          </a:xfrm>
          <a:prstGeom prst="rect">
            <a:avLst/>
          </a:prstGeom>
        </p:spPr>
      </p:pic>
    </p:spTree>
    <p:extLst>
      <p:ext uri="{BB962C8B-B14F-4D97-AF65-F5344CB8AC3E}">
        <p14:creationId xmlns:p14="http://schemas.microsoft.com/office/powerpoint/2010/main" val="202224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623D-881E-4347-822F-D5AFFDD691D9}"/>
              </a:ext>
            </a:extLst>
          </p:cNvPr>
          <p:cNvSpPr>
            <a:spLocks noGrp="1"/>
          </p:cNvSpPr>
          <p:nvPr>
            <p:ph type="title"/>
          </p:nvPr>
        </p:nvSpPr>
        <p:spPr/>
        <p:txBody>
          <a:bodyPr/>
          <a:lstStyle/>
          <a:p>
            <a:r>
              <a:rPr lang="en-GB" b="1" dirty="0"/>
              <a:t>Instances (data) and Schemas (metadata)</a:t>
            </a:r>
            <a:endParaRPr lang="aa-ET" dirty="0"/>
          </a:p>
        </p:txBody>
      </p:sp>
      <p:sp>
        <p:nvSpPr>
          <p:cNvPr id="3" name="Content Placeholder 2">
            <a:extLst>
              <a:ext uri="{FF2B5EF4-FFF2-40B4-BE49-F238E27FC236}">
                <a16:creationId xmlns:a16="http://schemas.microsoft.com/office/drawing/2014/main" id="{91C65CA2-545A-0E4B-B399-B930D9A9D9E9}"/>
              </a:ext>
            </a:extLst>
          </p:cNvPr>
          <p:cNvSpPr>
            <a:spLocks noGrp="1"/>
          </p:cNvSpPr>
          <p:nvPr>
            <p:ph idx="1"/>
          </p:nvPr>
        </p:nvSpPr>
        <p:spPr>
          <a:xfrm>
            <a:off x="423949" y="1323191"/>
            <a:ext cx="11587942" cy="5260489"/>
          </a:xfrm>
        </p:spPr>
        <p:txBody>
          <a:bodyPr>
            <a:normAutofit/>
          </a:bodyPr>
          <a:lstStyle/>
          <a:p>
            <a:endParaRPr lang="en-US" altLang="en-US" sz="1700" b="1" dirty="0">
              <a:solidFill>
                <a:srgbClr val="002060"/>
              </a:solidFill>
            </a:endParaRPr>
          </a:p>
          <a:p>
            <a:r>
              <a:rPr lang="en-US" altLang="en-US" b="1" dirty="0">
                <a:solidFill>
                  <a:srgbClr val="002060"/>
                </a:solidFill>
              </a:rPr>
              <a:t>Logical Schema </a:t>
            </a:r>
            <a:r>
              <a:rPr lang="en-US" altLang="en-US" dirty="0"/>
              <a:t>– the overall logical structure of the database </a:t>
            </a:r>
          </a:p>
          <a:p>
            <a:pPr lvl="2"/>
            <a:r>
              <a:rPr lang="en-GB" sz="2000" dirty="0"/>
              <a:t>defined at setup time </a:t>
            </a:r>
          </a:p>
          <a:p>
            <a:pPr lvl="2"/>
            <a:r>
              <a:rPr lang="en-GB" sz="2000" dirty="0"/>
              <a:t>Rarely changes </a:t>
            </a:r>
            <a:endParaRPr lang="en-US" altLang="en-US" sz="2000" dirty="0"/>
          </a:p>
          <a:p>
            <a:pPr lvl="2"/>
            <a:r>
              <a:rPr lang="en-US" altLang="en-US" sz="2000" dirty="0"/>
              <a:t>Analogous to type information of a variable in a program</a:t>
            </a:r>
          </a:p>
          <a:p>
            <a:r>
              <a:rPr lang="en-US" altLang="en-US" b="1" dirty="0">
                <a:solidFill>
                  <a:srgbClr val="002060"/>
                </a:solidFill>
              </a:rPr>
              <a:t>Physical schema </a:t>
            </a:r>
            <a:r>
              <a:rPr lang="en-US" altLang="en-US" dirty="0"/>
              <a:t>– the overall physical  structure of the database </a:t>
            </a:r>
          </a:p>
          <a:p>
            <a:r>
              <a:rPr lang="en-US" altLang="en-US" b="1" dirty="0">
                <a:solidFill>
                  <a:srgbClr val="002060"/>
                </a:solidFill>
              </a:rPr>
              <a:t>Instance</a:t>
            </a:r>
            <a:r>
              <a:rPr lang="en-US" altLang="en-US" dirty="0">
                <a:solidFill>
                  <a:srgbClr val="FF0000"/>
                </a:solidFill>
              </a:rPr>
              <a:t> </a:t>
            </a:r>
            <a:r>
              <a:rPr lang="en-US" altLang="en-US" dirty="0"/>
              <a:t>– the actual content of the database at a particular point in time </a:t>
            </a:r>
          </a:p>
          <a:p>
            <a:pPr lvl="1"/>
            <a:r>
              <a:rPr lang="en-US" altLang="en-US" sz="2000" dirty="0"/>
              <a:t>Analogous to the value of a variable</a:t>
            </a:r>
          </a:p>
          <a:p>
            <a:pPr lvl="1"/>
            <a:r>
              <a:rPr lang="en-GB" sz="2100" dirty="0"/>
              <a:t>Represents the data content</a:t>
            </a:r>
          </a:p>
          <a:p>
            <a:pPr lvl="1"/>
            <a:r>
              <a:rPr lang="en-GB" sz="2100" dirty="0"/>
              <a:t>Changes rapidly, but always conforms to the schema </a:t>
            </a:r>
          </a:p>
          <a:p>
            <a:pPr lvl="1"/>
            <a:endParaRPr lang="en-GB" dirty="0"/>
          </a:p>
          <a:p>
            <a:r>
              <a:rPr lang="en-GB" dirty="0"/>
              <a:t>Compare to </a:t>
            </a:r>
            <a:r>
              <a:rPr lang="en-GB" dirty="0">
                <a:solidFill>
                  <a:srgbClr val="FF0000"/>
                </a:solidFill>
              </a:rPr>
              <a:t>types</a:t>
            </a:r>
            <a:r>
              <a:rPr lang="en-GB" dirty="0"/>
              <a:t> vs. collections of </a:t>
            </a:r>
            <a:r>
              <a:rPr lang="en-GB" dirty="0">
                <a:solidFill>
                  <a:srgbClr val="FF0000"/>
                </a:solidFill>
              </a:rPr>
              <a:t>objects of these types </a:t>
            </a:r>
            <a:r>
              <a:rPr lang="en-GB" dirty="0"/>
              <a:t>in a programming language</a:t>
            </a:r>
          </a:p>
        </p:txBody>
      </p:sp>
    </p:spTree>
    <p:extLst>
      <p:ext uri="{BB962C8B-B14F-4D97-AF65-F5344CB8AC3E}">
        <p14:creationId xmlns:p14="http://schemas.microsoft.com/office/powerpoint/2010/main" val="114488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623D-881E-4347-822F-D5AFFDD691D9}"/>
              </a:ext>
            </a:extLst>
          </p:cNvPr>
          <p:cNvSpPr>
            <a:spLocks noGrp="1"/>
          </p:cNvSpPr>
          <p:nvPr>
            <p:ph type="title"/>
          </p:nvPr>
        </p:nvSpPr>
        <p:spPr/>
        <p:txBody>
          <a:bodyPr/>
          <a:lstStyle/>
          <a:p>
            <a:r>
              <a:rPr lang="en-GB" b="1" dirty="0"/>
              <a:t>Instances (data) and Schemas (metadata)</a:t>
            </a:r>
            <a:endParaRPr lang="aa-ET" dirty="0"/>
          </a:p>
        </p:txBody>
      </p:sp>
      <p:sp>
        <p:nvSpPr>
          <p:cNvPr id="3" name="Content Placeholder 2">
            <a:extLst>
              <a:ext uri="{FF2B5EF4-FFF2-40B4-BE49-F238E27FC236}">
                <a16:creationId xmlns:a16="http://schemas.microsoft.com/office/drawing/2014/main" id="{91C65CA2-545A-0E4B-B399-B930D9A9D9E9}"/>
              </a:ext>
            </a:extLst>
          </p:cNvPr>
          <p:cNvSpPr>
            <a:spLocks noGrp="1"/>
          </p:cNvSpPr>
          <p:nvPr>
            <p:ph idx="1"/>
          </p:nvPr>
        </p:nvSpPr>
        <p:spPr>
          <a:xfrm>
            <a:off x="423949" y="1118795"/>
            <a:ext cx="11344102" cy="5034579"/>
          </a:xfrm>
        </p:spPr>
        <p:txBody>
          <a:bodyPr>
            <a:normAutofit/>
          </a:bodyPr>
          <a:lstStyle/>
          <a:p>
            <a:r>
              <a:rPr lang="en-GB" sz="4000" dirty="0"/>
              <a:t>Example</a:t>
            </a:r>
            <a:r>
              <a:rPr lang="en-GB" sz="3200" dirty="0"/>
              <a:t> </a:t>
            </a:r>
          </a:p>
          <a:p>
            <a:r>
              <a:rPr lang="en-GB" sz="3200" dirty="0">
                <a:solidFill>
                  <a:srgbClr val="002060"/>
                </a:solidFill>
              </a:rPr>
              <a:t>Schema</a:t>
            </a:r>
          </a:p>
          <a:p>
            <a:pPr lvl="1"/>
            <a:r>
              <a:rPr lang="en-GB" sz="2800" i="1" dirty="0"/>
              <a:t>User </a:t>
            </a:r>
            <a:r>
              <a:rPr lang="en-GB" sz="2800" dirty="0"/>
              <a:t>(</a:t>
            </a:r>
            <a:r>
              <a:rPr lang="en-GB" sz="2800" i="1" dirty="0" err="1"/>
              <a:t>uid</a:t>
            </a:r>
            <a:r>
              <a:rPr lang="en-GB" sz="2800" i="1" dirty="0"/>
              <a:t> </a:t>
            </a:r>
            <a:r>
              <a:rPr lang="en-GB" sz="2800" dirty="0"/>
              <a:t>int, </a:t>
            </a:r>
            <a:r>
              <a:rPr lang="en-GB" sz="2800" i="1" dirty="0"/>
              <a:t>name </a:t>
            </a:r>
            <a:r>
              <a:rPr lang="en-GB" sz="2800" dirty="0"/>
              <a:t>string, </a:t>
            </a:r>
            <a:r>
              <a:rPr lang="en-GB" sz="2800" i="1" dirty="0"/>
              <a:t>age </a:t>
            </a:r>
            <a:r>
              <a:rPr lang="en-GB" sz="2800" dirty="0"/>
              <a:t>int, </a:t>
            </a:r>
            <a:r>
              <a:rPr lang="en-GB" sz="2800" i="1" dirty="0"/>
              <a:t>pop </a:t>
            </a:r>
            <a:r>
              <a:rPr lang="en-GB" sz="2800" dirty="0"/>
              <a:t>float) </a:t>
            </a:r>
          </a:p>
          <a:p>
            <a:pPr lvl="1"/>
            <a:r>
              <a:rPr lang="en-GB" sz="2800" i="1" dirty="0"/>
              <a:t>Group </a:t>
            </a:r>
            <a:r>
              <a:rPr lang="en-GB" sz="2800" dirty="0"/>
              <a:t>(</a:t>
            </a:r>
            <a:r>
              <a:rPr lang="en-GB" sz="2800" i="1" dirty="0"/>
              <a:t>gid </a:t>
            </a:r>
            <a:r>
              <a:rPr lang="en-GB" sz="2800" dirty="0"/>
              <a:t>string, </a:t>
            </a:r>
            <a:r>
              <a:rPr lang="en-GB" sz="2800" i="1" dirty="0"/>
              <a:t>name </a:t>
            </a:r>
            <a:r>
              <a:rPr lang="en-GB" sz="2800" dirty="0"/>
              <a:t>string)</a:t>
            </a:r>
          </a:p>
          <a:p>
            <a:pPr lvl="1"/>
            <a:r>
              <a:rPr lang="en-GB" sz="2800" i="1" dirty="0"/>
              <a:t>Member </a:t>
            </a:r>
            <a:r>
              <a:rPr lang="en-GB" sz="2800" dirty="0"/>
              <a:t>(</a:t>
            </a:r>
            <a:r>
              <a:rPr lang="en-GB" sz="2800" i="1" dirty="0" err="1"/>
              <a:t>uid</a:t>
            </a:r>
            <a:r>
              <a:rPr lang="en-GB" sz="2800" i="1" dirty="0"/>
              <a:t> </a:t>
            </a:r>
            <a:r>
              <a:rPr lang="en-GB" sz="2800" dirty="0"/>
              <a:t>int, </a:t>
            </a:r>
            <a:r>
              <a:rPr lang="en-GB" sz="2800" i="1" dirty="0"/>
              <a:t>gid </a:t>
            </a:r>
            <a:r>
              <a:rPr lang="en-GB" sz="2800" dirty="0"/>
              <a:t>string) </a:t>
            </a:r>
          </a:p>
          <a:p>
            <a:pPr lvl="1"/>
            <a:endParaRPr lang="en-GB" sz="2800" dirty="0"/>
          </a:p>
          <a:p>
            <a:pPr marL="201168" lvl="1" indent="0">
              <a:buNone/>
            </a:pPr>
            <a:r>
              <a:rPr lang="en-GB" sz="2800" dirty="0">
                <a:solidFill>
                  <a:srgbClr val="002060"/>
                </a:solidFill>
              </a:rPr>
              <a:t>Instance</a:t>
            </a:r>
          </a:p>
          <a:p>
            <a:pPr lvl="1"/>
            <a:r>
              <a:rPr lang="en-GB" sz="2800" i="1" dirty="0"/>
              <a:t>User</a:t>
            </a:r>
            <a:r>
              <a:rPr lang="en-GB" sz="2800" dirty="0"/>
              <a:t>: {〈142, Bart, 10, 0.9〉,〈857, Milhouse, 10, 0.2〉, ...} </a:t>
            </a:r>
          </a:p>
          <a:p>
            <a:pPr lvl="1"/>
            <a:r>
              <a:rPr lang="en-GB" sz="2800" i="1" dirty="0"/>
              <a:t>Group</a:t>
            </a:r>
            <a:r>
              <a:rPr lang="en-GB" sz="2800" dirty="0"/>
              <a:t>: {〈</a:t>
            </a:r>
            <a:r>
              <a:rPr lang="en-GB" sz="2800" dirty="0" err="1"/>
              <a:t>abc</a:t>
            </a:r>
            <a:r>
              <a:rPr lang="en-GB" sz="2800" dirty="0"/>
              <a:t>, Book Club〉,〈</a:t>
            </a:r>
            <a:r>
              <a:rPr lang="en-GB" sz="2800" dirty="0" err="1"/>
              <a:t>gov</a:t>
            </a:r>
            <a:r>
              <a:rPr lang="en-GB" sz="2800"/>
              <a:t>, Government</a:t>
            </a:r>
            <a:r>
              <a:rPr lang="en-GB" sz="2800" dirty="0"/>
              <a:t>〉, ...} </a:t>
            </a:r>
          </a:p>
          <a:p>
            <a:pPr lvl="1"/>
            <a:r>
              <a:rPr lang="en-GB" sz="2800" i="1" dirty="0"/>
              <a:t>Member</a:t>
            </a:r>
            <a:r>
              <a:rPr lang="en-GB" sz="2800" dirty="0"/>
              <a:t>: {〈142,gov 〉, 〈123, gov〉, ...} </a:t>
            </a:r>
          </a:p>
          <a:p>
            <a:endParaRPr lang="en-GB" sz="3600" dirty="0"/>
          </a:p>
        </p:txBody>
      </p:sp>
    </p:spTree>
    <p:extLst>
      <p:ext uri="{BB962C8B-B14F-4D97-AF65-F5344CB8AC3E}">
        <p14:creationId xmlns:p14="http://schemas.microsoft.com/office/powerpoint/2010/main" val="405225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97FD-F65C-134D-9E9D-2FD1A40C84E7}"/>
              </a:ext>
            </a:extLst>
          </p:cNvPr>
          <p:cNvSpPr>
            <a:spLocks noGrp="1"/>
          </p:cNvSpPr>
          <p:nvPr>
            <p:ph type="title"/>
          </p:nvPr>
        </p:nvSpPr>
        <p:spPr>
          <a:xfrm>
            <a:off x="613186" y="182881"/>
            <a:ext cx="10542494" cy="1269401"/>
          </a:xfrm>
        </p:spPr>
        <p:txBody>
          <a:bodyPr>
            <a:normAutofit/>
          </a:bodyPr>
          <a:lstStyle/>
          <a:p>
            <a:r>
              <a:rPr lang="en-US" altLang="en-US" b="1" dirty="0"/>
              <a:t>Data Independence</a:t>
            </a:r>
            <a:endParaRPr lang="aa-ET" b="1" dirty="0"/>
          </a:p>
        </p:txBody>
      </p:sp>
      <p:pic>
        <p:nvPicPr>
          <p:cNvPr id="1026" name="Picture 2" descr="DBMS Data Independence ">
            <a:extLst>
              <a:ext uri="{FF2B5EF4-FFF2-40B4-BE49-F238E27FC236}">
                <a16:creationId xmlns:a16="http://schemas.microsoft.com/office/drawing/2014/main" id="{AFA65F01-175D-2640-9CDC-74A0053B16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775" y="1901157"/>
            <a:ext cx="4375957" cy="38003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5563C50-5B6E-0840-9F5F-6E620BC47356}"/>
              </a:ext>
            </a:extLst>
          </p:cNvPr>
          <p:cNvSpPr>
            <a:spLocks noGrp="1"/>
          </p:cNvSpPr>
          <p:nvPr>
            <p:ph idx="1"/>
          </p:nvPr>
        </p:nvSpPr>
        <p:spPr>
          <a:xfrm>
            <a:off x="4639732" y="1301675"/>
            <a:ext cx="7552267" cy="5142156"/>
          </a:xfrm>
        </p:spPr>
        <p:txBody>
          <a:bodyPr>
            <a:normAutofit lnSpcReduction="10000"/>
          </a:bodyPr>
          <a:lstStyle/>
          <a:p>
            <a:r>
              <a:rPr lang="en-US" altLang="en-US" b="1" dirty="0"/>
              <a:t>Physical Data Independence </a:t>
            </a:r>
            <a:r>
              <a:rPr lang="en-US" altLang="en-US" dirty="0"/>
              <a:t>– the ability to modify the physical schema without affecting / changing the logical schema</a:t>
            </a:r>
          </a:p>
          <a:p>
            <a:endParaRPr lang="aa-ET" dirty="0"/>
          </a:p>
          <a:p>
            <a:r>
              <a:rPr lang="en-US" altLang="en-US" b="1" dirty="0"/>
              <a:t>Logical Data Independence </a:t>
            </a:r>
            <a:r>
              <a:rPr lang="en-US" altLang="en-US" dirty="0"/>
              <a:t>– the ability to modify the logical schema without affecting / changing the  conceptual / view level schema</a:t>
            </a:r>
          </a:p>
          <a:p>
            <a:endParaRPr lang="en-US" altLang="en-US" dirty="0"/>
          </a:p>
          <a:p>
            <a:pPr lvl="1"/>
            <a:r>
              <a:rPr lang="en-US" altLang="en-US" dirty="0">
                <a:solidFill>
                  <a:schemeClr val="accent2">
                    <a:lumMod val="50000"/>
                  </a:schemeClr>
                </a:solidFill>
              </a:rPr>
              <a:t>Applications depend on the logical schema</a:t>
            </a:r>
          </a:p>
          <a:p>
            <a:pPr lvl="1"/>
            <a:r>
              <a:rPr lang="en-US" altLang="en-US" dirty="0">
                <a:solidFill>
                  <a:schemeClr val="accent2">
                    <a:lumMod val="50000"/>
                  </a:schemeClr>
                </a:solidFill>
              </a:rPr>
              <a:t>In general, the interfaces between the various levels and components should be well defined so that changes in some parts do not seriously influence others</a:t>
            </a:r>
            <a:endParaRPr lang="aa-ET" sz="2000" dirty="0">
              <a:solidFill>
                <a:schemeClr val="accent2">
                  <a:lumMod val="50000"/>
                </a:schemeClr>
              </a:solidFill>
            </a:endParaRPr>
          </a:p>
        </p:txBody>
      </p:sp>
    </p:spTree>
    <p:extLst>
      <p:ext uri="{BB962C8B-B14F-4D97-AF65-F5344CB8AC3E}">
        <p14:creationId xmlns:p14="http://schemas.microsoft.com/office/powerpoint/2010/main" val="273598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3FB0-2F47-6940-B9F5-71B2BB5B2471}"/>
              </a:ext>
            </a:extLst>
          </p:cNvPr>
          <p:cNvSpPr>
            <a:spLocks noGrp="1"/>
          </p:cNvSpPr>
          <p:nvPr>
            <p:ph type="title"/>
          </p:nvPr>
        </p:nvSpPr>
        <p:spPr>
          <a:xfrm>
            <a:off x="423949" y="274320"/>
            <a:ext cx="8872451" cy="1336718"/>
          </a:xfrm>
        </p:spPr>
        <p:txBody>
          <a:bodyPr>
            <a:normAutofit/>
          </a:bodyPr>
          <a:lstStyle/>
          <a:p>
            <a:r>
              <a:rPr lang="en-US" b="1" dirty="0"/>
              <a:t>Course Assessment</a:t>
            </a:r>
            <a:endParaRPr lang="aa-ET" dirty="0"/>
          </a:p>
        </p:txBody>
      </p:sp>
      <p:graphicFrame>
        <p:nvGraphicFramePr>
          <p:cNvPr id="3" name="Table 2"/>
          <p:cNvGraphicFramePr>
            <a:graphicFrameLocks noGrp="1"/>
          </p:cNvGraphicFramePr>
          <p:nvPr>
            <p:extLst>
              <p:ext uri="{D42A27DB-BD31-4B8C-83A1-F6EECF244321}">
                <p14:modId xmlns:p14="http://schemas.microsoft.com/office/powerpoint/2010/main" val="970442183"/>
              </p:ext>
            </p:extLst>
          </p:nvPr>
        </p:nvGraphicFramePr>
        <p:xfrm>
          <a:off x="1515163" y="2389437"/>
          <a:ext cx="6534328" cy="2686145"/>
        </p:xfrm>
        <a:graphic>
          <a:graphicData uri="http://schemas.openxmlformats.org/drawingml/2006/table">
            <a:tbl>
              <a:tblPr firstRow="1" bandRow="1">
                <a:tableStyleId>{5C22544A-7EE6-4342-B048-85BDC9FD1C3A}</a:tableStyleId>
              </a:tblPr>
              <a:tblGrid>
                <a:gridCol w="4691673">
                  <a:extLst>
                    <a:ext uri="{9D8B030D-6E8A-4147-A177-3AD203B41FA5}">
                      <a16:colId xmlns:a16="http://schemas.microsoft.com/office/drawing/2014/main" val="20000"/>
                    </a:ext>
                  </a:extLst>
                </a:gridCol>
                <a:gridCol w="1842655">
                  <a:extLst>
                    <a:ext uri="{9D8B030D-6E8A-4147-A177-3AD203B41FA5}">
                      <a16:colId xmlns:a16="http://schemas.microsoft.com/office/drawing/2014/main" val="20001"/>
                    </a:ext>
                  </a:extLst>
                </a:gridCol>
              </a:tblGrid>
              <a:tr h="537229">
                <a:tc>
                  <a:txBody>
                    <a:bodyPr/>
                    <a:lstStyle/>
                    <a:p>
                      <a:pPr algn="l"/>
                      <a:r>
                        <a:rPr lang="en-US" sz="2800" dirty="0"/>
                        <a:t>Assessment </a:t>
                      </a:r>
                    </a:p>
                  </a:txBody>
                  <a:tcPr/>
                </a:tc>
                <a:tc>
                  <a:txBody>
                    <a:bodyPr/>
                    <a:lstStyle/>
                    <a:p>
                      <a:pPr algn="l"/>
                      <a:r>
                        <a:rPr lang="en-US" sz="2800" dirty="0"/>
                        <a:t>Weightage</a:t>
                      </a:r>
                    </a:p>
                  </a:txBody>
                  <a:tcPr/>
                </a:tc>
                <a:extLst>
                  <a:ext uri="{0D108BD9-81ED-4DB2-BD59-A6C34878D82A}">
                    <a16:rowId xmlns:a16="http://schemas.microsoft.com/office/drawing/2014/main" val="10000"/>
                  </a:ext>
                </a:extLst>
              </a:tr>
              <a:tr h="537229">
                <a:tc>
                  <a:txBody>
                    <a:bodyPr/>
                    <a:lstStyle/>
                    <a:p>
                      <a:pPr algn="l"/>
                      <a:r>
                        <a:rPr lang="en-US" sz="2800" dirty="0"/>
                        <a:t>Mid Exams</a:t>
                      </a:r>
                    </a:p>
                  </a:txBody>
                  <a:tcPr/>
                </a:tc>
                <a:tc>
                  <a:txBody>
                    <a:bodyPr/>
                    <a:lstStyle/>
                    <a:p>
                      <a:pPr algn="l"/>
                      <a:r>
                        <a:rPr lang="en-US" sz="2800" dirty="0"/>
                        <a:t>30</a:t>
                      </a:r>
                    </a:p>
                  </a:txBody>
                  <a:tcPr/>
                </a:tc>
                <a:extLst>
                  <a:ext uri="{0D108BD9-81ED-4DB2-BD59-A6C34878D82A}">
                    <a16:rowId xmlns:a16="http://schemas.microsoft.com/office/drawing/2014/main" val="10001"/>
                  </a:ext>
                </a:extLst>
              </a:tr>
              <a:tr h="537229">
                <a:tc>
                  <a:txBody>
                    <a:bodyPr/>
                    <a:lstStyle/>
                    <a:p>
                      <a:pPr algn="l"/>
                      <a:r>
                        <a:rPr lang="en-US" sz="2800" dirty="0"/>
                        <a:t>Quiz</a:t>
                      </a:r>
                    </a:p>
                  </a:txBody>
                  <a:tcPr/>
                </a:tc>
                <a:tc>
                  <a:txBody>
                    <a:bodyPr/>
                    <a:lstStyle/>
                    <a:p>
                      <a:pPr algn="l"/>
                      <a:r>
                        <a:rPr lang="en-US" sz="2800" dirty="0"/>
                        <a:t>10</a:t>
                      </a:r>
                    </a:p>
                  </a:txBody>
                  <a:tcPr/>
                </a:tc>
                <a:extLst>
                  <a:ext uri="{0D108BD9-81ED-4DB2-BD59-A6C34878D82A}">
                    <a16:rowId xmlns:a16="http://schemas.microsoft.com/office/drawing/2014/main" val="10002"/>
                  </a:ext>
                </a:extLst>
              </a:tr>
              <a:tr h="537229">
                <a:tc>
                  <a:txBody>
                    <a:bodyPr/>
                    <a:lstStyle/>
                    <a:p>
                      <a:pPr algn="l"/>
                      <a:r>
                        <a:rPr lang="en-US" sz="2800" dirty="0"/>
                        <a:t>Class Participation</a:t>
                      </a:r>
                      <a:r>
                        <a:rPr lang="en-US" sz="2800" baseline="0" dirty="0"/>
                        <a:t>/Assignment</a:t>
                      </a:r>
                      <a:endParaRPr lang="en-US" sz="2800" dirty="0"/>
                    </a:p>
                  </a:txBody>
                  <a:tcPr/>
                </a:tc>
                <a:tc>
                  <a:txBody>
                    <a:bodyPr/>
                    <a:lstStyle/>
                    <a:p>
                      <a:pPr algn="l"/>
                      <a:r>
                        <a:rPr lang="en-US" sz="2800" dirty="0"/>
                        <a:t>10</a:t>
                      </a:r>
                    </a:p>
                  </a:txBody>
                  <a:tcPr/>
                </a:tc>
                <a:extLst>
                  <a:ext uri="{0D108BD9-81ED-4DB2-BD59-A6C34878D82A}">
                    <a16:rowId xmlns:a16="http://schemas.microsoft.com/office/drawing/2014/main" val="10003"/>
                  </a:ext>
                </a:extLst>
              </a:tr>
              <a:tr h="537229">
                <a:tc>
                  <a:txBody>
                    <a:bodyPr/>
                    <a:lstStyle/>
                    <a:p>
                      <a:pPr algn="l"/>
                      <a:r>
                        <a:rPr lang="en-US" sz="2800" dirty="0"/>
                        <a:t>Final Exam</a:t>
                      </a:r>
                    </a:p>
                  </a:txBody>
                  <a:tcPr/>
                </a:tc>
                <a:tc>
                  <a:txBody>
                    <a:bodyPr/>
                    <a:lstStyle/>
                    <a:p>
                      <a:pPr algn="l"/>
                      <a:r>
                        <a:rPr lang="en-US" sz="2800" dirty="0"/>
                        <a:t>50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717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AD24-01E8-A341-8EBB-15C219565574}"/>
              </a:ext>
            </a:extLst>
          </p:cNvPr>
          <p:cNvSpPr>
            <a:spLocks noGrp="1"/>
          </p:cNvSpPr>
          <p:nvPr>
            <p:ph type="title"/>
          </p:nvPr>
        </p:nvSpPr>
        <p:spPr/>
        <p:txBody>
          <a:bodyPr/>
          <a:lstStyle/>
          <a:p>
            <a:r>
              <a:rPr lang="en-GB" b="1" dirty="0"/>
              <a:t>Database Languages</a:t>
            </a:r>
            <a:endParaRPr lang="aa-ET" dirty="0"/>
          </a:p>
        </p:txBody>
      </p:sp>
      <p:sp>
        <p:nvSpPr>
          <p:cNvPr id="3" name="Content Placeholder 2">
            <a:extLst>
              <a:ext uri="{FF2B5EF4-FFF2-40B4-BE49-F238E27FC236}">
                <a16:creationId xmlns:a16="http://schemas.microsoft.com/office/drawing/2014/main" id="{78CA925E-4A8C-C442-8305-6B6EFCAAABED}"/>
              </a:ext>
            </a:extLst>
          </p:cNvPr>
          <p:cNvSpPr>
            <a:spLocks noGrp="1"/>
          </p:cNvSpPr>
          <p:nvPr>
            <p:ph idx="1"/>
          </p:nvPr>
        </p:nvSpPr>
        <p:spPr/>
        <p:txBody>
          <a:bodyPr>
            <a:normAutofit/>
          </a:bodyPr>
          <a:lstStyle/>
          <a:p>
            <a:r>
              <a:rPr lang="en-US" altLang="en-US" sz="3200" b="1" dirty="0"/>
              <a:t>Data Definition Language (DDL)</a:t>
            </a:r>
          </a:p>
          <a:p>
            <a:r>
              <a:rPr lang="en-US" altLang="en-US" dirty="0"/>
              <a:t>Specification notation for defining the database schema</a:t>
            </a:r>
          </a:p>
          <a:p>
            <a:r>
              <a:rPr lang="en-US" altLang="en-US" dirty="0"/>
              <a:t>DDL compiler generates a set of table templates stored in a </a:t>
            </a:r>
            <a:r>
              <a:rPr lang="en-US" altLang="en-US" b="1" i="1" dirty="0">
                <a:solidFill>
                  <a:srgbClr val="002060"/>
                </a:solidFill>
              </a:rPr>
              <a:t>data dictionary</a:t>
            </a:r>
          </a:p>
          <a:p>
            <a:r>
              <a:rPr lang="en-US" altLang="en-US" dirty="0"/>
              <a:t>Data dictionary contains metadata (i.e., data about data)</a:t>
            </a:r>
          </a:p>
          <a:p>
            <a:pPr lvl="1"/>
            <a:r>
              <a:rPr lang="en-US" altLang="en-US" sz="2800" dirty="0"/>
              <a:t>Database schema </a:t>
            </a:r>
          </a:p>
          <a:p>
            <a:pPr lvl="1"/>
            <a:r>
              <a:rPr lang="en-US" altLang="en-US" sz="2800" dirty="0"/>
              <a:t>Integrity constraints</a:t>
            </a:r>
          </a:p>
          <a:p>
            <a:pPr lvl="2"/>
            <a:r>
              <a:rPr lang="en-US" altLang="en-US" sz="2800" dirty="0"/>
              <a:t>Primary key (ID uniquely identifies instructors)</a:t>
            </a:r>
          </a:p>
          <a:p>
            <a:pPr lvl="1"/>
            <a:r>
              <a:rPr lang="en-US" altLang="en-US" sz="2800" dirty="0"/>
              <a:t>Authorization</a:t>
            </a:r>
          </a:p>
          <a:p>
            <a:pPr lvl="2"/>
            <a:r>
              <a:rPr lang="en-US" altLang="en-US" sz="2800" dirty="0"/>
              <a:t>Who can access what</a:t>
            </a:r>
          </a:p>
        </p:txBody>
      </p:sp>
      <p:sp>
        <p:nvSpPr>
          <p:cNvPr id="4" name="Rectangle 3">
            <a:extLst>
              <a:ext uri="{FF2B5EF4-FFF2-40B4-BE49-F238E27FC236}">
                <a16:creationId xmlns:a16="http://schemas.microsoft.com/office/drawing/2014/main" id="{247D3C9E-D12A-804F-8C3E-E62B2A7D99B2}"/>
              </a:ext>
            </a:extLst>
          </p:cNvPr>
          <p:cNvSpPr/>
          <p:nvPr/>
        </p:nvSpPr>
        <p:spPr>
          <a:xfrm>
            <a:off x="6944103" y="4836084"/>
            <a:ext cx="5067788" cy="1631216"/>
          </a:xfrm>
          <a:prstGeom prst="rect">
            <a:avLst/>
          </a:prstGeom>
          <a:ln>
            <a:solidFill>
              <a:srgbClr val="002060"/>
            </a:solidFill>
          </a:ln>
        </p:spPr>
        <p:txBody>
          <a:bodyPr wrap="square">
            <a:spAutoFit/>
          </a:bodyPr>
          <a:lstStyle/>
          <a:p>
            <a:pPr lvl="1">
              <a:buFont typeface="Monotype Sorts" charset="2"/>
              <a:buNone/>
            </a:pPr>
            <a:r>
              <a:rPr lang="en-US" altLang="en-US" sz="2000" dirty="0"/>
              <a:t>Example: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p:txBody>
      </p:sp>
    </p:spTree>
    <p:extLst>
      <p:ext uri="{BB962C8B-B14F-4D97-AF65-F5344CB8AC3E}">
        <p14:creationId xmlns:p14="http://schemas.microsoft.com/office/powerpoint/2010/main" val="14548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AD24-01E8-A341-8EBB-15C219565574}"/>
              </a:ext>
            </a:extLst>
          </p:cNvPr>
          <p:cNvSpPr>
            <a:spLocks noGrp="1"/>
          </p:cNvSpPr>
          <p:nvPr>
            <p:ph type="title"/>
          </p:nvPr>
        </p:nvSpPr>
        <p:spPr/>
        <p:txBody>
          <a:bodyPr/>
          <a:lstStyle/>
          <a:p>
            <a:r>
              <a:rPr lang="en-GB" b="1" dirty="0"/>
              <a:t>Database Languages</a:t>
            </a:r>
            <a:endParaRPr lang="aa-ET" dirty="0"/>
          </a:p>
        </p:txBody>
      </p:sp>
      <p:sp>
        <p:nvSpPr>
          <p:cNvPr id="3" name="Content Placeholder 2">
            <a:extLst>
              <a:ext uri="{FF2B5EF4-FFF2-40B4-BE49-F238E27FC236}">
                <a16:creationId xmlns:a16="http://schemas.microsoft.com/office/drawing/2014/main" id="{78CA925E-4A8C-C442-8305-6B6EFCAAABED}"/>
              </a:ext>
            </a:extLst>
          </p:cNvPr>
          <p:cNvSpPr>
            <a:spLocks noGrp="1"/>
          </p:cNvSpPr>
          <p:nvPr>
            <p:ph idx="1"/>
          </p:nvPr>
        </p:nvSpPr>
        <p:spPr/>
        <p:txBody>
          <a:bodyPr>
            <a:normAutofit fontScale="92500" lnSpcReduction="10000"/>
          </a:bodyPr>
          <a:lstStyle/>
          <a:p>
            <a:r>
              <a:rPr lang="en-US" altLang="en-US" sz="3600" b="1" dirty="0"/>
              <a:t>Data Manipulation Language (DML)</a:t>
            </a:r>
          </a:p>
          <a:p>
            <a:r>
              <a:rPr lang="en-US" altLang="en-US" sz="3600" dirty="0"/>
              <a:t>Language for accessing and updating the data organized by the appropriate data model</a:t>
            </a:r>
          </a:p>
          <a:p>
            <a:pPr lvl="1"/>
            <a:r>
              <a:rPr lang="en-US" altLang="en-US" sz="2800" dirty="0"/>
              <a:t>DML also known as query language</a:t>
            </a:r>
          </a:p>
          <a:p>
            <a:r>
              <a:rPr lang="en-US" altLang="en-US" sz="3600" dirty="0"/>
              <a:t>Two classes of languages </a:t>
            </a:r>
          </a:p>
          <a:p>
            <a:pPr lvl="1"/>
            <a:r>
              <a:rPr lang="en-US" altLang="en-US" sz="2800" b="1" dirty="0">
                <a:solidFill>
                  <a:srgbClr val="002060"/>
                </a:solidFill>
                <a:cs typeface="ＭＳ Ｐゴシック" charset="0"/>
              </a:rPr>
              <a:t>Pure </a:t>
            </a:r>
            <a:r>
              <a:rPr lang="en-US" altLang="en-US" sz="2800" dirty="0"/>
              <a:t>– used for proving properties about computational power and for optimization</a:t>
            </a:r>
          </a:p>
          <a:p>
            <a:pPr lvl="2"/>
            <a:r>
              <a:rPr lang="en-US" altLang="en-US" sz="2800" dirty="0"/>
              <a:t>Relational Algebra</a:t>
            </a:r>
          </a:p>
          <a:p>
            <a:pPr lvl="2"/>
            <a:r>
              <a:rPr lang="en-US" altLang="en-US" sz="2800" dirty="0"/>
              <a:t>Tuple relational calculus</a:t>
            </a:r>
          </a:p>
          <a:p>
            <a:pPr lvl="2"/>
            <a:r>
              <a:rPr lang="en-US" altLang="en-US" sz="2800" dirty="0"/>
              <a:t>Domain relational calculus</a:t>
            </a:r>
          </a:p>
          <a:p>
            <a:pPr lvl="1"/>
            <a:r>
              <a:rPr lang="en-US" altLang="en-US" sz="2800" b="1" dirty="0">
                <a:solidFill>
                  <a:srgbClr val="002060"/>
                </a:solidFill>
                <a:cs typeface="ＭＳ Ｐゴシック" charset="0"/>
              </a:rPr>
              <a:t>Commercial </a:t>
            </a:r>
            <a:r>
              <a:rPr lang="en-US" altLang="en-US" sz="2800" dirty="0"/>
              <a:t>– used in commercial systems</a:t>
            </a:r>
          </a:p>
          <a:p>
            <a:pPr lvl="2"/>
            <a:r>
              <a:rPr lang="en-US" altLang="en-US" sz="2800" dirty="0"/>
              <a:t>SQL is the most widely used commercial language</a:t>
            </a:r>
          </a:p>
        </p:txBody>
      </p:sp>
      <p:sp>
        <p:nvSpPr>
          <p:cNvPr id="4" name="Rectangle 3">
            <a:extLst>
              <a:ext uri="{FF2B5EF4-FFF2-40B4-BE49-F238E27FC236}">
                <a16:creationId xmlns:a16="http://schemas.microsoft.com/office/drawing/2014/main" id="{247D3C9E-D12A-804F-8C3E-E62B2A7D99B2}"/>
              </a:ext>
            </a:extLst>
          </p:cNvPr>
          <p:cNvSpPr/>
          <p:nvPr/>
        </p:nvSpPr>
        <p:spPr>
          <a:xfrm>
            <a:off x="7199012" y="4625787"/>
            <a:ext cx="4812879" cy="830997"/>
          </a:xfrm>
          <a:prstGeom prst="rect">
            <a:avLst/>
          </a:prstGeom>
          <a:ln>
            <a:solidFill>
              <a:srgbClr val="002060"/>
            </a:solidFill>
          </a:ln>
        </p:spPr>
        <p:txBody>
          <a:bodyPr wrap="square">
            <a:spAutoFit/>
          </a:bodyPr>
          <a:lstStyle/>
          <a:p>
            <a:pPr lvl="1">
              <a:buFont typeface="Monotype Sorts" charset="2"/>
              <a:buNone/>
            </a:pPr>
            <a:r>
              <a:rPr lang="en-US" altLang="en-US" sz="2400" dirty="0"/>
              <a:t>Example:	</a:t>
            </a:r>
            <a:r>
              <a:rPr lang="en-US" altLang="en-US" sz="2400" b="1" dirty="0"/>
              <a:t>Update</a:t>
            </a:r>
            <a:r>
              <a:rPr lang="en-US" altLang="en-US" sz="2400" dirty="0"/>
              <a:t> </a:t>
            </a:r>
            <a:r>
              <a:rPr lang="en-US" altLang="en-US" sz="2400" i="1" dirty="0"/>
              <a:t>instructor</a:t>
            </a:r>
            <a:r>
              <a:rPr lang="en-US" altLang="en-US" sz="2400" dirty="0"/>
              <a:t> set salary = 50000 where ID=2345</a:t>
            </a:r>
          </a:p>
        </p:txBody>
      </p:sp>
    </p:spTree>
    <p:extLst>
      <p:ext uri="{BB962C8B-B14F-4D97-AF65-F5344CB8AC3E}">
        <p14:creationId xmlns:p14="http://schemas.microsoft.com/office/powerpoint/2010/main" val="332013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AD24-01E8-A341-8EBB-15C219565574}"/>
              </a:ext>
            </a:extLst>
          </p:cNvPr>
          <p:cNvSpPr>
            <a:spLocks noGrp="1"/>
          </p:cNvSpPr>
          <p:nvPr>
            <p:ph type="title"/>
          </p:nvPr>
        </p:nvSpPr>
        <p:spPr/>
        <p:txBody>
          <a:bodyPr/>
          <a:lstStyle/>
          <a:p>
            <a:r>
              <a:rPr lang="en-GB" b="1" dirty="0"/>
              <a:t>Database Languages</a:t>
            </a:r>
            <a:endParaRPr lang="aa-ET" dirty="0"/>
          </a:p>
        </p:txBody>
      </p:sp>
      <p:sp>
        <p:nvSpPr>
          <p:cNvPr id="3" name="Content Placeholder 2">
            <a:extLst>
              <a:ext uri="{FF2B5EF4-FFF2-40B4-BE49-F238E27FC236}">
                <a16:creationId xmlns:a16="http://schemas.microsoft.com/office/drawing/2014/main" id="{78CA925E-4A8C-C442-8305-6B6EFCAAABED}"/>
              </a:ext>
            </a:extLst>
          </p:cNvPr>
          <p:cNvSpPr>
            <a:spLocks noGrp="1"/>
          </p:cNvSpPr>
          <p:nvPr>
            <p:ph idx="1"/>
          </p:nvPr>
        </p:nvSpPr>
        <p:spPr>
          <a:xfrm>
            <a:off x="423949" y="1321724"/>
            <a:ext cx="11689162" cy="5261956"/>
          </a:xfrm>
        </p:spPr>
        <p:txBody>
          <a:bodyPr>
            <a:normAutofit fontScale="92500" lnSpcReduction="20000"/>
          </a:bodyPr>
          <a:lstStyle/>
          <a:p>
            <a:r>
              <a:rPr lang="en-US" altLang="en-US" sz="3600" b="1" dirty="0"/>
              <a:t>Data Manipulation Language (DML)</a:t>
            </a:r>
            <a:r>
              <a:rPr lang="en-US" altLang="en-US" sz="1400" dirty="0"/>
              <a:t> </a:t>
            </a:r>
          </a:p>
          <a:p>
            <a:r>
              <a:rPr lang="en-US" altLang="en-US" sz="3600" dirty="0"/>
              <a:t>There are basically two types of data-manipulation language</a:t>
            </a:r>
          </a:p>
          <a:p>
            <a:pPr lvl="1"/>
            <a:r>
              <a:rPr lang="en-US" altLang="en-US" sz="2800" b="1" dirty="0">
                <a:solidFill>
                  <a:srgbClr val="002060"/>
                </a:solidFill>
                <a:cs typeface="ＭＳ Ｐゴシック" charset="0"/>
              </a:rPr>
              <a:t>Procedural DML </a:t>
            </a:r>
            <a:r>
              <a:rPr lang="en-US" altLang="en-US" sz="2800" dirty="0">
                <a:cs typeface="ＭＳ Ｐゴシック" charset="0"/>
              </a:rPr>
              <a:t>--  require a user to specify what data are needed and how to get those data.</a:t>
            </a:r>
          </a:p>
          <a:p>
            <a:pPr lvl="1"/>
            <a:r>
              <a:rPr lang="en-US" altLang="en-US" sz="2800" b="1" dirty="0">
                <a:solidFill>
                  <a:srgbClr val="002060"/>
                </a:solidFill>
                <a:cs typeface="ＭＳ Ｐゴシック" charset="0"/>
              </a:rPr>
              <a:t>Declarative DML  </a:t>
            </a:r>
            <a:r>
              <a:rPr lang="en-US" altLang="en-US" sz="2800" dirty="0">
                <a:cs typeface="ＭＳ Ｐゴシック" charset="0"/>
              </a:rPr>
              <a:t>-- require a user to specify what data are needed without specifying how to get those data. </a:t>
            </a:r>
          </a:p>
          <a:p>
            <a:endParaRPr lang="en-US" altLang="en-US" sz="3600" dirty="0"/>
          </a:p>
          <a:p>
            <a:r>
              <a:rPr lang="en-US" altLang="en-US" sz="3600" dirty="0"/>
              <a:t>Declarative DMLs are usually easier to learn and use than procedural DMLs.  </a:t>
            </a:r>
          </a:p>
          <a:p>
            <a:r>
              <a:rPr lang="en-US" altLang="en-US" sz="3600" dirty="0"/>
              <a:t>Declarative DMLs are also referred to as non-procedural DMLs</a:t>
            </a:r>
          </a:p>
          <a:p>
            <a:r>
              <a:rPr lang="en-US" altLang="en-US" sz="3600" dirty="0"/>
              <a:t>The portion of a DML that involves information retrieval is called a </a:t>
            </a:r>
            <a:r>
              <a:rPr lang="en-US" altLang="en-US" sz="3600" b="1" dirty="0">
                <a:solidFill>
                  <a:srgbClr val="002060"/>
                </a:solidFill>
              </a:rPr>
              <a:t>query</a:t>
            </a:r>
            <a:r>
              <a:rPr lang="en-US" altLang="en-US" sz="3600" dirty="0"/>
              <a:t> language.  </a:t>
            </a:r>
          </a:p>
          <a:p>
            <a:endParaRPr lang="en-US" altLang="en-US" sz="6000" b="1" dirty="0"/>
          </a:p>
        </p:txBody>
      </p:sp>
    </p:spTree>
    <p:extLst>
      <p:ext uri="{BB962C8B-B14F-4D97-AF65-F5344CB8AC3E}">
        <p14:creationId xmlns:p14="http://schemas.microsoft.com/office/powerpoint/2010/main" val="106480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F0F5-55C7-3D4E-A2BE-46DEF9B9470B}"/>
              </a:ext>
            </a:extLst>
          </p:cNvPr>
          <p:cNvSpPr>
            <a:spLocks noGrp="1"/>
          </p:cNvSpPr>
          <p:nvPr>
            <p:ph type="title"/>
          </p:nvPr>
        </p:nvSpPr>
        <p:spPr/>
        <p:txBody>
          <a:bodyPr>
            <a:normAutofit/>
          </a:bodyPr>
          <a:lstStyle/>
          <a:p>
            <a:r>
              <a:rPr lang="en-US" altLang="en-US" sz="4400" dirty="0"/>
              <a:t>Database Access from Application Program</a:t>
            </a:r>
            <a:endParaRPr lang="aa-ET" sz="4400" dirty="0"/>
          </a:p>
        </p:txBody>
      </p:sp>
      <p:sp>
        <p:nvSpPr>
          <p:cNvPr id="3" name="Content Placeholder 2">
            <a:extLst>
              <a:ext uri="{FF2B5EF4-FFF2-40B4-BE49-F238E27FC236}">
                <a16:creationId xmlns:a16="http://schemas.microsoft.com/office/drawing/2014/main" id="{148127B6-6586-5F4B-B4F5-B3CC0ABAB31C}"/>
              </a:ext>
            </a:extLst>
          </p:cNvPr>
          <p:cNvSpPr>
            <a:spLocks noGrp="1"/>
          </p:cNvSpPr>
          <p:nvPr>
            <p:ph idx="1"/>
          </p:nvPr>
        </p:nvSpPr>
        <p:spPr>
          <a:xfrm>
            <a:off x="548640" y="1290918"/>
            <a:ext cx="11037346" cy="5292762"/>
          </a:xfrm>
        </p:spPr>
        <p:txBody>
          <a:bodyPr>
            <a:normAutofit/>
          </a:bodyPr>
          <a:lstStyle/>
          <a:p>
            <a:r>
              <a:rPr lang="en-US" altLang="en-US" sz="3200" dirty="0">
                <a:sym typeface="Symbol" panose="05050102010706020507" pitchFamily="18" charset="2"/>
              </a:rPr>
              <a:t>SQL does not support actions such as input from users, output to displays, or communication over the network.</a:t>
            </a:r>
          </a:p>
          <a:p>
            <a:endParaRPr lang="en-US" altLang="en-US" sz="3200" dirty="0">
              <a:sym typeface="Symbol" panose="05050102010706020507" pitchFamily="18" charset="2"/>
            </a:endParaRPr>
          </a:p>
          <a:p>
            <a:r>
              <a:rPr lang="en-US" altLang="en-US" sz="3200" dirty="0">
                <a:sym typeface="Symbol" panose="05050102010706020507" pitchFamily="18" charset="2"/>
              </a:rPr>
              <a:t>Such computations and actions must be written in a </a:t>
            </a:r>
            <a:r>
              <a:rPr lang="en-US" altLang="en-US" sz="3200" b="1" dirty="0">
                <a:solidFill>
                  <a:srgbClr val="002060"/>
                </a:solidFill>
                <a:sym typeface="Symbol" panose="05050102010706020507" pitchFamily="18" charset="2"/>
              </a:rPr>
              <a:t>host</a:t>
            </a:r>
            <a:r>
              <a:rPr lang="en-US" altLang="en-US" sz="3200" dirty="0">
                <a:solidFill>
                  <a:srgbClr val="002060"/>
                </a:solidFill>
                <a:sym typeface="Symbol" panose="05050102010706020507" pitchFamily="18" charset="2"/>
              </a:rPr>
              <a:t> </a:t>
            </a:r>
            <a:r>
              <a:rPr lang="en-US" altLang="en-US" sz="3200" b="1" dirty="0">
                <a:solidFill>
                  <a:srgbClr val="002060"/>
                </a:solidFill>
                <a:sym typeface="Symbol" panose="05050102010706020507" pitchFamily="18" charset="2"/>
              </a:rPr>
              <a:t>language</a:t>
            </a:r>
            <a:r>
              <a:rPr lang="en-US" altLang="en-US" sz="3200" dirty="0">
                <a:sym typeface="Symbol" panose="05050102010706020507" pitchFamily="18" charset="2"/>
              </a:rPr>
              <a:t>, such as C/C++, Java or Python, with embedded SQL queries that access the data in the database.</a:t>
            </a:r>
          </a:p>
          <a:p>
            <a:endParaRPr lang="en-US" altLang="en-US" sz="3200" dirty="0">
              <a:sym typeface="Symbol" panose="05050102010706020507" pitchFamily="18" charset="2"/>
            </a:endParaRPr>
          </a:p>
          <a:p>
            <a:r>
              <a:rPr lang="en-US" altLang="en-US" sz="3200" b="1" dirty="0">
                <a:solidFill>
                  <a:srgbClr val="002060"/>
                </a:solidFill>
                <a:sym typeface="Symbol" panose="05050102010706020507" pitchFamily="18" charset="2"/>
              </a:rPr>
              <a:t>Application programs </a:t>
            </a:r>
            <a:r>
              <a:rPr lang="en-US" altLang="en-US" sz="3200" dirty="0">
                <a:sym typeface="Symbol" panose="05050102010706020507" pitchFamily="18" charset="2"/>
              </a:rPr>
              <a:t>-- are programs that are used to interact with the database in this fashion.  </a:t>
            </a:r>
          </a:p>
          <a:p>
            <a:endParaRPr lang="aa-ET" sz="3200" dirty="0"/>
          </a:p>
        </p:txBody>
      </p:sp>
    </p:spTree>
    <p:extLst>
      <p:ext uri="{BB962C8B-B14F-4D97-AF65-F5344CB8AC3E}">
        <p14:creationId xmlns:p14="http://schemas.microsoft.com/office/powerpoint/2010/main" val="352106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AB9F-352D-B54A-805D-C30E5C40626C}"/>
              </a:ext>
            </a:extLst>
          </p:cNvPr>
          <p:cNvSpPr>
            <a:spLocks noGrp="1"/>
          </p:cNvSpPr>
          <p:nvPr>
            <p:ph type="title"/>
          </p:nvPr>
        </p:nvSpPr>
        <p:spPr/>
        <p:txBody>
          <a:bodyPr/>
          <a:lstStyle/>
          <a:p>
            <a:r>
              <a:rPr lang="en-GB" b="1" dirty="0"/>
              <a:t>Database Design</a:t>
            </a:r>
            <a:endParaRPr lang="aa-ET" dirty="0"/>
          </a:p>
        </p:txBody>
      </p:sp>
      <p:sp>
        <p:nvSpPr>
          <p:cNvPr id="3" name="Content Placeholder 2">
            <a:extLst>
              <a:ext uri="{FF2B5EF4-FFF2-40B4-BE49-F238E27FC236}">
                <a16:creationId xmlns:a16="http://schemas.microsoft.com/office/drawing/2014/main" id="{BAE0DA93-D364-3348-9009-F10D4C3B7676}"/>
              </a:ext>
            </a:extLst>
          </p:cNvPr>
          <p:cNvSpPr>
            <a:spLocks noGrp="1"/>
          </p:cNvSpPr>
          <p:nvPr>
            <p:ph idx="1"/>
          </p:nvPr>
        </p:nvSpPr>
        <p:spPr>
          <a:xfrm>
            <a:off x="258185" y="1197034"/>
            <a:ext cx="10671584" cy="5386646"/>
          </a:xfrm>
        </p:spPr>
        <p:txBody>
          <a:bodyPr>
            <a:normAutofit lnSpcReduction="10000"/>
          </a:bodyPr>
          <a:lstStyle/>
          <a:p>
            <a:r>
              <a:rPr lang="en-GB" b="1" dirty="0"/>
              <a:t>Conceptual Data Model:</a:t>
            </a:r>
            <a:r>
              <a:rPr lang="en-GB" dirty="0"/>
              <a:t> </a:t>
            </a:r>
          </a:p>
          <a:p>
            <a:pPr marL="292608" lvl="1" indent="0">
              <a:buNone/>
            </a:pPr>
            <a:r>
              <a:rPr lang="en-GB" dirty="0"/>
              <a:t>-defines </a:t>
            </a:r>
            <a:r>
              <a:rPr lang="en-GB" b="1" dirty="0"/>
              <a:t>WHAT</a:t>
            </a:r>
            <a:r>
              <a:rPr lang="en-GB" dirty="0"/>
              <a:t> the system contains</a:t>
            </a:r>
          </a:p>
          <a:p>
            <a:pPr marL="292608" lvl="1" indent="0">
              <a:buNone/>
            </a:pPr>
            <a:r>
              <a:rPr lang="en-GB" dirty="0"/>
              <a:t>-typically created by Business stakeholders and Data </a:t>
            </a:r>
          </a:p>
          <a:p>
            <a:pPr marL="292608" lvl="1" indent="0">
              <a:buNone/>
            </a:pPr>
            <a:r>
              <a:rPr lang="en-GB" dirty="0"/>
              <a:t>Architects</a:t>
            </a:r>
          </a:p>
          <a:p>
            <a:pPr marL="292608" lvl="1" indent="0">
              <a:buNone/>
            </a:pPr>
            <a:r>
              <a:rPr lang="en-GB" b="1" dirty="0">
                <a:solidFill>
                  <a:schemeClr val="accent2">
                    <a:lumMod val="50000"/>
                  </a:schemeClr>
                </a:solidFill>
              </a:rPr>
              <a:t>- Purpose</a:t>
            </a:r>
            <a:r>
              <a:rPr lang="en-GB" dirty="0"/>
              <a:t>: organize, scope and define business concepts and rules.</a:t>
            </a:r>
          </a:p>
          <a:p>
            <a:r>
              <a:rPr lang="en-GB" b="1" dirty="0"/>
              <a:t>Logical Data Model:</a:t>
            </a:r>
            <a:r>
              <a:rPr lang="en-GB" dirty="0"/>
              <a:t> </a:t>
            </a:r>
          </a:p>
          <a:p>
            <a:pPr lvl="1"/>
            <a:r>
              <a:rPr lang="en-GB" dirty="0"/>
              <a:t>Defines </a:t>
            </a:r>
            <a:r>
              <a:rPr lang="en-GB" b="1" dirty="0"/>
              <a:t>HOW</a:t>
            </a:r>
            <a:r>
              <a:rPr lang="en-GB" dirty="0"/>
              <a:t> the system should be implemented </a:t>
            </a:r>
          </a:p>
          <a:p>
            <a:pPr marL="201168" lvl="1" indent="0">
              <a:buNone/>
            </a:pPr>
            <a:r>
              <a:rPr lang="en-GB" dirty="0"/>
              <a:t>      regardless of the DBMS</a:t>
            </a:r>
          </a:p>
          <a:p>
            <a:pPr lvl="1"/>
            <a:r>
              <a:rPr lang="en-GB" dirty="0"/>
              <a:t>typically created by Data Architects and Business Analysts</a:t>
            </a:r>
          </a:p>
          <a:p>
            <a:pPr lvl="1"/>
            <a:r>
              <a:rPr lang="en-GB" b="1" dirty="0">
                <a:solidFill>
                  <a:schemeClr val="accent2">
                    <a:lumMod val="50000"/>
                  </a:schemeClr>
                </a:solidFill>
              </a:rPr>
              <a:t>Purpose</a:t>
            </a:r>
            <a:r>
              <a:rPr lang="en-GB" dirty="0"/>
              <a:t>: develop technical map of rules and data structures.</a:t>
            </a:r>
          </a:p>
          <a:p>
            <a:r>
              <a:rPr lang="en-GB" b="1" dirty="0"/>
              <a:t>Physical Data Model</a:t>
            </a:r>
            <a:r>
              <a:rPr lang="en-GB" dirty="0"/>
              <a:t>: </a:t>
            </a:r>
          </a:p>
          <a:p>
            <a:pPr lvl="1"/>
            <a:r>
              <a:rPr lang="en-GB" dirty="0"/>
              <a:t>describes </a:t>
            </a:r>
            <a:r>
              <a:rPr lang="en-GB" b="1" dirty="0"/>
              <a:t>HOW</a:t>
            </a:r>
            <a:r>
              <a:rPr lang="en-GB" dirty="0"/>
              <a:t> the system will be implemented using a specific DBMS system</a:t>
            </a:r>
          </a:p>
          <a:p>
            <a:pPr lvl="1"/>
            <a:r>
              <a:rPr lang="en-GB" dirty="0"/>
              <a:t>typically created by DBA and developers</a:t>
            </a:r>
          </a:p>
          <a:p>
            <a:pPr lvl="1"/>
            <a:r>
              <a:rPr lang="en-GB" b="1" dirty="0">
                <a:solidFill>
                  <a:schemeClr val="accent2">
                    <a:lumMod val="50000"/>
                  </a:schemeClr>
                </a:solidFill>
              </a:rPr>
              <a:t>Purpose</a:t>
            </a:r>
            <a:r>
              <a:rPr lang="en-GB" dirty="0"/>
              <a:t>: actual implementation of the database.</a:t>
            </a:r>
          </a:p>
          <a:p>
            <a:endParaRPr lang="aa-ET" dirty="0"/>
          </a:p>
        </p:txBody>
      </p:sp>
      <p:pic>
        <p:nvPicPr>
          <p:cNvPr id="4" name="Picture 3">
            <a:extLst>
              <a:ext uri="{FF2B5EF4-FFF2-40B4-BE49-F238E27FC236}">
                <a16:creationId xmlns:a16="http://schemas.microsoft.com/office/drawing/2014/main" id="{8FFC8F97-2422-7840-92DF-854F6EA7F16C}"/>
              </a:ext>
            </a:extLst>
          </p:cNvPr>
          <p:cNvPicPr>
            <a:picLocks noChangeAspect="1"/>
          </p:cNvPicPr>
          <p:nvPr/>
        </p:nvPicPr>
        <p:blipFill>
          <a:blip r:embed="rId3"/>
          <a:stretch>
            <a:fillRect/>
          </a:stretch>
        </p:blipFill>
        <p:spPr>
          <a:xfrm>
            <a:off x="7491395" y="0"/>
            <a:ext cx="4700605" cy="2649265"/>
          </a:xfrm>
          <a:prstGeom prst="rect">
            <a:avLst/>
          </a:prstGeom>
        </p:spPr>
      </p:pic>
    </p:spTree>
    <p:extLst>
      <p:ext uri="{BB962C8B-B14F-4D97-AF65-F5344CB8AC3E}">
        <p14:creationId xmlns:p14="http://schemas.microsoft.com/office/powerpoint/2010/main" val="178766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92E5-7933-374D-8912-B0983AF403BA}"/>
              </a:ext>
            </a:extLst>
          </p:cNvPr>
          <p:cNvSpPr>
            <a:spLocks noGrp="1"/>
          </p:cNvSpPr>
          <p:nvPr>
            <p:ph type="title"/>
          </p:nvPr>
        </p:nvSpPr>
        <p:spPr/>
        <p:txBody>
          <a:bodyPr/>
          <a:lstStyle/>
          <a:p>
            <a:r>
              <a:rPr lang="en-GB" b="1" dirty="0"/>
              <a:t>Database Internals: </a:t>
            </a:r>
            <a:r>
              <a:rPr lang="en-GB" sz="4000" b="1" dirty="0">
                <a:solidFill>
                  <a:schemeClr val="accent2">
                    <a:lumMod val="50000"/>
                  </a:schemeClr>
                </a:solidFill>
              </a:rPr>
              <a:t>Database Engine </a:t>
            </a:r>
            <a:endParaRPr lang="aa-ET" dirty="0">
              <a:solidFill>
                <a:schemeClr val="accent2">
                  <a:lumMod val="50000"/>
                </a:schemeClr>
              </a:solidFill>
            </a:endParaRPr>
          </a:p>
        </p:txBody>
      </p:sp>
      <p:sp>
        <p:nvSpPr>
          <p:cNvPr id="3" name="Content Placeholder 2">
            <a:extLst>
              <a:ext uri="{FF2B5EF4-FFF2-40B4-BE49-F238E27FC236}">
                <a16:creationId xmlns:a16="http://schemas.microsoft.com/office/drawing/2014/main" id="{5D4B7890-C2BB-0147-9A65-B4A4835B169C}"/>
              </a:ext>
            </a:extLst>
          </p:cNvPr>
          <p:cNvSpPr>
            <a:spLocks noGrp="1"/>
          </p:cNvSpPr>
          <p:nvPr>
            <p:ph idx="1"/>
          </p:nvPr>
        </p:nvSpPr>
        <p:spPr>
          <a:xfrm>
            <a:off x="537882" y="1409252"/>
            <a:ext cx="10617798" cy="4552606"/>
          </a:xfrm>
        </p:spPr>
        <p:txBody>
          <a:bodyPr>
            <a:normAutofit/>
          </a:bodyPr>
          <a:lstStyle/>
          <a:p>
            <a:r>
              <a:rPr lang="en-US" altLang="en-US" sz="3200" dirty="0"/>
              <a:t>A database system is partitioned into modules that deal with each of the responsibilities of the overall system. </a:t>
            </a:r>
          </a:p>
          <a:p>
            <a:endParaRPr lang="en-US" altLang="en-US" sz="3200" dirty="0"/>
          </a:p>
          <a:p>
            <a:r>
              <a:rPr lang="en-US" altLang="en-US" sz="3200" dirty="0"/>
              <a:t>The functional components of a database system can be divided into</a:t>
            </a:r>
          </a:p>
          <a:p>
            <a:pPr lvl="1"/>
            <a:r>
              <a:rPr lang="en-US" altLang="en-US" sz="3200" dirty="0"/>
              <a:t>The </a:t>
            </a:r>
            <a:r>
              <a:rPr lang="en-US" altLang="en-US" sz="3200" dirty="0">
                <a:solidFill>
                  <a:srgbClr val="C00000"/>
                </a:solidFill>
              </a:rPr>
              <a:t>storage</a:t>
            </a:r>
            <a:r>
              <a:rPr lang="en-US" altLang="en-US" sz="3200" dirty="0"/>
              <a:t> manager,</a:t>
            </a:r>
          </a:p>
          <a:p>
            <a:pPr lvl="1"/>
            <a:r>
              <a:rPr lang="en-US" altLang="en-US" sz="3200" dirty="0"/>
              <a:t>The  </a:t>
            </a:r>
            <a:r>
              <a:rPr lang="en-US" altLang="en-US" sz="3200" dirty="0">
                <a:solidFill>
                  <a:srgbClr val="C00000"/>
                </a:solidFill>
              </a:rPr>
              <a:t>query</a:t>
            </a:r>
            <a:r>
              <a:rPr lang="en-US" altLang="en-US" sz="3200" dirty="0"/>
              <a:t> processor component, </a:t>
            </a:r>
          </a:p>
          <a:p>
            <a:pPr lvl="1"/>
            <a:r>
              <a:rPr lang="en-US" altLang="en-US" sz="3200" dirty="0"/>
              <a:t>The </a:t>
            </a:r>
            <a:r>
              <a:rPr lang="en-US" altLang="en-US" sz="3200" dirty="0">
                <a:solidFill>
                  <a:srgbClr val="C00000"/>
                </a:solidFill>
              </a:rPr>
              <a:t>transaction</a:t>
            </a:r>
            <a:r>
              <a:rPr lang="en-US" altLang="en-US" sz="3200" dirty="0"/>
              <a:t> management component.</a:t>
            </a:r>
          </a:p>
          <a:p>
            <a:endParaRPr lang="aa-ET" sz="4000" dirty="0"/>
          </a:p>
        </p:txBody>
      </p:sp>
    </p:spTree>
    <p:extLst>
      <p:ext uri="{BB962C8B-B14F-4D97-AF65-F5344CB8AC3E}">
        <p14:creationId xmlns:p14="http://schemas.microsoft.com/office/powerpoint/2010/main" val="406691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2A3F90-F85F-CE4D-8543-ADF0C272940B}"/>
              </a:ext>
            </a:extLst>
          </p:cNvPr>
          <p:cNvPicPr>
            <a:picLocks noChangeAspect="1"/>
          </p:cNvPicPr>
          <p:nvPr/>
        </p:nvPicPr>
        <p:blipFill>
          <a:blip r:embed="rId2"/>
          <a:stretch>
            <a:fillRect/>
          </a:stretch>
        </p:blipFill>
        <p:spPr>
          <a:xfrm>
            <a:off x="2710928" y="-1"/>
            <a:ext cx="4999750" cy="6844577"/>
          </a:xfrm>
          <a:prstGeom prst="rect">
            <a:avLst/>
          </a:prstGeom>
        </p:spPr>
      </p:pic>
    </p:spTree>
    <p:extLst>
      <p:ext uri="{BB962C8B-B14F-4D97-AF65-F5344CB8AC3E}">
        <p14:creationId xmlns:p14="http://schemas.microsoft.com/office/powerpoint/2010/main" val="1278009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B948-76D8-2F46-A800-6C420C45FDA9}"/>
              </a:ext>
            </a:extLst>
          </p:cNvPr>
          <p:cNvSpPr>
            <a:spLocks noGrp="1"/>
          </p:cNvSpPr>
          <p:nvPr>
            <p:ph type="title"/>
          </p:nvPr>
        </p:nvSpPr>
        <p:spPr/>
        <p:txBody>
          <a:bodyPr/>
          <a:lstStyle/>
          <a:p>
            <a:r>
              <a:rPr lang="en-US" altLang="en-US" dirty="0"/>
              <a:t>Storage Manager</a:t>
            </a:r>
            <a:endParaRPr lang="aa-ET" dirty="0"/>
          </a:p>
        </p:txBody>
      </p:sp>
      <p:sp>
        <p:nvSpPr>
          <p:cNvPr id="3" name="Content Placeholder 2">
            <a:extLst>
              <a:ext uri="{FF2B5EF4-FFF2-40B4-BE49-F238E27FC236}">
                <a16:creationId xmlns:a16="http://schemas.microsoft.com/office/drawing/2014/main" id="{C4C8B820-E964-4F4C-8370-E414CEBD0323}"/>
              </a:ext>
            </a:extLst>
          </p:cNvPr>
          <p:cNvSpPr>
            <a:spLocks noGrp="1"/>
          </p:cNvSpPr>
          <p:nvPr>
            <p:ph idx="1"/>
          </p:nvPr>
        </p:nvSpPr>
        <p:spPr/>
        <p:txBody>
          <a:bodyPr>
            <a:normAutofit fontScale="92500" lnSpcReduction="20000"/>
          </a:bodyPr>
          <a:lstStyle/>
          <a:p>
            <a:pPr marL="0" indent="0">
              <a:buNone/>
            </a:pPr>
            <a:r>
              <a:rPr lang="en-US" altLang="en-US" sz="4000" dirty="0"/>
              <a:t>Provides the interface between the low-level data stored in the database and the application programs and queries submitted to the system.</a:t>
            </a:r>
          </a:p>
          <a:p>
            <a:r>
              <a:rPr lang="en-US" altLang="en-US" sz="4000" dirty="0"/>
              <a:t>The storage manager is responsible to the following tasks: </a:t>
            </a:r>
          </a:p>
          <a:p>
            <a:pPr lvl="1"/>
            <a:r>
              <a:rPr lang="en-US" altLang="en-US" sz="3200" dirty="0"/>
              <a:t>Interaction with the OS file manager </a:t>
            </a:r>
          </a:p>
          <a:p>
            <a:pPr lvl="1"/>
            <a:r>
              <a:rPr lang="en-US" altLang="en-US" sz="3200" dirty="0"/>
              <a:t>Efficient storing, retrieving and updating of data</a:t>
            </a:r>
          </a:p>
          <a:p>
            <a:r>
              <a:rPr lang="en-US" altLang="en-US" sz="4000" dirty="0"/>
              <a:t>The storage manager components include:</a:t>
            </a:r>
          </a:p>
          <a:p>
            <a:pPr lvl="1"/>
            <a:r>
              <a:rPr lang="en-US" altLang="en-US" sz="3200" dirty="0"/>
              <a:t>Authorization and integrity manager</a:t>
            </a:r>
          </a:p>
          <a:p>
            <a:pPr lvl="1"/>
            <a:r>
              <a:rPr lang="en-US" altLang="en-US" sz="3200" dirty="0"/>
              <a:t>Transaction manager</a:t>
            </a:r>
          </a:p>
          <a:p>
            <a:pPr lvl="1"/>
            <a:r>
              <a:rPr lang="en-US" altLang="en-US" sz="3200" dirty="0"/>
              <a:t>File manager</a:t>
            </a:r>
          </a:p>
          <a:p>
            <a:pPr lvl="1"/>
            <a:r>
              <a:rPr lang="en-US" altLang="en-US" sz="3200" dirty="0"/>
              <a:t>Buffer manager</a:t>
            </a:r>
          </a:p>
          <a:p>
            <a:endParaRPr lang="aa-ET" sz="4000" dirty="0"/>
          </a:p>
        </p:txBody>
      </p:sp>
    </p:spTree>
    <p:extLst>
      <p:ext uri="{BB962C8B-B14F-4D97-AF65-F5344CB8AC3E}">
        <p14:creationId xmlns:p14="http://schemas.microsoft.com/office/powerpoint/2010/main" val="56385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B948-76D8-2F46-A800-6C420C45FDA9}"/>
              </a:ext>
            </a:extLst>
          </p:cNvPr>
          <p:cNvSpPr>
            <a:spLocks noGrp="1"/>
          </p:cNvSpPr>
          <p:nvPr>
            <p:ph type="title"/>
          </p:nvPr>
        </p:nvSpPr>
        <p:spPr/>
        <p:txBody>
          <a:bodyPr/>
          <a:lstStyle/>
          <a:p>
            <a:r>
              <a:rPr lang="en-US" altLang="en-US" dirty="0"/>
              <a:t>Storage Manager</a:t>
            </a:r>
            <a:endParaRPr lang="aa-ET" dirty="0"/>
          </a:p>
        </p:txBody>
      </p:sp>
      <p:sp>
        <p:nvSpPr>
          <p:cNvPr id="3" name="Content Placeholder 2">
            <a:extLst>
              <a:ext uri="{FF2B5EF4-FFF2-40B4-BE49-F238E27FC236}">
                <a16:creationId xmlns:a16="http://schemas.microsoft.com/office/drawing/2014/main" id="{C4C8B820-E964-4F4C-8370-E414CEBD0323}"/>
              </a:ext>
            </a:extLst>
          </p:cNvPr>
          <p:cNvSpPr>
            <a:spLocks noGrp="1"/>
          </p:cNvSpPr>
          <p:nvPr>
            <p:ph idx="1"/>
          </p:nvPr>
        </p:nvSpPr>
        <p:spPr>
          <a:xfrm>
            <a:off x="423949" y="1409252"/>
            <a:ext cx="11054460" cy="4862456"/>
          </a:xfrm>
        </p:spPr>
        <p:txBody>
          <a:bodyPr>
            <a:normAutofit/>
          </a:bodyPr>
          <a:lstStyle/>
          <a:p>
            <a:r>
              <a:rPr lang="en-US" altLang="en-US" sz="3200" dirty="0"/>
              <a:t>The storage manager implements several data structures as part of the physical system implementation:</a:t>
            </a:r>
          </a:p>
          <a:p>
            <a:endParaRPr lang="en-US" altLang="en-US" sz="3200" dirty="0"/>
          </a:p>
          <a:p>
            <a:pPr lvl="1"/>
            <a:r>
              <a:rPr lang="en-US" altLang="en-US" sz="3200" dirty="0"/>
              <a:t>Data files -- store the database itself</a:t>
            </a:r>
          </a:p>
          <a:p>
            <a:pPr lvl="1"/>
            <a:r>
              <a:rPr lang="en-US" altLang="en-US" sz="3200" dirty="0"/>
              <a:t>Data dictionary --  stores metadata about the structure of the database, in particular the schema of the database.</a:t>
            </a:r>
          </a:p>
          <a:p>
            <a:pPr lvl="1"/>
            <a:r>
              <a:rPr lang="en-US" altLang="en-US" sz="3200" dirty="0"/>
              <a:t>Indices --  can provide fast access to data items.  A database index provides pointers to those data items that hold a particular value.  </a:t>
            </a:r>
          </a:p>
          <a:p>
            <a:endParaRPr lang="aa-ET" sz="4800" dirty="0"/>
          </a:p>
        </p:txBody>
      </p:sp>
    </p:spTree>
    <p:extLst>
      <p:ext uri="{BB962C8B-B14F-4D97-AF65-F5344CB8AC3E}">
        <p14:creationId xmlns:p14="http://schemas.microsoft.com/office/powerpoint/2010/main" val="12307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3886-CF4A-174D-AB7C-D0998CBBF95A}"/>
              </a:ext>
            </a:extLst>
          </p:cNvPr>
          <p:cNvSpPr>
            <a:spLocks noGrp="1"/>
          </p:cNvSpPr>
          <p:nvPr>
            <p:ph type="title"/>
          </p:nvPr>
        </p:nvSpPr>
        <p:spPr/>
        <p:txBody>
          <a:bodyPr/>
          <a:lstStyle/>
          <a:p>
            <a:r>
              <a:rPr lang="en-US" altLang="en-US" dirty="0"/>
              <a:t>Query Processor</a:t>
            </a:r>
            <a:endParaRPr lang="aa-ET" dirty="0"/>
          </a:p>
        </p:txBody>
      </p:sp>
      <p:sp>
        <p:nvSpPr>
          <p:cNvPr id="3" name="Content Placeholder 2">
            <a:extLst>
              <a:ext uri="{FF2B5EF4-FFF2-40B4-BE49-F238E27FC236}">
                <a16:creationId xmlns:a16="http://schemas.microsoft.com/office/drawing/2014/main" id="{3CA52C81-60B6-074C-939D-B4260C1AD1CE}"/>
              </a:ext>
            </a:extLst>
          </p:cNvPr>
          <p:cNvSpPr>
            <a:spLocks noGrp="1"/>
          </p:cNvSpPr>
          <p:nvPr>
            <p:ph idx="1"/>
          </p:nvPr>
        </p:nvSpPr>
        <p:spPr/>
        <p:txBody>
          <a:bodyPr>
            <a:normAutofit lnSpcReduction="10000"/>
          </a:bodyPr>
          <a:lstStyle/>
          <a:p>
            <a:r>
              <a:rPr lang="en-US" altLang="en-US" sz="3200" dirty="0"/>
              <a:t>The query processor components include:</a:t>
            </a:r>
          </a:p>
          <a:p>
            <a:pPr lvl="1"/>
            <a:r>
              <a:rPr lang="en-US" altLang="en-US" sz="3200" dirty="0"/>
              <a:t>DDL  interpreter --  interprets DDL statements and records the definitions in the data dictionary.</a:t>
            </a:r>
          </a:p>
          <a:p>
            <a:pPr lvl="1"/>
            <a:r>
              <a:rPr lang="en-US" altLang="en-US" sz="3200" dirty="0"/>
              <a:t>DML compiler -- translates DML statements in a query language into an evaluation plan consisting of low-level instructions that the query evaluation engine understands.</a:t>
            </a:r>
          </a:p>
          <a:p>
            <a:pPr lvl="2"/>
            <a:r>
              <a:rPr lang="en-US" altLang="en-US" sz="3200" dirty="0"/>
              <a:t>The DML compiler performs query optimization; that is, it picks the lowest cost evaluation plan from among the various alternatives.</a:t>
            </a:r>
          </a:p>
          <a:p>
            <a:pPr lvl="1"/>
            <a:r>
              <a:rPr lang="en-US" altLang="en-US" sz="3200" dirty="0"/>
              <a:t>Query evaluation engine -- executes low-level instructions generated by the DML compiler.</a:t>
            </a:r>
          </a:p>
        </p:txBody>
      </p:sp>
    </p:spTree>
    <p:extLst>
      <p:ext uri="{BB962C8B-B14F-4D97-AF65-F5344CB8AC3E}">
        <p14:creationId xmlns:p14="http://schemas.microsoft.com/office/powerpoint/2010/main" val="377715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Cubical #05, Block-I</a:t>
            </a:r>
          </a:p>
          <a:p>
            <a:r>
              <a:rPr lang="en-US" dirty="0"/>
              <a:t>Email: </a:t>
            </a:r>
            <a:r>
              <a:rPr lang="en-US" dirty="0">
                <a:hlinkClick r:id="rId2"/>
              </a:rPr>
              <a:t>Muhammad.Hussain@iba-suk.edu.pk</a:t>
            </a:r>
            <a:endParaRPr lang="en-US" dirty="0"/>
          </a:p>
          <a:p>
            <a:br>
              <a:rPr lang="en-US" dirty="0"/>
            </a:br>
            <a:endParaRPr lang="en-US" dirty="0"/>
          </a:p>
          <a:p>
            <a:pPr lvl="1"/>
            <a:endParaRPr lang="en-US" dirty="0"/>
          </a:p>
          <a:p>
            <a:endParaRPr lang="en-US" dirty="0"/>
          </a:p>
        </p:txBody>
      </p:sp>
      <p:sp>
        <p:nvSpPr>
          <p:cNvPr id="3" name="Title 2"/>
          <p:cNvSpPr>
            <a:spLocks noGrp="1"/>
          </p:cNvSpPr>
          <p:nvPr>
            <p:ph type="title"/>
          </p:nvPr>
        </p:nvSpPr>
        <p:spPr/>
        <p:txBody>
          <a:bodyPr/>
          <a:lstStyle/>
          <a:p>
            <a:r>
              <a:rPr lang="en-US" dirty="0"/>
              <a:t>Office Hours and contact details</a:t>
            </a:r>
          </a:p>
        </p:txBody>
      </p:sp>
    </p:spTree>
    <p:extLst>
      <p:ext uri="{BB962C8B-B14F-4D97-AF65-F5344CB8AC3E}">
        <p14:creationId xmlns:p14="http://schemas.microsoft.com/office/powerpoint/2010/main" val="276883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3886-CF4A-174D-AB7C-D0998CBBF95A}"/>
              </a:ext>
            </a:extLst>
          </p:cNvPr>
          <p:cNvSpPr>
            <a:spLocks noGrp="1"/>
          </p:cNvSpPr>
          <p:nvPr>
            <p:ph type="title"/>
          </p:nvPr>
        </p:nvSpPr>
        <p:spPr/>
        <p:txBody>
          <a:bodyPr/>
          <a:lstStyle/>
          <a:p>
            <a:r>
              <a:rPr lang="en-US" altLang="en-US" dirty="0"/>
              <a:t>Query Processing</a:t>
            </a:r>
            <a:endParaRPr lang="aa-ET" dirty="0"/>
          </a:p>
        </p:txBody>
      </p:sp>
      <p:sp>
        <p:nvSpPr>
          <p:cNvPr id="6" name="Rectangle 3">
            <a:extLst>
              <a:ext uri="{FF2B5EF4-FFF2-40B4-BE49-F238E27FC236}">
                <a16:creationId xmlns:a16="http://schemas.microsoft.com/office/drawing/2014/main" id="{2298ABBE-6075-C548-8016-89251D01AFEE}"/>
              </a:ext>
            </a:extLst>
          </p:cNvPr>
          <p:cNvSpPr>
            <a:spLocks noGrp="1" noChangeArrowheads="1"/>
          </p:cNvSpPr>
          <p:nvPr>
            <p:ph idx="1"/>
          </p:nvPr>
        </p:nvSpPr>
        <p:spPr>
          <a:xfrm>
            <a:off x="517894" y="2274229"/>
            <a:ext cx="3448216" cy="3459597"/>
          </a:xfrm>
        </p:spPr>
        <p:txBody>
          <a:bodyPr>
            <a:normAutofit lnSpcReduction="10000"/>
          </a:bodyPr>
          <a:lstStyle/>
          <a:p>
            <a:pPr>
              <a:buFont typeface="Monotype Sorts" charset="2"/>
              <a:buNone/>
            </a:pPr>
            <a:r>
              <a:rPr lang="en-US" altLang="en-US" sz="3600" dirty="0"/>
              <a:t>Parsing and translation</a:t>
            </a:r>
          </a:p>
          <a:p>
            <a:pPr>
              <a:buFont typeface="Monotype Sorts" charset="2"/>
              <a:buNone/>
            </a:pPr>
            <a:endParaRPr lang="en-US" altLang="en-US" sz="3600" dirty="0"/>
          </a:p>
          <a:p>
            <a:pPr>
              <a:buFont typeface="Monotype Sorts" charset="2"/>
              <a:buNone/>
            </a:pPr>
            <a:r>
              <a:rPr lang="en-US" altLang="en-US" sz="3600" dirty="0"/>
              <a:t>Optimization</a:t>
            </a:r>
          </a:p>
          <a:p>
            <a:pPr>
              <a:buFont typeface="Monotype Sorts" charset="2"/>
              <a:buNone/>
            </a:pPr>
            <a:endParaRPr lang="en-US" altLang="en-US" sz="3600" dirty="0"/>
          </a:p>
          <a:p>
            <a:pPr>
              <a:buFont typeface="Monotype Sorts" charset="2"/>
              <a:buNone/>
            </a:pPr>
            <a:r>
              <a:rPr lang="en-US" altLang="en-US" sz="3600" dirty="0"/>
              <a:t>Evaluation</a:t>
            </a:r>
          </a:p>
        </p:txBody>
      </p:sp>
      <p:pic>
        <p:nvPicPr>
          <p:cNvPr id="7" name="Picture 8">
            <a:extLst>
              <a:ext uri="{FF2B5EF4-FFF2-40B4-BE49-F238E27FC236}">
                <a16:creationId xmlns:a16="http://schemas.microsoft.com/office/drawing/2014/main" id="{6183AFE2-ABF7-5248-946D-79C11907E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722" y="1237895"/>
            <a:ext cx="7844384" cy="471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0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7D7A-62CB-1D4D-BF9A-4ECFF2080D4D}"/>
              </a:ext>
            </a:extLst>
          </p:cNvPr>
          <p:cNvSpPr>
            <a:spLocks noGrp="1"/>
          </p:cNvSpPr>
          <p:nvPr>
            <p:ph type="title"/>
          </p:nvPr>
        </p:nvSpPr>
        <p:spPr>
          <a:xfrm>
            <a:off x="1097280" y="286603"/>
            <a:ext cx="10058400" cy="1058103"/>
          </a:xfrm>
        </p:spPr>
        <p:txBody>
          <a:bodyPr>
            <a:normAutofit/>
          </a:bodyPr>
          <a:lstStyle/>
          <a:p>
            <a:r>
              <a:rPr lang="en-US" altLang="en-US" dirty="0"/>
              <a:t>Transaction Management</a:t>
            </a:r>
            <a:endParaRPr lang="aa-ET" dirty="0"/>
          </a:p>
        </p:txBody>
      </p:sp>
      <p:graphicFrame>
        <p:nvGraphicFramePr>
          <p:cNvPr id="5" name="Content Placeholder 2">
            <a:extLst>
              <a:ext uri="{FF2B5EF4-FFF2-40B4-BE49-F238E27FC236}">
                <a16:creationId xmlns:a16="http://schemas.microsoft.com/office/drawing/2014/main" id="{4EDE2E66-50B0-4274-BB07-04934532EFAE}"/>
              </a:ext>
            </a:extLst>
          </p:cNvPr>
          <p:cNvGraphicFramePr>
            <a:graphicFrameLocks noGrp="1"/>
          </p:cNvGraphicFramePr>
          <p:nvPr>
            <p:ph idx="1"/>
            <p:extLst>
              <p:ext uri="{D42A27DB-BD31-4B8C-83A1-F6EECF244321}">
                <p14:modId xmlns:p14="http://schemas.microsoft.com/office/powerpoint/2010/main" val="1628158706"/>
              </p:ext>
            </p:extLst>
          </p:nvPr>
        </p:nvGraphicFramePr>
        <p:xfrm>
          <a:off x="634701" y="1247886"/>
          <a:ext cx="11424621" cy="509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75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E37693C-499D-4B8C-B359-4D0D08D56D1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790E0FAD-FC31-49DE-9817-C68F618AAD2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FAE091C9-6D8E-4B0A-8989-D5292C0C940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DD5F150-9904-4F80-A4A0-F0336129DF4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B907EFC0-DFF8-494A-9C87-75FE8D8EE01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49DCC76-26A4-4682-B45A-FED7180BBE8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91518C18-C2DA-4184-AA22-738457F5B87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D9AB321F-9919-491C-95CE-51BBD2F083F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F79883A-53F3-4145-905B-EDD7B51ECB6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BC32-3745-48E8-AEBC-6CDD2C1269BC}"/>
              </a:ext>
            </a:extLst>
          </p:cNvPr>
          <p:cNvSpPr>
            <a:spLocks noGrp="1"/>
          </p:cNvSpPr>
          <p:nvPr>
            <p:ph type="title"/>
          </p:nvPr>
        </p:nvSpPr>
        <p:spPr/>
        <p:txBody>
          <a:bodyPr/>
          <a:lstStyle/>
          <a:p>
            <a:r>
              <a:rPr lang="en-US" dirty="0"/>
              <a:t>What comes to your mind ……</a:t>
            </a:r>
          </a:p>
        </p:txBody>
      </p:sp>
      <p:sp>
        <p:nvSpPr>
          <p:cNvPr id="3" name="Content Placeholder 2">
            <a:extLst>
              <a:ext uri="{FF2B5EF4-FFF2-40B4-BE49-F238E27FC236}">
                <a16:creationId xmlns:a16="http://schemas.microsoft.com/office/drawing/2014/main" id="{6A63A36C-2D91-4E42-8CDE-594E98A4F556}"/>
              </a:ext>
            </a:extLst>
          </p:cNvPr>
          <p:cNvSpPr>
            <a:spLocks noGrp="1"/>
          </p:cNvSpPr>
          <p:nvPr>
            <p:ph idx="1"/>
          </p:nvPr>
        </p:nvSpPr>
        <p:spPr/>
        <p:txBody>
          <a:bodyPr>
            <a:normAutofit/>
          </a:bodyPr>
          <a:lstStyle/>
          <a:p>
            <a:r>
              <a:rPr lang="en-US" sz="3200" dirty="0"/>
              <a:t>…… when you think about “Databases”</a:t>
            </a:r>
          </a:p>
        </p:txBody>
      </p:sp>
    </p:spTree>
    <p:extLst>
      <p:ext uri="{BB962C8B-B14F-4D97-AF65-F5344CB8AC3E}">
        <p14:creationId xmlns:p14="http://schemas.microsoft.com/office/powerpoint/2010/main" val="8836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EF5-1BAC-4C0C-B7FC-75D8F3D8A963}"/>
              </a:ext>
            </a:extLst>
          </p:cNvPr>
          <p:cNvSpPr>
            <a:spLocks noGrp="1"/>
          </p:cNvSpPr>
          <p:nvPr>
            <p:ph type="title"/>
          </p:nvPr>
        </p:nvSpPr>
        <p:spPr/>
        <p:txBody>
          <a:bodyPr/>
          <a:lstStyle/>
          <a:p>
            <a:r>
              <a:rPr lang="en-US" dirty="0"/>
              <a:t>What is Database</a:t>
            </a:r>
          </a:p>
        </p:txBody>
      </p:sp>
      <p:sp>
        <p:nvSpPr>
          <p:cNvPr id="3" name="Content Placeholder 2">
            <a:extLst>
              <a:ext uri="{FF2B5EF4-FFF2-40B4-BE49-F238E27FC236}">
                <a16:creationId xmlns:a16="http://schemas.microsoft.com/office/drawing/2014/main" id="{2AB7F234-5CE7-444D-833C-13CAA70B9E88}"/>
              </a:ext>
            </a:extLst>
          </p:cNvPr>
          <p:cNvSpPr>
            <a:spLocks noGrp="1"/>
          </p:cNvSpPr>
          <p:nvPr>
            <p:ph idx="1"/>
          </p:nvPr>
        </p:nvSpPr>
        <p:spPr/>
        <p:txBody>
          <a:bodyPr>
            <a:normAutofit lnSpcReduction="10000"/>
          </a:bodyPr>
          <a:lstStyle/>
          <a:p>
            <a:r>
              <a:rPr lang="en-US" sz="3200" dirty="0"/>
              <a:t>a </a:t>
            </a:r>
            <a:r>
              <a:rPr lang="en-US" sz="3200" dirty="0">
                <a:solidFill>
                  <a:srgbClr val="FF0000"/>
                </a:solidFill>
              </a:rPr>
              <a:t>structured</a:t>
            </a:r>
            <a:r>
              <a:rPr lang="en-US" sz="3200" dirty="0"/>
              <a:t> set of data held in a computer, especially one that is </a:t>
            </a:r>
            <a:r>
              <a:rPr lang="en-US" sz="3200" dirty="0">
                <a:solidFill>
                  <a:srgbClr val="FF0000"/>
                </a:solidFill>
              </a:rPr>
              <a:t>accessible</a:t>
            </a:r>
            <a:r>
              <a:rPr lang="en-US" sz="3200" dirty="0"/>
              <a:t> in various ways. [google]</a:t>
            </a:r>
          </a:p>
          <a:p>
            <a:r>
              <a:rPr lang="en-US" sz="3200" dirty="0"/>
              <a:t>an </a:t>
            </a:r>
            <a:r>
              <a:rPr lang="en-US" sz="3200" dirty="0">
                <a:solidFill>
                  <a:srgbClr val="FF0000"/>
                </a:solidFill>
              </a:rPr>
              <a:t>organized</a:t>
            </a:r>
            <a:r>
              <a:rPr lang="en-US" sz="3200" dirty="0"/>
              <a:t> body of </a:t>
            </a:r>
            <a:r>
              <a:rPr lang="en-US" sz="3200" dirty="0">
                <a:solidFill>
                  <a:srgbClr val="FF0000"/>
                </a:solidFill>
              </a:rPr>
              <a:t>related</a:t>
            </a:r>
            <a:r>
              <a:rPr lang="en-US" sz="3200" dirty="0"/>
              <a:t> information. [Oxford Dictionary]</a:t>
            </a:r>
          </a:p>
          <a:p>
            <a:r>
              <a:rPr lang="en-US" sz="3200" dirty="0"/>
              <a:t>a large amount of information stored in a computer system in such a way that it can be easily </a:t>
            </a:r>
            <a:r>
              <a:rPr lang="en-US" sz="3200" dirty="0">
                <a:solidFill>
                  <a:srgbClr val="FF0000"/>
                </a:solidFill>
              </a:rPr>
              <a:t>looked at or changed</a:t>
            </a:r>
            <a:r>
              <a:rPr lang="en-US" sz="3200" dirty="0"/>
              <a:t>. [Cambridge Dictionary]</a:t>
            </a:r>
          </a:p>
          <a:p>
            <a:r>
              <a:rPr lang="en-US" sz="3200" dirty="0"/>
              <a:t>a usually large collection of data </a:t>
            </a:r>
            <a:r>
              <a:rPr lang="en-US" sz="3200" dirty="0">
                <a:solidFill>
                  <a:srgbClr val="FF0000"/>
                </a:solidFill>
              </a:rPr>
              <a:t>organized</a:t>
            </a:r>
            <a:r>
              <a:rPr lang="en-US" sz="3200" dirty="0"/>
              <a:t> especially for rapid </a:t>
            </a:r>
            <a:r>
              <a:rPr lang="en-US" sz="3200" dirty="0">
                <a:solidFill>
                  <a:srgbClr val="FF0000"/>
                </a:solidFill>
              </a:rPr>
              <a:t>search</a:t>
            </a:r>
            <a:r>
              <a:rPr lang="en-US" sz="3200" dirty="0"/>
              <a:t> and </a:t>
            </a:r>
            <a:r>
              <a:rPr lang="en-US" sz="3200" dirty="0">
                <a:solidFill>
                  <a:srgbClr val="FF0000"/>
                </a:solidFill>
              </a:rPr>
              <a:t>retrieval</a:t>
            </a:r>
            <a:r>
              <a:rPr lang="en-US" sz="3200" dirty="0"/>
              <a:t> (as by a computer). [</a:t>
            </a:r>
            <a:r>
              <a:rPr lang="en-US" sz="3200" dirty="0" err="1"/>
              <a:t>merriam</a:t>
            </a:r>
            <a:r>
              <a:rPr lang="en-US" sz="3200" dirty="0"/>
              <a:t>-webster]</a:t>
            </a:r>
          </a:p>
          <a:p>
            <a:r>
              <a:rPr lang="en-US" sz="3200" dirty="0">
                <a:solidFill>
                  <a:srgbClr val="FF0000"/>
                </a:solidFill>
              </a:rPr>
              <a:t>Shared</a:t>
            </a:r>
            <a:r>
              <a:rPr lang="en-US" sz="3200" dirty="0"/>
              <a:t> collection of logically </a:t>
            </a:r>
            <a:r>
              <a:rPr lang="en-US" sz="3200" dirty="0">
                <a:solidFill>
                  <a:srgbClr val="FF0000"/>
                </a:solidFill>
              </a:rPr>
              <a:t>related</a:t>
            </a:r>
            <a:r>
              <a:rPr lang="en-US" sz="3200" dirty="0"/>
              <a:t> data (and a description of this data), designed to meet the information needs of an organization. [Thomas Connolly]</a:t>
            </a:r>
          </a:p>
          <a:p>
            <a:endParaRPr lang="en-US" sz="3200" dirty="0"/>
          </a:p>
        </p:txBody>
      </p:sp>
    </p:spTree>
    <p:extLst>
      <p:ext uri="{BB962C8B-B14F-4D97-AF65-F5344CB8AC3E}">
        <p14:creationId xmlns:p14="http://schemas.microsoft.com/office/powerpoint/2010/main" val="367653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EF5-1BAC-4C0C-B7FC-75D8F3D8A963}"/>
              </a:ext>
            </a:extLst>
          </p:cNvPr>
          <p:cNvSpPr>
            <a:spLocks noGrp="1"/>
          </p:cNvSpPr>
          <p:nvPr>
            <p:ph type="title"/>
          </p:nvPr>
        </p:nvSpPr>
        <p:spPr/>
        <p:txBody>
          <a:bodyPr/>
          <a:lstStyle/>
          <a:p>
            <a:r>
              <a:rPr lang="en-US" dirty="0"/>
              <a:t>What is Database</a:t>
            </a:r>
          </a:p>
        </p:txBody>
      </p:sp>
      <p:sp>
        <p:nvSpPr>
          <p:cNvPr id="3" name="Content Placeholder 2">
            <a:extLst>
              <a:ext uri="{FF2B5EF4-FFF2-40B4-BE49-F238E27FC236}">
                <a16:creationId xmlns:a16="http://schemas.microsoft.com/office/drawing/2014/main" id="{2AB7F234-5CE7-444D-833C-13CAA70B9E88}"/>
              </a:ext>
            </a:extLst>
          </p:cNvPr>
          <p:cNvSpPr>
            <a:spLocks noGrp="1"/>
          </p:cNvSpPr>
          <p:nvPr>
            <p:ph idx="1"/>
          </p:nvPr>
        </p:nvSpPr>
        <p:spPr>
          <a:xfrm>
            <a:off x="666974" y="2808685"/>
            <a:ext cx="10618179" cy="1583267"/>
          </a:xfrm>
        </p:spPr>
        <p:txBody>
          <a:bodyPr>
            <a:normAutofit/>
          </a:bodyPr>
          <a:lstStyle/>
          <a:p>
            <a:pPr algn="ctr"/>
            <a:r>
              <a:rPr lang="en-US" sz="3200" dirty="0"/>
              <a:t>A structured set of logically related data (and a description of this data), designed and stored in a way that it can easily be searched, retrieved and/or changed </a:t>
            </a:r>
          </a:p>
          <a:p>
            <a:endParaRPr lang="en-US" sz="3200" dirty="0"/>
          </a:p>
        </p:txBody>
      </p:sp>
    </p:spTree>
    <p:extLst>
      <p:ext uri="{BB962C8B-B14F-4D97-AF65-F5344CB8AC3E}">
        <p14:creationId xmlns:p14="http://schemas.microsoft.com/office/powerpoint/2010/main" val="59894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827C-82AA-4E4F-AC0B-1AC301E7E9D4}"/>
              </a:ext>
            </a:extLst>
          </p:cNvPr>
          <p:cNvSpPr>
            <a:spLocks noGrp="1"/>
          </p:cNvSpPr>
          <p:nvPr>
            <p:ph type="title"/>
          </p:nvPr>
        </p:nvSpPr>
        <p:spPr/>
        <p:txBody>
          <a:bodyPr/>
          <a:lstStyle/>
          <a:p>
            <a:r>
              <a:rPr lang="en-US" dirty="0"/>
              <a:t>Database (Management) System</a:t>
            </a:r>
          </a:p>
        </p:txBody>
      </p:sp>
      <p:sp>
        <p:nvSpPr>
          <p:cNvPr id="3" name="Content Placeholder 2">
            <a:extLst>
              <a:ext uri="{FF2B5EF4-FFF2-40B4-BE49-F238E27FC236}">
                <a16:creationId xmlns:a16="http://schemas.microsoft.com/office/drawing/2014/main" id="{F3B1DA35-A131-474B-98C3-50E753141617}"/>
              </a:ext>
            </a:extLst>
          </p:cNvPr>
          <p:cNvSpPr>
            <a:spLocks noGrp="1"/>
          </p:cNvSpPr>
          <p:nvPr>
            <p:ph idx="1"/>
          </p:nvPr>
        </p:nvSpPr>
        <p:spPr/>
        <p:txBody>
          <a:bodyPr>
            <a:normAutofit/>
          </a:bodyPr>
          <a:lstStyle/>
          <a:p>
            <a:pPr marL="0" indent="0">
              <a:buNone/>
            </a:pPr>
            <a:r>
              <a:rPr lang="en-US" altLang="en-US" sz="3200" dirty="0"/>
              <a:t>DBMS contains information about a particular enterprise</a:t>
            </a:r>
          </a:p>
          <a:p>
            <a:pPr lvl="1"/>
            <a:r>
              <a:rPr lang="en-US" altLang="en-US" sz="3200" dirty="0"/>
              <a:t>Collection of interrelated data</a:t>
            </a:r>
          </a:p>
          <a:p>
            <a:pPr lvl="1"/>
            <a:r>
              <a:rPr lang="en-US" altLang="en-US" sz="3200" dirty="0"/>
              <a:t>Set of programs to access the data </a:t>
            </a:r>
          </a:p>
          <a:p>
            <a:pPr lvl="1"/>
            <a:r>
              <a:rPr lang="en-US" altLang="en-US" sz="3200" dirty="0"/>
              <a:t>An environment that is both </a:t>
            </a:r>
            <a:r>
              <a:rPr lang="en-US" altLang="en-US" sz="3200" i="1" dirty="0"/>
              <a:t>convenient</a:t>
            </a:r>
            <a:r>
              <a:rPr lang="en-US" altLang="en-US" sz="3200" dirty="0"/>
              <a:t> and </a:t>
            </a:r>
            <a:r>
              <a:rPr lang="en-US" altLang="en-US" sz="3200" i="1" dirty="0"/>
              <a:t>efficient</a:t>
            </a:r>
            <a:r>
              <a:rPr lang="en-US" altLang="en-US" sz="3200" dirty="0"/>
              <a:t> to use</a:t>
            </a:r>
          </a:p>
          <a:p>
            <a:pPr marL="365760" indent="-365760"/>
            <a:endParaRPr lang="en-US" altLang="en-US" sz="3200" dirty="0"/>
          </a:p>
          <a:p>
            <a:pPr marL="365760" indent="-365760"/>
            <a:r>
              <a:rPr lang="en-US" altLang="en-US" sz="3200" dirty="0"/>
              <a:t>A modern database system is a complex software system whose task is to manage a large, complex collection of data</a:t>
            </a:r>
            <a:endParaRPr lang="en-US" sz="4000" dirty="0"/>
          </a:p>
        </p:txBody>
      </p:sp>
    </p:spTree>
    <p:extLst>
      <p:ext uri="{BB962C8B-B14F-4D97-AF65-F5344CB8AC3E}">
        <p14:creationId xmlns:p14="http://schemas.microsoft.com/office/powerpoint/2010/main" val="368055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F0DF-B4F2-43D6-B839-D868A8D906CA}"/>
              </a:ext>
            </a:extLst>
          </p:cNvPr>
          <p:cNvSpPr>
            <a:spLocks noGrp="1"/>
          </p:cNvSpPr>
          <p:nvPr>
            <p:ph type="title"/>
          </p:nvPr>
        </p:nvSpPr>
        <p:spPr/>
        <p:txBody>
          <a:bodyPr/>
          <a:lstStyle/>
          <a:p>
            <a:r>
              <a:rPr lang="en-US" dirty="0"/>
              <a:t>Current Market</a:t>
            </a:r>
          </a:p>
        </p:txBody>
      </p:sp>
      <p:sp>
        <p:nvSpPr>
          <p:cNvPr id="3" name="Content Placeholder 2">
            <a:extLst>
              <a:ext uri="{FF2B5EF4-FFF2-40B4-BE49-F238E27FC236}">
                <a16:creationId xmlns:a16="http://schemas.microsoft.com/office/drawing/2014/main" id="{520560F9-3369-489B-976D-648B5E1F08BA}"/>
              </a:ext>
            </a:extLst>
          </p:cNvPr>
          <p:cNvSpPr>
            <a:spLocks noGrp="1"/>
          </p:cNvSpPr>
          <p:nvPr>
            <p:ph idx="1"/>
          </p:nvPr>
        </p:nvSpPr>
        <p:spPr/>
        <p:txBody>
          <a:bodyPr>
            <a:normAutofit/>
          </a:bodyPr>
          <a:lstStyle/>
          <a:p>
            <a:r>
              <a:rPr lang="en-US" dirty="0"/>
              <a:t>Relational DBMSs still anchor the software industry</a:t>
            </a:r>
          </a:p>
          <a:p>
            <a:pPr lvl="1"/>
            <a:r>
              <a:rPr lang="en-US" dirty="0"/>
              <a:t>Elephants: Oracle, Microsoft, IBM, Teradata, HP,  …</a:t>
            </a:r>
          </a:p>
          <a:p>
            <a:pPr lvl="1"/>
            <a:r>
              <a:rPr lang="en-US" dirty="0"/>
              <a:t>Open source: MySQL, PostgreSQL</a:t>
            </a:r>
          </a:p>
          <a:p>
            <a:pPr lvl="1"/>
            <a:r>
              <a:rPr lang="en-US" dirty="0"/>
              <a:t>Emerging Variants: In-Memory, Column-oriented</a:t>
            </a:r>
          </a:p>
          <a:p>
            <a:r>
              <a:rPr lang="en-US" dirty="0"/>
              <a:t>Open Source “NoSQL” is growing</a:t>
            </a:r>
          </a:p>
          <a:p>
            <a:pPr lvl="1"/>
            <a:r>
              <a:rPr lang="en-US" dirty="0"/>
              <a:t>Analytics: Hadoop MapReduce, Spark</a:t>
            </a:r>
          </a:p>
          <a:p>
            <a:pPr lvl="1"/>
            <a:r>
              <a:rPr lang="en-US" dirty="0"/>
              <a:t>Key-value stores: Cassandra, Mongo, </a:t>
            </a:r>
            <a:r>
              <a:rPr lang="en-US" dirty="0" err="1"/>
              <a:t>CouchDB</a:t>
            </a:r>
            <a:r>
              <a:rPr lang="en-US" dirty="0"/>
              <a:t>, …</a:t>
            </a:r>
          </a:p>
          <a:p>
            <a:r>
              <a:rPr lang="en-US" dirty="0"/>
              <a:t>Search SW is an important special case</a:t>
            </a:r>
          </a:p>
          <a:p>
            <a:pPr lvl="1"/>
            <a:r>
              <a:rPr lang="en-US" dirty="0"/>
              <a:t>Google &amp; Bing, </a:t>
            </a:r>
            <a:r>
              <a:rPr lang="en-US" dirty="0" err="1"/>
              <a:t>Solr</a:t>
            </a:r>
            <a:r>
              <a:rPr lang="en-US" dirty="0"/>
              <a:t>, Lucene</a:t>
            </a:r>
          </a:p>
          <a:p>
            <a:r>
              <a:rPr lang="en-US" dirty="0"/>
              <a:t>Cloud services are expanding quickly</a:t>
            </a:r>
          </a:p>
          <a:p>
            <a:pPr lvl="1"/>
            <a:r>
              <a:rPr lang="en-US" dirty="0"/>
              <a:t>Amazon Redshift/</a:t>
            </a:r>
            <a:r>
              <a:rPr lang="en-US" dirty="0" err="1"/>
              <a:t>ElasticSearch</a:t>
            </a:r>
            <a:r>
              <a:rPr lang="en-US" dirty="0"/>
              <a:t>/EMR, MS Azure, Heroku, …</a:t>
            </a:r>
          </a:p>
          <a:p>
            <a:endParaRPr lang="en-US" sz="3200" dirty="0"/>
          </a:p>
        </p:txBody>
      </p:sp>
    </p:spTree>
    <p:extLst>
      <p:ext uri="{BB962C8B-B14F-4D97-AF65-F5344CB8AC3E}">
        <p14:creationId xmlns:p14="http://schemas.microsoft.com/office/powerpoint/2010/main" val="63543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7DDD-CC0D-4AF7-B2AE-98016D1E1904}"/>
              </a:ext>
            </a:extLst>
          </p:cNvPr>
          <p:cNvSpPr>
            <a:spLocks noGrp="1"/>
          </p:cNvSpPr>
          <p:nvPr>
            <p:ph type="title"/>
          </p:nvPr>
        </p:nvSpPr>
        <p:spPr/>
        <p:txBody>
          <a:bodyPr/>
          <a:lstStyle/>
          <a:p>
            <a:r>
              <a:rPr lang="en-US" dirty="0"/>
              <a:t>Database Applications</a:t>
            </a:r>
          </a:p>
        </p:txBody>
      </p:sp>
      <p:sp>
        <p:nvSpPr>
          <p:cNvPr id="3" name="Content Placeholder 2">
            <a:extLst>
              <a:ext uri="{FF2B5EF4-FFF2-40B4-BE49-F238E27FC236}">
                <a16:creationId xmlns:a16="http://schemas.microsoft.com/office/drawing/2014/main" id="{323D61D6-C668-4DB7-8C32-D2E85DD4157C}"/>
              </a:ext>
            </a:extLst>
          </p:cNvPr>
          <p:cNvSpPr>
            <a:spLocks noGrp="1"/>
          </p:cNvSpPr>
          <p:nvPr>
            <p:ph idx="1"/>
          </p:nvPr>
        </p:nvSpPr>
        <p:spPr/>
        <p:txBody>
          <a:bodyPr>
            <a:normAutofit/>
          </a:bodyPr>
          <a:lstStyle/>
          <a:p>
            <a:r>
              <a:rPr lang="en-US" dirty="0">
                <a:ea typeface="ＭＳ Ｐゴシック" pitchFamily="34" charset="-128"/>
              </a:rPr>
              <a:t>Enterprise Information</a:t>
            </a:r>
          </a:p>
          <a:p>
            <a:pPr lvl="1"/>
            <a:r>
              <a:rPr lang="en-US" sz="2800" dirty="0">
                <a:ea typeface="ＭＳ Ｐゴシック" pitchFamily="34" charset="-128"/>
              </a:rPr>
              <a:t>Sales: customers, products, purchases</a:t>
            </a:r>
          </a:p>
          <a:p>
            <a:pPr lvl="1"/>
            <a:r>
              <a:rPr lang="en-US" sz="2800" dirty="0">
                <a:ea typeface="ＭＳ Ｐゴシック" pitchFamily="34" charset="-128"/>
              </a:rPr>
              <a:t>Accounting: payments, receipts, assets</a:t>
            </a:r>
          </a:p>
          <a:p>
            <a:pPr lvl="1"/>
            <a:r>
              <a:rPr lang="en-US" sz="2800" dirty="0">
                <a:ea typeface="ＭＳ Ｐゴシック" pitchFamily="34" charset="-128"/>
              </a:rPr>
              <a:t>Human Resources: Information about employees, salaries, payroll taxes.</a:t>
            </a:r>
          </a:p>
          <a:p>
            <a:r>
              <a:rPr lang="en-US" dirty="0">
                <a:ea typeface="ＭＳ Ｐゴシック" pitchFamily="34" charset="-128"/>
              </a:rPr>
              <a:t>Manufacturing: management of production, inventory, orders, supply chain.</a:t>
            </a:r>
          </a:p>
          <a:p>
            <a:r>
              <a:rPr lang="en-US" dirty="0">
                <a:ea typeface="ＭＳ Ｐゴシック" pitchFamily="34" charset="-128"/>
              </a:rPr>
              <a:t>Banking and finance</a:t>
            </a:r>
          </a:p>
          <a:p>
            <a:pPr lvl="1"/>
            <a:r>
              <a:rPr lang="en-US" sz="2800" dirty="0">
                <a:ea typeface="ＭＳ Ｐゴシック" pitchFamily="34" charset="-128"/>
              </a:rPr>
              <a:t>customer information, accounts, loans, and banking transactions.</a:t>
            </a:r>
          </a:p>
          <a:p>
            <a:pPr lvl="1"/>
            <a:r>
              <a:rPr lang="en-US" sz="2800" dirty="0">
                <a:ea typeface="ＭＳ Ｐゴシック" pitchFamily="34" charset="-128"/>
              </a:rPr>
              <a:t>Credit card transactions</a:t>
            </a:r>
          </a:p>
          <a:p>
            <a:pPr lvl="1"/>
            <a:r>
              <a:rPr lang="en-US" sz="2800" dirty="0">
                <a:ea typeface="ＭＳ Ｐゴシック" pitchFamily="34" charset="-128"/>
              </a:rPr>
              <a:t>Finance:  sales and purchases of financial instruments (e.g., stocks and bonds; storing real-time market data</a:t>
            </a:r>
          </a:p>
          <a:p>
            <a:r>
              <a:rPr lang="en-US" dirty="0">
                <a:ea typeface="ＭＳ Ｐゴシック" pitchFamily="34" charset="-128"/>
              </a:rPr>
              <a:t>Universities:  registration, grades</a:t>
            </a:r>
          </a:p>
        </p:txBody>
      </p:sp>
      <p:sp>
        <p:nvSpPr>
          <p:cNvPr id="4" name="Rectangle 3">
            <a:extLst>
              <a:ext uri="{FF2B5EF4-FFF2-40B4-BE49-F238E27FC236}">
                <a16:creationId xmlns:a16="http://schemas.microsoft.com/office/drawing/2014/main" id="{FA61AF7C-E8E1-423C-9614-10EDCF3A2891}"/>
              </a:ext>
            </a:extLst>
          </p:cNvPr>
          <p:cNvSpPr/>
          <p:nvPr/>
        </p:nvSpPr>
        <p:spPr>
          <a:xfrm>
            <a:off x="6950762" y="274320"/>
            <a:ext cx="5061129" cy="461665"/>
          </a:xfrm>
          <a:prstGeom prst="rect">
            <a:avLst/>
          </a:prstGeom>
        </p:spPr>
        <p:txBody>
          <a:bodyPr wrap="none">
            <a:spAutoFit/>
          </a:bodyPr>
          <a:lstStyle/>
          <a:p>
            <a:pPr indent="-365760"/>
            <a:r>
              <a:rPr lang="en-US" sz="2400" dirty="0">
                <a:solidFill>
                  <a:srgbClr val="C00000"/>
                </a:solidFill>
                <a:ea typeface="ＭＳ Ｐゴシック" pitchFamily="34" charset="-128"/>
              </a:rPr>
              <a:t>Databases touch all aspects of our lives</a:t>
            </a:r>
          </a:p>
        </p:txBody>
      </p:sp>
    </p:spTree>
    <p:extLst>
      <p:ext uri="{BB962C8B-B14F-4D97-AF65-F5344CB8AC3E}">
        <p14:creationId xmlns:p14="http://schemas.microsoft.com/office/powerpoint/2010/main" val="217572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3481</TotalTime>
  <Words>5739</Words>
  <Application>Microsoft Office PowerPoint</Application>
  <PresentationFormat>Widescreen</PresentationFormat>
  <Paragraphs>417</Paragraphs>
  <Slides>31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Monotype Sorts</vt:lpstr>
      <vt:lpstr>Wingdings</vt:lpstr>
      <vt:lpstr>Office Theme</vt:lpstr>
      <vt:lpstr>Introduction</vt:lpstr>
      <vt:lpstr>Course Assessment</vt:lpstr>
      <vt:lpstr>Office Hours and contact details</vt:lpstr>
      <vt:lpstr>What comes to your mind ……</vt:lpstr>
      <vt:lpstr>What is Database</vt:lpstr>
      <vt:lpstr>What is Database</vt:lpstr>
      <vt:lpstr>Database (Management) System</vt:lpstr>
      <vt:lpstr>Current Market</vt:lpstr>
      <vt:lpstr>Database Applications</vt:lpstr>
      <vt:lpstr>Database Applications</vt:lpstr>
      <vt:lpstr>Purpose of Database Systems File System Vs Database System</vt:lpstr>
      <vt:lpstr>Purpose of Database Systems File System Vs Database System</vt:lpstr>
      <vt:lpstr>Data Model: Description of Data </vt:lpstr>
      <vt:lpstr>Relational Model</vt:lpstr>
      <vt:lpstr>A Sample Relational Database</vt:lpstr>
      <vt:lpstr>Data Abstraction [Levels of Abstraction]</vt:lpstr>
      <vt:lpstr>Instances (data) and Schemas (metadata)</vt:lpstr>
      <vt:lpstr>Instances (data) and Schemas (metadata)</vt:lpstr>
      <vt:lpstr>Data Independence</vt:lpstr>
      <vt:lpstr>Database Languages</vt:lpstr>
      <vt:lpstr>Database Languages</vt:lpstr>
      <vt:lpstr>Database Languages</vt:lpstr>
      <vt:lpstr>Database Access from Application Program</vt:lpstr>
      <vt:lpstr>Database Design</vt:lpstr>
      <vt:lpstr>Database Internals: Database Engine </vt:lpstr>
      <vt:lpstr>PowerPoint Presentation</vt:lpstr>
      <vt:lpstr>Storage Manager</vt:lpstr>
      <vt:lpstr>Storage Manager</vt:lpstr>
      <vt:lpstr>Query Processor</vt:lpstr>
      <vt:lpstr>Query Processing</vt:lpstr>
      <vt:lpstr>Transaction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 Muhammad Abdul Rehman Soomrani</dc:creator>
  <cp:lastModifiedBy>023-19-0106</cp:lastModifiedBy>
  <cp:revision>341</cp:revision>
  <dcterms:created xsi:type="dcterms:W3CDTF">2020-09-15T16:36:23Z</dcterms:created>
  <dcterms:modified xsi:type="dcterms:W3CDTF">2023-03-10T21:26:57Z</dcterms:modified>
</cp:coreProperties>
</file>