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366" r:id="rId12"/>
    <p:sldId id="345" r:id="rId13"/>
    <p:sldId id="365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67" r:id="rId23"/>
    <p:sldId id="359" r:id="rId24"/>
    <p:sldId id="334" r:id="rId25"/>
    <p:sldId id="368" r:id="rId26"/>
    <p:sldId id="370" r:id="rId27"/>
    <p:sldId id="371" r:id="rId28"/>
    <p:sldId id="372" r:id="rId29"/>
    <p:sldId id="373" r:id="rId30"/>
    <p:sldId id="279" r:id="rId31"/>
    <p:sldId id="355" r:id="rId32"/>
    <p:sldId id="357" r:id="rId33"/>
    <p:sldId id="358" r:id="rId34"/>
    <p:sldId id="285" r:id="rId35"/>
    <p:sldId id="374" r:id="rId36"/>
    <p:sldId id="360" r:id="rId37"/>
    <p:sldId id="361" r:id="rId38"/>
    <p:sldId id="375" r:id="rId39"/>
    <p:sldId id="288" r:id="rId40"/>
    <p:sldId id="320" r:id="rId41"/>
    <p:sldId id="37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4533" autoAdjust="0"/>
  </p:normalViewPr>
  <p:slideViewPr>
    <p:cSldViewPr snapToGrid="0">
      <p:cViewPr varScale="1">
        <p:scale>
          <a:sx n="76" d="100"/>
          <a:sy n="76" d="100"/>
        </p:scale>
        <p:origin x="7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7438F-4990-4295-A18F-CCCB15850C5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1504-9E15-4EDB-94CF-C5F4DA39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 Data Model:-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relational model, data are represented in the form of tables. Each table has multiple columns, and each column has a unique name. Each row of the table represents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piece of information. Figure 1.1 presents a sample relational database comprising two tables: one shows details of university instructors and the other shows details of the various university departments.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table,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instructor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shows, for example, that an instructor named Einstein with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22222 is a member of the Physics department and has an annual salary of $95,000. The second table,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shows, for example, that the Biology department is located in the Watson building and has a budget of $90,000. Of course, a real-world university would have many more departments and instructors.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In general, a row in a table represents a relationship among a set of values. Since a table is a collection of such relationships, there is a close correspondence between the concept of table and the mathematical concept of relation, from which the relational</a:t>
            </a:r>
          </a:p>
          <a:p>
            <a:r>
              <a:rPr lang="en-US" dirty="0"/>
              <a:t>data model takes its name. In mathematical terminology, a tuple is simply a sequence (or list) of values. A relationship between n values is represented mathematically by an n-tuple of values, that is, a tuple with n values, which corresponds to a row in a table. Thus, in the relational model the term relation is used to refer to a table, while the term tuple is used to refer to a row. Similarly, the term attribute refers to a column of a</a:t>
            </a:r>
          </a:p>
          <a:p>
            <a:r>
              <a:rPr lang="en-US" dirty="0"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41504-9E15-4EDB-94CF-C5F4DA3903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41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3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42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406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00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73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41504-9E15-4EDB-94CF-C5F4DA3903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08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856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74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we talk about a database, we must differentiate between the database schema, which is the logical design of the database, and the database instance, which is a snapshot of the data in the database at a given instant in time.</a:t>
            </a:r>
          </a:p>
          <a:p>
            <a:r>
              <a:rPr lang="en-US" dirty="0"/>
              <a:t>We use the term relation instance to refer to a specific instance of a relation, that is, containing a specific set of rows. The instance of instructor shown in Figure 2.1 has 12 tuples, corresponding to 12 instructors.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require that, for all relations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domains of all attributes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atomic. A domain is atomic if elements of the domain are considered to be indivisible units. For example, suppose the table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instructor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 an attribute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 number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can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a set of phone numbers corresponding to the instructor.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41504-9E15-4EDB-94CF-C5F4DA3903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4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426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846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14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must have a way to specify how tuples within a given relation are distinguished. This is expressed in terms of their attributes. That is, the values of the attribute values of a tuple must be such that they can uniquely identify the tuple. In other words, no two tuples in a relation are allowed to have exactly the same value for all attributes. </a:t>
            </a:r>
          </a:p>
          <a:p>
            <a:r>
              <a:rPr lang="en-US" dirty="0"/>
              <a:t>A </a:t>
            </a:r>
            <a:r>
              <a:rPr lang="en-US" dirty="0" err="1"/>
              <a:t>superkey</a:t>
            </a:r>
            <a:r>
              <a:rPr lang="en-US" dirty="0"/>
              <a:t> is a set of one or more attributes that, taken collectively, allow us to identify uniquely a tuple in the relation. For example, the ID attribute of the relation instructor is sufficient to distinguish one instructor tuple from another. Thus, ID is a</a:t>
            </a:r>
          </a:p>
          <a:p>
            <a:r>
              <a:rPr lang="en-US" dirty="0" err="1"/>
              <a:t>superkey</a:t>
            </a:r>
            <a:r>
              <a:rPr lang="en-US" dirty="0"/>
              <a:t>. The name attribute of instructor, on the other hand, is not a </a:t>
            </a:r>
            <a:r>
              <a:rPr lang="en-US" dirty="0" err="1"/>
              <a:t>superkey</a:t>
            </a:r>
            <a:r>
              <a:rPr lang="en-US" dirty="0"/>
              <a:t>, because several instructors might have the same name.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superkey</a:t>
            </a:r>
            <a:r>
              <a:rPr lang="en-US" dirty="0"/>
              <a:t> may contain extraneous attributes. For example, the combination of ID and name is a </a:t>
            </a:r>
            <a:r>
              <a:rPr lang="en-US" dirty="0" err="1"/>
              <a:t>superkey</a:t>
            </a:r>
            <a:r>
              <a:rPr lang="en-US" dirty="0"/>
              <a:t> for the relation instructor. If K is a </a:t>
            </a:r>
            <a:r>
              <a:rPr lang="en-US" dirty="0" err="1"/>
              <a:t>superkey</a:t>
            </a:r>
            <a:r>
              <a:rPr lang="en-US" dirty="0"/>
              <a:t>, then so is any superset of K. We are often interested in </a:t>
            </a:r>
            <a:r>
              <a:rPr lang="en-US" dirty="0" err="1"/>
              <a:t>superkeys</a:t>
            </a:r>
            <a:r>
              <a:rPr lang="en-US" dirty="0"/>
              <a:t> for which no proper subset is a</a:t>
            </a:r>
          </a:p>
          <a:p>
            <a:r>
              <a:rPr lang="en-US" dirty="0" err="1"/>
              <a:t>superkey</a:t>
            </a:r>
            <a:r>
              <a:rPr lang="en-US" dirty="0"/>
              <a:t>. Such minimal </a:t>
            </a:r>
            <a:r>
              <a:rPr lang="en-US" dirty="0" err="1"/>
              <a:t>superkeys</a:t>
            </a:r>
            <a:r>
              <a:rPr lang="en-US" dirty="0"/>
              <a:t> are called candidate keys. It is possible that several distinct sets of attributes could serve as a candidate key.</a:t>
            </a:r>
          </a:p>
          <a:p>
            <a:r>
              <a:rPr lang="en-US" dirty="0"/>
              <a:t>Suppose that a combination of name and dept name is sufficient to distinguish among members of the instructor relation. Then, both {ID} and {name, dept name} are candidate keys. Although the attributes ID and name together can distinguish instructor tuples, their combination, {ID, name}, does not form a candidate key, since the attribute ID alone is a candidate key.</a:t>
            </a:r>
          </a:p>
          <a:p>
            <a:r>
              <a:rPr lang="en-US" dirty="0"/>
              <a:t>We shall use the term primary key to denote a candidate key that is chosen by the database designer as the principal means of identifying tuples within a relation. A key (whether primary, candidate, or super) is a property of the entire relation, rather than</a:t>
            </a:r>
          </a:p>
          <a:p>
            <a:r>
              <a:rPr lang="en-US" dirty="0"/>
              <a:t>of the individual tuples. Any two individual tuples in the relation are prohibited from having the same value on the key attributes at the same time.</a:t>
            </a:r>
          </a:p>
          <a:p>
            <a:endParaRPr lang="en-US" dirty="0"/>
          </a:p>
          <a:p>
            <a:r>
              <a:rPr lang="en-US" dirty="0"/>
              <a:t>we consider another type of constraint on the contents of relations, called</a:t>
            </a:r>
          </a:p>
          <a:p>
            <a:r>
              <a:rPr lang="en-US" dirty="0"/>
              <a:t>foreign-key constraints. Consider the attribute dept name of the instructor relation. It</a:t>
            </a:r>
          </a:p>
          <a:p>
            <a:r>
              <a:rPr lang="en-US" dirty="0"/>
              <a:t>would not make sense for a tuple in instructor to have a value for dept name that does not</a:t>
            </a:r>
          </a:p>
          <a:p>
            <a:r>
              <a:rPr lang="en-US" dirty="0"/>
              <a:t>correspond to a department in the department relation. Thus, in any database instance,</a:t>
            </a:r>
          </a:p>
          <a:p>
            <a:r>
              <a:rPr lang="en-US" dirty="0"/>
              <a:t>given any tuple, say ta, from the instructor relation, there must be some tuple, say tb, in</a:t>
            </a:r>
          </a:p>
          <a:p>
            <a:r>
              <a:rPr lang="en-US" dirty="0"/>
              <a:t>the department relation such that the value of the dept name attribute of ta is the same</a:t>
            </a:r>
          </a:p>
          <a:p>
            <a:r>
              <a:rPr lang="en-US" dirty="0"/>
              <a:t>as the value of the primary key, dept name, of tb.</a:t>
            </a:r>
          </a:p>
          <a:p>
            <a:r>
              <a:rPr lang="en-US" dirty="0"/>
              <a:t>A foreign-key constraint from attribute(s) A of relation r1 to the primary-key B of</a:t>
            </a:r>
          </a:p>
          <a:p>
            <a:r>
              <a:rPr lang="en-US" dirty="0"/>
              <a:t>relation r2 states that on any database instance, the value of A for each tuple in r1 must</a:t>
            </a:r>
          </a:p>
          <a:p>
            <a:r>
              <a:rPr lang="en-US" dirty="0"/>
              <a:t>also be the value of B for some tuple in r2. Attribute set A is called a foreign key from r1,</a:t>
            </a:r>
          </a:p>
          <a:p>
            <a:r>
              <a:rPr lang="en-US" dirty="0"/>
              <a:t>referencing r2. The relation r1 is also called the referencing relation of the foreign-key</a:t>
            </a:r>
          </a:p>
          <a:p>
            <a:r>
              <a:rPr lang="en-US" dirty="0"/>
              <a:t>constraint, and r2 is called the referenced 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41504-9E15-4EDB-94CF-C5F4DA3903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7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query language is a language in which a user requests information from the database.</a:t>
            </a:r>
          </a:p>
          <a:p>
            <a:r>
              <a:rPr lang="en-US" dirty="0"/>
              <a:t>These languages are usually on a level higher than that of a standard programming</a:t>
            </a:r>
          </a:p>
          <a:p>
            <a:r>
              <a:rPr lang="en-US" dirty="0"/>
              <a:t>language. Query languages can be categorized as imperative, functional, or declarative.</a:t>
            </a:r>
          </a:p>
          <a:p>
            <a:r>
              <a:rPr lang="en-US" dirty="0"/>
              <a:t>In an imperative query language, the user instructs the system to perform a specific</a:t>
            </a:r>
          </a:p>
          <a:p>
            <a:r>
              <a:rPr lang="en-US" dirty="0"/>
              <a:t>sequence of operations on the database to compute the desired result; such languages</a:t>
            </a:r>
          </a:p>
          <a:p>
            <a:r>
              <a:rPr lang="en-US" dirty="0"/>
              <a:t>usually have a notion of state variables, which are updated in the course of the computation.</a:t>
            </a:r>
          </a:p>
          <a:p>
            <a:r>
              <a:rPr lang="en-US" dirty="0"/>
              <a:t>In a functional query language, the computation is expressed as the evaluation of</a:t>
            </a:r>
          </a:p>
          <a:p>
            <a:r>
              <a:rPr lang="en-US" dirty="0"/>
              <a:t>functions that may operate on data in the database or on the results of other functions;</a:t>
            </a:r>
          </a:p>
          <a:p>
            <a:r>
              <a:rPr lang="en-US" dirty="0"/>
              <a:t>functions are side-effect free, and they do not update the program state. In a declarative</a:t>
            </a:r>
          </a:p>
          <a:p>
            <a:r>
              <a:rPr lang="en-US" dirty="0"/>
              <a:t>query language, the user describes the desired information without giving a specific</a:t>
            </a:r>
          </a:p>
          <a:p>
            <a:r>
              <a:rPr lang="en-US" dirty="0"/>
              <a:t>sequence of steps or function calls for obtaining that information; the desired information</a:t>
            </a:r>
          </a:p>
          <a:p>
            <a:r>
              <a:rPr lang="en-US" dirty="0"/>
              <a:t>is typically described using some form of mathematical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41504-9E15-4EDB-94CF-C5F4DA3903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relational algebra consists of a set of operations that take one or two relations as</a:t>
            </a:r>
          </a:p>
          <a:p>
            <a:r>
              <a:rPr lang="en-US" dirty="0"/>
              <a:t>input and produce a new relation as their result.</a:t>
            </a:r>
          </a:p>
          <a:p>
            <a:r>
              <a:rPr lang="en-US" dirty="0"/>
              <a:t>Some of these operations, such as the select, project, and rename operations, are</a:t>
            </a:r>
          </a:p>
          <a:p>
            <a:r>
              <a:rPr lang="en-US" dirty="0"/>
              <a:t>called unary operations because they operate on one relation. The other operations,</a:t>
            </a:r>
          </a:p>
          <a:p>
            <a:r>
              <a:rPr lang="en-US" dirty="0"/>
              <a:t>such as union, Cartesian product, and set difference, operate on pairs of relations and</a:t>
            </a:r>
          </a:p>
          <a:p>
            <a:r>
              <a:rPr lang="en-US" dirty="0"/>
              <a:t>are, therefore, called binary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41504-9E15-4EDB-94CF-C5F4DA3903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4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285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33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15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9CCE87-71FA-4889-BD99-60F8750EA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106B3A-8544-44BE-AF8A-68A04143F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="" xmlns:a16="http://schemas.microsoft.com/office/drawing/2014/main" id="{255557E3-800B-439F-AABD-F6E5C2EBD848}"/>
              </a:ext>
            </a:extLst>
          </p:cNvPr>
          <p:cNvSpPr/>
          <p:nvPr userDrawn="1"/>
        </p:nvSpPr>
        <p:spPr>
          <a:xfrm rot="10800000">
            <a:off x="58188" y="6650182"/>
            <a:ext cx="11346873" cy="207818"/>
          </a:xfrm>
          <a:prstGeom prst="parallelogram">
            <a:avLst>
              <a:gd name="adj" fmla="val 3539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="" xmlns:a16="http://schemas.microsoft.com/office/drawing/2014/main" id="{176F7601-F08B-407F-9910-364443E78827}"/>
              </a:ext>
            </a:extLst>
          </p:cNvPr>
          <p:cNvSpPr/>
          <p:nvPr userDrawn="1"/>
        </p:nvSpPr>
        <p:spPr>
          <a:xfrm rot="5400000" flipV="1">
            <a:off x="-3107161" y="3472185"/>
            <a:ext cx="6430814" cy="207820"/>
          </a:xfrm>
          <a:prstGeom prst="parallelogram">
            <a:avLst>
              <a:gd name="adj" fmla="val 353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erge 21">
            <a:extLst>
              <a:ext uri="{FF2B5EF4-FFF2-40B4-BE49-F238E27FC236}">
                <a16:creationId xmlns="" xmlns:a16="http://schemas.microsoft.com/office/drawing/2014/main" id="{32538CBD-01CC-46FA-B775-D95C90E5E15D}"/>
              </a:ext>
            </a:extLst>
          </p:cNvPr>
          <p:cNvSpPr/>
          <p:nvPr userDrawn="1"/>
        </p:nvSpPr>
        <p:spPr>
          <a:xfrm rot="2688994">
            <a:off x="-82780" y="6270490"/>
            <a:ext cx="693432" cy="663893"/>
          </a:xfrm>
          <a:prstGeom prst="flowChartMerge">
            <a:avLst/>
          </a:prstGeom>
          <a:gradFill flip="none" rotWithShape="1">
            <a:gsLst>
              <a:gs pos="24000">
                <a:schemeClr val="tx1"/>
              </a:gs>
              <a:gs pos="23000">
                <a:schemeClr val="tx1"/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C4B70C-CFF0-4F24-8CEB-EB5A6DAC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" y="1321724"/>
            <a:ext cx="11587942" cy="5171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B7B8B75C-3776-4CEA-A8BB-3818A8FB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49" y="274320"/>
            <a:ext cx="11587942" cy="9227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A989702E-3DFB-49BE-938B-48A5DBAFDB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2011890" y="6497666"/>
            <a:ext cx="180109" cy="365125"/>
          </a:xfrm>
        </p:spPr>
        <p:txBody>
          <a:bodyPr/>
          <a:lstStyle/>
          <a:p>
            <a:fld id="{C62A3FC0-688F-499A-9000-BBC2EEC99B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78F1ACBE-8003-4175-8328-ADDC197392DF}"/>
              </a:ext>
            </a:extLst>
          </p:cNvPr>
          <p:cNvSpPr/>
          <p:nvPr userDrawn="1"/>
        </p:nvSpPr>
        <p:spPr>
          <a:xfrm rot="10800000">
            <a:off x="58188" y="6650182"/>
            <a:ext cx="11346873" cy="207818"/>
          </a:xfrm>
          <a:prstGeom prst="parallelogram">
            <a:avLst>
              <a:gd name="adj" fmla="val 3539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>
            <a:extLst>
              <a:ext uri="{FF2B5EF4-FFF2-40B4-BE49-F238E27FC236}">
                <a16:creationId xmlns="" xmlns:a16="http://schemas.microsoft.com/office/drawing/2014/main" id="{A51D67D6-59DD-4198-B300-65A48A808431}"/>
              </a:ext>
            </a:extLst>
          </p:cNvPr>
          <p:cNvSpPr/>
          <p:nvPr userDrawn="1"/>
        </p:nvSpPr>
        <p:spPr>
          <a:xfrm rot="5400000" flipV="1">
            <a:off x="-3107161" y="3472185"/>
            <a:ext cx="6430814" cy="207820"/>
          </a:xfrm>
          <a:prstGeom prst="parallelogram">
            <a:avLst>
              <a:gd name="adj" fmla="val 353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erge 26">
            <a:extLst>
              <a:ext uri="{FF2B5EF4-FFF2-40B4-BE49-F238E27FC236}">
                <a16:creationId xmlns="" xmlns:a16="http://schemas.microsoft.com/office/drawing/2014/main" id="{F5B2A801-A88F-47DD-88DF-DDB69C84B4EF}"/>
              </a:ext>
            </a:extLst>
          </p:cNvPr>
          <p:cNvSpPr/>
          <p:nvPr userDrawn="1"/>
        </p:nvSpPr>
        <p:spPr>
          <a:xfrm rot="2688994">
            <a:off x="-82780" y="6270490"/>
            <a:ext cx="693432" cy="663893"/>
          </a:xfrm>
          <a:prstGeom prst="flowChartMerge">
            <a:avLst/>
          </a:prstGeom>
          <a:gradFill flip="none" rotWithShape="1">
            <a:gsLst>
              <a:gs pos="24000">
                <a:schemeClr val="tx1"/>
              </a:gs>
              <a:gs pos="23000">
                <a:schemeClr val="tx1"/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8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A8B4C53-84BC-4494-BEAC-B046C85B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560797-E0CE-4C97-810D-7A3D485C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33FCFA-55A8-4F7F-8DBB-48EBD1BF6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B61E-82CF-43C3-A64F-11248A14D8E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EC34C3-4896-4D5C-9048-BCF28C2AF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AF2C5A-C806-4C26-8CF6-7C318B23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3FC0-688F-499A-9000-BBC2EEC9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6C4026-4C79-4A5A-B832-90C2E609E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Relational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5EFA35-0C6C-4FF8-A6BE-0012A1BFA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Databases Systems [BS-IV(cs/se)] [</a:t>
            </a:r>
            <a:r>
              <a:rPr lang="en-US"/>
              <a:t>Spring </a:t>
            </a:r>
            <a:r>
              <a:rPr lang="en-US" smtClean="0"/>
              <a:t>2022]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8052018-997D-7947-A9A9-A7B71D117240}"/>
              </a:ext>
            </a:extLst>
          </p:cNvPr>
          <p:cNvSpPr/>
          <p:nvPr/>
        </p:nvSpPr>
        <p:spPr>
          <a:xfrm>
            <a:off x="1126836" y="6413145"/>
            <a:ext cx="8634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400" dirty="0">
                <a:solidFill>
                  <a:srgbClr val="002060"/>
                </a:solidFill>
              </a:rPr>
              <a:t>Most of the content was taken from slides of book “Database System Concepts, 7</a:t>
            </a:r>
            <a:r>
              <a:rPr lang="en-US" altLang="en-US" sz="1400" baseline="30000" dirty="0">
                <a:solidFill>
                  <a:srgbClr val="002060"/>
                </a:solidFill>
              </a:rPr>
              <a:t>th</a:t>
            </a:r>
            <a:r>
              <a:rPr lang="en-US" altLang="en-US" sz="1400" dirty="0">
                <a:solidFill>
                  <a:srgbClr val="002060"/>
                </a:solidFill>
              </a:rPr>
              <a:t> Ed, </a:t>
            </a:r>
            <a:r>
              <a:rPr lang="en-US" altLang="en-US" sz="1100" dirty="0" err="1">
                <a:solidFill>
                  <a:srgbClr val="002060"/>
                </a:solidFill>
              </a:rPr>
              <a:t>Silberschatz</a:t>
            </a:r>
            <a:r>
              <a:rPr lang="en-US" altLang="en-US" sz="1100" dirty="0">
                <a:solidFill>
                  <a:srgbClr val="002060"/>
                </a:solidFill>
              </a:rPr>
              <a:t>, </a:t>
            </a:r>
            <a:r>
              <a:rPr lang="en-US" altLang="en-US" sz="1100" dirty="0" err="1">
                <a:solidFill>
                  <a:srgbClr val="002060"/>
                </a:solidFill>
              </a:rPr>
              <a:t>Korth</a:t>
            </a:r>
            <a:r>
              <a:rPr lang="en-US" altLang="en-US" sz="1100" dirty="0">
                <a:solidFill>
                  <a:srgbClr val="002060"/>
                </a:solidFill>
              </a:rPr>
              <a:t> and Sudarshan”</a:t>
            </a:r>
            <a:endParaRPr lang="aa-ET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735B1F1-BB44-A040-9B78-D13D5BCE7215}"/>
              </a:ext>
            </a:extLst>
          </p:cNvPr>
          <p:cNvSpPr/>
          <p:nvPr/>
        </p:nvSpPr>
        <p:spPr>
          <a:xfrm>
            <a:off x="1588576" y="4091365"/>
            <a:ext cx="3122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600" dirty="0" smtClean="0">
                <a:solidFill>
                  <a:srgbClr val="002060"/>
                </a:solidFill>
              </a:rPr>
              <a:t>Muhammad Hussain Mughal</a:t>
            </a:r>
            <a:endParaRPr lang="en-US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8ABDA29-A2C4-4BB9-B359-727A615E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 procedural language for querying relational database </a:t>
            </a:r>
          </a:p>
          <a:p>
            <a:r>
              <a:rPr lang="en-US" altLang="en-US" dirty="0"/>
              <a:t>Consisting  of a set of operations that take one or two relations as input and produce a new relation as their result. </a:t>
            </a:r>
          </a:p>
          <a:p>
            <a:r>
              <a:rPr lang="en-US" altLang="en-US" dirty="0"/>
              <a:t>Six basic operators</a:t>
            </a:r>
          </a:p>
          <a:p>
            <a:pPr lvl="1"/>
            <a:r>
              <a:rPr lang="en-US" altLang="en-US" sz="2800" dirty="0"/>
              <a:t>select: </a:t>
            </a:r>
            <a:r>
              <a:rPr lang="en-US" altLang="en-US" sz="2800" dirty="0">
                <a:sym typeface="Symbol" panose="05050102010706020507" pitchFamily="18" charset="2"/>
              </a:rPr>
              <a:t></a:t>
            </a:r>
            <a:endParaRPr lang="en-US" altLang="en-US" sz="2800" dirty="0"/>
          </a:p>
          <a:p>
            <a:pPr lvl="1"/>
            <a:r>
              <a:rPr lang="en-US" altLang="en-US" sz="2800" dirty="0"/>
              <a:t>project: </a:t>
            </a:r>
            <a:r>
              <a:rPr lang="en-US" altLang="en-US" sz="2800" dirty="0">
                <a:sym typeface="Symbol" panose="05050102010706020507" pitchFamily="18" charset="2"/>
              </a:rPr>
              <a:t></a:t>
            </a:r>
            <a:endParaRPr lang="en-US" altLang="en-US" sz="2800" dirty="0"/>
          </a:p>
          <a:p>
            <a:pPr lvl="1"/>
            <a:r>
              <a:rPr lang="en-US" altLang="en-US" sz="2800" dirty="0"/>
              <a:t>union: </a:t>
            </a:r>
            <a:r>
              <a:rPr lang="en-US" altLang="en-US" sz="2800" dirty="0">
                <a:sym typeface="Symbol" panose="05050102010706020507" pitchFamily="18" charset="2"/>
              </a:rPr>
              <a:t></a:t>
            </a:r>
            <a:endParaRPr lang="en-US" altLang="en-US" sz="2800" dirty="0"/>
          </a:p>
          <a:p>
            <a:pPr lvl="1"/>
            <a:r>
              <a:rPr lang="en-US" altLang="en-US" sz="2800" dirty="0"/>
              <a:t>set difference: </a:t>
            </a:r>
            <a:r>
              <a:rPr lang="en-US" altLang="en-US" sz="2800" i="1" dirty="0"/>
              <a:t>–</a:t>
            </a:r>
            <a:r>
              <a:rPr lang="en-US" altLang="en-US" sz="2800" dirty="0"/>
              <a:t> </a:t>
            </a:r>
          </a:p>
          <a:p>
            <a:pPr lvl="1"/>
            <a:r>
              <a:rPr lang="en-US" altLang="en-US" sz="2800" dirty="0"/>
              <a:t>Cartesian product: x</a:t>
            </a:r>
          </a:p>
          <a:p>
            <a:pPr lvl="1"/>
            <a:r>
              <a:rPr lang="en-US" altLang="en-US" sz="2800" dirty="0"/>
              <a:t>rename: </a:t>
            </a:r>
            <a:r>
              <a:rPr lang="en-US" altLang="en-US" sz="2800" i="1" dirty="0">
                <a:sym typeface="Symbol" panose="05050102010706020507" pitchFamily="18" charset="2"/>
              </a:rPr>
              <a:t></a:t>
            </a:r>
          </a:p>
          <a:p>
            <a:endParaRPr lang="en-US" sz="44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A6DCBD6-705B-409C-BFE8-CE126730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algebra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FF32A9D-3207-46D1-8894-09F9C8EFB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308" y="3259598"/>
            <a:ext cx="3990975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7B0DAB9-D254-4979-A7C7-F6DF27DB0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330" y="2828737"/>
            <a:ext cx="4805561" cy="22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">
            <a:extLst>
              <a:ext uri="{FF2B5EF4-FFF2-40B4-BE49-F238E27FC236}">
                <a16:creationId xmlns="" xmlns:a16="http://schemas.microsoft.com/office/drawing/2014/main" id="{9525091F-1B02-4D2E-90D6-90423555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6392" y="185264"/>
            <a:ext cx="4177992" cy="621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9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949" y="1173574"/>
            <a:ext cx="11208274" cy="5341526"/>
          </a:xfrm>
        </p:spPr>
        <p:txBody>
          <a:bodyPr>
            <a:normAutofit/>
          </a:bodyPr>
          <a:lstStyle/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The  select operation selects tuples that satisfy a given predicate.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Notation: 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(r)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p is called the selection predicate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select those tuples of the instructor  relation where the instructor is in the “Physics” department.</a:t>
            </a:r>
          </a:p>
          <a:p>
            <a:pPr lvl="1"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  	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800" baseline="-25000" dirty="0">
                <a:sym typeface="Symbol" panose="05050102010706020507" pitchFamily="18" charset="2"/>
              </a:rPr>
              <a:t>=</a:t>
            </a:r>
            <a:r>
              <a:rPr lang="ja-JP" altLang="en-US" sz="2800" baseline="-25000" dirty="0">
                <a:sym typeface="Symbol" panose="05050102010706020507" pitchFamily="18" charset="2"/>
              </a:rPr>
              <a:t>“</a:t>
            </a:r>
            <a:r>
              <a:rPr lang="en-US" altLang="ja-JP" sz="2800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2800" dirty="0">
                <a:sym typeface="Symbol" panose="05050102010706020507" pitchFamily="18" charset="2"/>
              </a:rPr>
              <a:t>(instructor)</a:t>
            </a:r>
          </a:p>
          <a:p>
            <a:pPr lvl="1"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 </a:t>
            </a:r>
          </a:p>
          <a:p>
            <a:pPr lvl="1"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1746" name="Picture 2" descr="C:\Users\as668\Desktop\2_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4827" y="5029201"/>
            <a:ext cx="5685836" cy="1185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949" y="1138874"/>
            <a:ext cx="11428082" cy="5444806"/>
          </a:xfrm>
        </p:spPr>
        <p:txBody>
          <a:bodyPr>
            <a:noAutofit/>
          </a:bodyPr>
          <a:lstStyle/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  =, , &gt;, . &lt;.        (in the selection predicate.)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 (</a:t>
            </a:r>
            <a:r>
              <a:rPr lang="en-US" altLang="en-US" b="1" dirty="0">
                <a:sym typeface="Symbol" panose="05050102010706020507" pitchFamily="18" charset="2"/>
              </a:rPr>
              <a:t>and</a:t>
            </a:r>
            <a:r>
              <a:rPr lang="en-US" altLang="en-US" dirty="0">
                <a:sym typeface="Symbol" panose="05050102010706020507" pitchFamily="18" charset="2"/>
              </a:rPr>
              <a:t>),  (</a:t>
            </a:r>
            <a:r>
              <a:rPr lang="en-US" altLang="en-US" b="1" dirty="0">
                <a:sym typeface="Symbol" panose="05050102010706020507" pitchFamily="18" charset="2"/>
              </a:rPr>
              <a:t>or</a:t>
            </a:r>
            <a:r>
              <a:rPr lang="en-US" altLang="en-US" dirty="0">
                <a:sym typeface="Symbol" panose="05050102010706020507" pitchFamily="18" charset="2"/>
              </a:rPr>
              <a:t>),  (</a:t>
            </a:r>
            <a:r>
              <a:rPr lang="en-US" altLang="en-US" b="1" dirty="0">
                <a:sym typeface="Symbol" panose="05050102010706020507" pitchFamily="18" charset="2"/>
              </a:rPr>
              <a:t>not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</a:t>
            </a:r>
            <a:r>
              <a:rPr lang="en-US" altLang="en-US" sz="2400" dirty="0">
                <a:sym typeface="Symbol" panose="05050102010706020507" pitchFamily="18" charset="2"/>
              </a:rPr>
              <a:t>Find the instructors in Physics with a salary greater 90,000</a:t>
            </a:r>
          </a:p>
          <a:p>
            <a:pPr marL="0" indent="0"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90,000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Then select predicate may  include comparisons between two attributes. </a:t>
            </a:r>
          </a:p>
          <a:p>
            <a:pPr lvl="1"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Example: F</a:t>
            </a:r>
            <a:r>
              <a:rPr lang="en-US" altLang="en-US" dirty="0">
                <a:sym typeface="Symbol" panose="05050102010706020507" pitchFamily="18" charset="2"/>
              </a:rPr>
              <a:t>ind all departments whose name is the same as their building name:</a:t>
            </a:r>
          </a:p>
          <a:p>
            <a:pPr lvl="1"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i="1" dirty="0">
                <a:sym typeface="Symbol" panose="05050102010706020507" pitchFamily="18" charset="2"/>
              </a:rPr>
              <a:t> 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2800" i="1" dirty="0">
                <a:sym typeface="Symbol" panose="05050102010706020507" pitchFamily="18" charset="2"/>
              </a:rPr>
              <a:t> 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800" dirty="0">
                <a:sym typeface="Symbol" panose="05050102010706020507" pitchFamily="18" charset="2"/>
              </a:rPr>
              <a:t>(</a:t>
            </a:r>
            <a:r>
              <a:rPr lang="en-US" altLang="ja-JP" sz="2800" i="1" dirty="0">
                <a:sym typeface="Symbol" panose="05050102010706020507" pitchFamily="18" charset="2"/>
              </a:rPr>
              <a:t>department</a:t>
            </a:r>
            <a:r>
              <a:rPr lang="en-US" altLang="ja-JP" sz="2800" dirty="0">
                <a:sym typeface="Symbol" panose="05050102010706020507" pitchFamily="18" charset="2"/>
              </a:rPr>
              <a:t>)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7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561" y="1077912"/>
            <a:ext cx="11587941" cy="5217379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unary</a:t>
            </a:r>
            <a:r>
              <a:rPr lang="en-US" altLang="en-US" dirty="0"/>
              <a:t> operation that returns a set of chosen columns.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….A</a:t>
            </a:r>
            <a:r>
              <a:rPr lang="en-US" altLang="en-US" i="1" baseline="-50000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dirty="0"/>
              <a:t>	where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dirty="0"/>
              <a:t> are attribute names and </a:t>
            </a:r>
            <a:r>
              <a:rPr lang="en-US" altLang="en-US" i="1" dirty="0"/>
              <a:t>r</a:t>
            </a:r>
            <a:r>
              <a:rPr lang="en-US" altLang="en-US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The result is defined as the relation of </a:t>
            </a:r>
            <a:r>
              <a:rPr lang="en-US" altLang="en-US" i="1" dirty="0"/>
              <a:t>k</a:t>
            </a:r>
            <a:r>
              <a:rPr lang="en-US" altLang="en-US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Duplicate rows removed from result, since relations are sets</a:t>
            </a:r>
          </a:p>
          <a:p>
            <a:pPr>
              <a:tabLst>
                <a:tab pos="3257550" algn="ctr"/>
              </a:tabLst>
            </a:pP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Project Operation (Cont.)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949" y="1632389"/>
            <a:ext cx="11142238" cy="4369575"/>
          </a:xfrm>
        </p:spPr>
        <p:txBody>
          <a:bodyPr>
            <a:normAutofit/>
          </a:bodyPr>
          <a:lstStyle/>
          <a:p>
            <a:pPr>
              <a:tabLst>
                <a:tab pos="3257550" algn="ctr"/>
              </a:tabLst>
            </a:pPr>
            <a:r>
              <a:rPr lang="en-US" altLang="en-US" dirty="0"/>
              <a:t>Example: eliminate the </a:t>
            </a:r>
            <a:r>
              <a:rPr lang="en-US" altLang="en-US" i="1" dirty="0"/>
              <a:t>dept_name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Query</a:t>
            </a:r>
            <a:r>
              <a:rPr lang="en-US" altLang="en-US" i="1" dirty="0"/>
              <a:t>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(</a:t>
            </a:r>
            <a:r>
              <a:rPr lang="en-US" altLang="en-US" i="1" dirty="0"/>
              <a:t>instructor</a:t>
            </a:r>
            <a:r>
              <a:rPr lang="en-US" altLang="en-US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Result: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5843" name="Picture 3" descr="C:\Users\as668\Desktop\Figures-for-slides\2_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8340" y="2330597"/>
            <a:ext cx="3317957" cy="4106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949" y="1242036"/>
            <a:ext cx="11327064" cy="5341644"/>
          </a:xfrm>
        </p:spPr>
        <p:txBody>
          <a:bodyPr>
            <a:normAutofit/>
          </a:bodyPr>
          <a:lstStyle/>
          <a:p>
            <a:r>
              <a:rPr lang="en-US" altLang="en-US" dirty="0"/>
              <a:t>The result of a relational-algebra operation is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relation</a:t>
            </a:r>
            <a:r>
              <a:rPr lang="en-US" altLang="en-US" dirty="0"/>
              <a:t>  and therefore of relational-algebra operations can be composed together into a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relational-algebra expression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Consider  the query -- Find the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names</a:t>
            </a:r>
            <a:r>
              <a:rPr lang="en-US" altLang="en-US" dirty="0"/>
              <a:t> of all instructors in the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Physics</a:t>
            </a:r>
            <a:r>
              <a:rPr lang="en-US" altLang="en-US" dirty="0"/>
              <a:t> department.</a:t>
            </a:r>
          </a:p>
          <a:p>
            <a:pPr>
              <a:buNone/>
            </a:pPr>
            <a:r>
              <a:rPr lang="en-US" altLang="ja-JP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949" y="1065720"/>
            <a:ext cx="11492434" cy="5517960"/>
          </a:xfrm>
        </p:spPr>
        <p:txBody>
          <a:bodyPr>
            <a:normAutofit/>
          </a:bodyPr>
          <a:lstStyle/>
          <a:p>
            <a:pPr>
              <a:tabLst>
                <a:tab pos="3149600" algn="ctr"/>
              </a:tabLst>
            </a:pPr>
            <a:r>
              <a:rPr lang="en-US" altLang="en-US" sz="24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2400" dirty="0"/>
              <a:t>Example: the Cartesian product of the relations </a:t>
            </a: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</a:rPr>
              <a:t>instructor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</a:rPr>
              <a:t>eaches</a:t>
            </a:r>
            <a:r>
              <a:rPr lang="en-US" altLang="en-US" sz="24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2400" i="1" dirty="0"/>
              <a:t>                </a:t>
            </a:r>
            <a:r>
              <a:rPr lang="en-US" altLang="en-US" sz="2400" b="1" i="1" dirty="0"/>
              <a:t>instructor</a:t>
            </a:r>
            <a:r>
              <a:rPr lang="en-US" altLang="en-US" sz="2400" b="1" dirty="0"/>
              <a:t>  X  </a:t>
            </a:r>
            <a:r>
              <a:rPr lang="en-US" altLang="en-US" sz="2400" b="1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2400" dirty="0"/>
              <a:t>We construct a tuple of the result out of each possible pair of tuples: one from the </a:t>
            </a: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</a:rPr>
              <a:t>instructor</a:t>
            </a:r>
            <a:r>
              <a:rPr lang="en-US" altLang="en-US" sz="2400" dirty="0"/>
              <a:t> relation and one from the </a:t>
            </a: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</a:rPr>
              <a:t>teaches</a:t>
            </a:r>
            <a:r>
              <a:rPr lang="en-US" altLang="en-US" sz="2400" dirty="0"/>
              <a:t> relation </a:t>
            </a:r>
          </a:p>
          <a:p>
            <a:pPr>
              <a:tabLst>
                <a:tab pos="3149600" algn="ctr"/>
              </a:tabLst>
            </a:pPr>
            <a:r>
              <a:rPr lang="en-US" altLang="en-US" sz="2400" dirty="0"/>
              <a:t>Since the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instructor</a:t>
            </a: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</a:rPr>
              <a:t> ID </a:t>
            </a:r>
            <a:r>
              <a:rPr lang="en-US" altLang="en-US" sz="24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</a:rPr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</a:rPr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The</a:t>
            </a:r>
            <a:r>
              <a:rPr lang="en-US" altLang="en-US" sz="4000" i="1" dirty="0"/>
              <a:t>  instructor</a:t>
            </a:r>
            <a:r>
              <a:rPr lang="en-US" altLang="en-US" sz="4000" dirty="0"/>
              <a:t>  </a:t>
            </a:r>
            <a:r>
              <a:rPr lang="en-US" altLang="en-US" sz="3600" dirty="0"/>
              <a:t>X</a:t>
            </a:r>
            <a:r>
              <a:rPr lang="en-US" altLang="en-US" sz="4000" dirty="0"/>
              <a:t>  </a:t>
            </a:r>
            <a:r>
              <a:rPr lang="en-US" altLang="en-US" sz="4000" i="1" dirty="0"/>
              <a:t>teaches  table</a:t>
            </a:r>
            <a:endParaRPr lang="en-US" alt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250" y="913130"/>
            <a:ext cx="4466020" cy="52630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1DBD309-573F-4EAA-B48A-5F6EDA6DE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12" y="1304920"/>
            <a:ext cx="3789962" cy="27253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="" xmlns:a16="http://schemas.microsoft.com/office/drawing/2014/main" id="{A5FFF01E-E79D-4816-8C8A-4A9DD3475B84}"/>
              </a:ext>
            </a:extLst>
          </p:cNvPr>
          <p:cNvSpPr/>
          <p:nvPr/>
        </p:nvSpPr>
        <p:spPr>
          <a:xfrm>
            <a:off x="4959856" y="3083314"/>
            <a:ext cx="1442612" cy="92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20EC58D7-8825-462C-A79C-8A4DA05D9A14}"/>
              </a:ext>
            </a:extLst>
          </p:cNvPr>
          <p:cNvCxnSpPr>
            <a:stCxn id="3" idx="3"/>
            <a:endCxn id="5" idx="2"/>
          </p:cNvCxnSpPr>
          <p:nvPr/>
        </p:nvCxnSpPr>
        <p:spPr>
          <a:xfrm>
            <a:off x="4368074" y="2667603"/>
            <a:ext cx="591782" cy="8770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7CEF0DF-CFE1-45B6-B064-AB70CA90751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157162" y="3544671"/>
            <a:ext cx="802694" cy="19174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C92B3B5-A851-4525-92ED-5AA7C8DA97E5}"/>
              </a:ext>
            </a:extLst>
          </p:cNvPr>
          <p:cNvCxnSpPr>
            <a:cxnSpLocks/>
            <a:stCxn id="5" idx="6"/>
            <a:endCxn id="2" idx="1"/>
          </p:cNvCxnSpPr>
          <p:nvPr/>
        </p:nvCxnSpPr>
        <p:spPr>
          <a:xfrm>
            <a:off x="6402468" y="3544671"/>
            <a:ext cx="591782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2DB0C66-1C9E-4592-BE49-28C6A4BA5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97" y="4647969"/>
            <a:ext cx="3504765" cy="15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013" y="1126682"/>
            <a:ext cx="11690878" cy="5456997"/>
          </a:xfrm>
        </p:spPr>
        <p:txBody>
          <a:bodyPr>
            <a:noAutofit/>
          </a:bodyPr>
          <a:lstStyle/>
          <a:p>
            <a:pPr>
              <a:tabLst>
                <a:tab pos="3149600" algn="ctr"/>
              </a:tabLst>
            </a:pPr>
            <a:r>
              <a:rPr lang="en-US" altLang="en-US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i="1" dirty="0"/>
              <a:t>                    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</a:rPr>
              <a:t>instructor</a:t>
            </a:r>
            <a:r>
              <a:rPr lang="en-US" altLang="en-US" dirty="0"/>
              <a:t>  </a:t>
            </a:r>
            <a:r>
              <a:rPr lang="en-US" altLang="en-US" b="1" dirty="0">
                <a:solidFill>
                  <a:srgbClr val="7030A0"/>
                </a:solidFill>
              </a:rPr>
              <a:t>X</a:t>
            </a:r>
            <a:r>
              <a:rPr lang="en-US" altLang="en-US" dirty="0"/>
              <a:t>  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</a:rPr>
              <a:t>teaches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  <a:tabLst>
                <a:tab pos="3149600" algn="ctr"/>
              </a:tabLst>
            </a:pPr>
            <a:r>
              <a:rPr lang="en-US" altLang="en-US" dirty="0"/>
              <a:t>      associates every  tuple of  instructor with every tuple of teaches.</a:t>
            </a:r>
          </a:p>
          <a:p>
            <a:pPr lvl="1"/>
            <a:r>
              <a:rPr lang="en-US" altLang="en-US" sz="2800" dirty="0"/>
              <a:t>Most of the resulting rows have information about instructors who did NOT teach a particular course </a:t>
            </a:r>
            <a:r>
              <a:rPr lang="en-US" altLang="en-US" sz="2800" dirty="0">
                <a:sym typeface="Wingdings" panose="05000000000000000000" pitchFamily="2" charset="2"/>
              </a:rPr>
              <a:t> </a:t>
            </a:r>
            <a:r>
              <a:rPr lang="en-US" alt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meaningless</a:t>
            </a:r>
            <a:endParaRPr lang="en-US" altLang="en-US" sz="2800" dirty="0">
              <a:solidFill>
                <a:srgbClr val="0070C0"/>
              </a:solidFill>
            </a:endParaRPr>
          </a:p>
          <a:p>
            <a:r>
              <a:rPr lang="en-US" altLang="en-US" dirty="0"/>
              <a:t>To get only those tuples of  “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</a:rPr>
              <a:t>instructor</a:t>
            </a:r>
            <a:r>
              <a:rPr lang="en-US" altLang="en-US" dirty="0"/>
              <a:t>  </a:t>
            </a:r>
            <a:r>
              <a:rPr lang="en-US" altLang="en-US" b="1" dirty="0">
                <a:solidFill>
                  <a:srgbClr val="7030A0"/>
                </a:solidFill>
              </a:rPr>
              <a:t>X</a:t>
            </a:r>
            <a:r>
              <a:rPr lang="en-US" altLang="en-US" dirty="0"/>
              <a:t>  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</a:rPr>
              <a:t>teaches</a:t>
            </a:r>
            <a:r>
              <a:rPr lang="en-US" altLang="en-US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ja-JP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instructor</a:t>
            </a:r>
            <a:r>
              <a:rPr lang="en-US" altLang="ja-JP" i="1" dirty="0">
                <a:sym typeface="Symbol" panose="05050102010706020507" pitchFamily="18" charset="2"/>
              </a:rPr>
              <a:t>  </a:t>
            </a:r>
            <a:r>
              <a:rPr lang="en-US" altLang="ja-JP" b="1" dirty="0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teaches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28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2800" i="1" dirty="0"/>
              <a:t>instructor</a:t>
            </a:r>
            <a:r>
              <a:rPr lang="en-US" altLang="en-US" sz="2800" dirty="0"/>
              <a:t>  </a:t>
            </a:r>
            <a:r>
              <a:rPr lang="en-US" altLang="en-US" sz="2800" b="1" dirty="0">
                <a:solidFill>
                  <a:srgbClr val="7030A0"/>
                </a:solidFill>
              </a:rPr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teaches” </a:t>
            </a:r>
            <a:r>
              <a:rPr lang="en-US" altLang="ja-JP" sz="2800" dirty="0">
                <a:sym typeface="Symbol" panose="05050102010706020507" pitchFamily="18" charset="2"/>
              </a:rPr>
              <a:t>that pertain to instructors and the courses that they taught.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3F361-3574-4028-B63D-E6035F4D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14B351-C34C-436C-BC4B-59089D32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Database is a collection of </a:t>
            </a:r>
            <a:r>
              <a:rPr lang="en-US" dirty="0">
                <a:solidFill>
                  <a:srgbClr val="C00000"/>
                </a:solidFill>
              </a:rPr>
              <a:t>Relations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Tables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 Each relation has a set of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Columns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 Each attribute has a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 and a 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Type</a:t>
            </a:r>
            <a:r>
              <a:rPr lang="en-US" dirty="0"/>
              <a:t>)</a:t>
            </a:r>
          </a:p>
          <a:p>
            <a:pPr marL="292608" lvl="1" indent="0">
              <a:buNone/>
            </a:pPr>
            <a:r>
              <a:rPr lang="en-US" dirty="0"/>
              <a:t>- Atomic Values (no Set-valued attribute)</a:t>
            </a:r>
          </a:p>
          <a:p>
            <a:pPr marL="0" indent="0">
              <a:buNone/>
            </a:pPr>
            <a:r>
              <a:rPr lang="en-US" dirty="0"/>
              <a:t>- Each relation contains a set of </a:t>
            </a:r>
            <a:r>
              <a:rPr lang="en-US" dirty="0">
                <a:solidFill>
                  <a:srgbClr val="C00000"/>
                </a:solidFill>
              </a:rPr>
              <a:t>tuples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rows</a:t>
            </a:r>
            <a:r>
              <a:rPr lang="en-US" dirty="0"/>
              <a:t>)</a:t>
            </a:r>
          </a:p>
          <a:p>
            <a:pPr marL="292608" lvl="1" indent="0">
              <a:buNone/>
            </a:pPr>
            <a:r>
              <a:rPr lang="en-US" dirty="0"/>
              <a:t> - Each tuple has value for each attribute of the relation</a:t>
            </a:r>
          </a:p>
          <a:p>
            <a:pPr marL="292608" lvl="1" indent="0">
              <a:buNone/>
            </a:pPr>
            <a:r>
              <a:rPr lang="en-US" dirty="0"/>
              <a:t> - No duplicate tuples</a:t>
            </a:r>
          </a:p>
          <a:p>
            <a:pPr marL="475488" lvl="2" indent="0">
              <a:buNone/>
            </a:pPr>
            <a:r>
              <a:rPr lang="en-US" dirty="0"/>
              <a:t>- Two tuples are duplicates if they agree on all attributes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Simplicity is the power of this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AD72CB-0A2B-4537-9F03-58E2F7E15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55" y="732043"/>
            <a:ext cx="3412669" cy="1930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8F0A1D6-50CB-40E7-BE0A-D5C211CCE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207" y="3518555"/>
            <a:ext cx="4074793" cy="28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481" y="773029"/>
            <a:ext cx="11186807" cy="84842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table corresponding to: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instructor</a:t>
            </a:r>
            <a:r>
              <a:rPr lang="en-US" altLang="ja-JP" i="1" dirty="0">
                <a:sym typeface="Symbol" panose="05050102010706020507" pitchFamily="18" charset="2"/>
              </a:rPr>
              <a:t>  </a:t>
            </a:r>
            <a:r>
              <a:rPr lang="en-US" altLang="ja-JP" dirty="0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teaches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  <a:r>
              <a:rPr lang="en-US" altLang="en-US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44" y="3196588"/>
            <a:ext cx="6103646" cy="347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D6510C-D26D-40C1-9765-C282C6A98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12" y="1752866"/>
            <a:ext cx="3167037" cy="22774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="" xmlns:a16="http://schemas.microsoft.com/office/drawing/2014/main" id="{26845F97-F9AE-446F-85E0-EC6AF4E0368F}"/>
              </a:ext>
            </a:extLst>
          </p:cNvPr>
          <p:cNvSpPr/>
          <p:nvPr/>
        </p:nvSpPr>
        <p:spPr>
          <a:xfrm>
            <a:off x="4447490" y="2309459"/>
            <a:ext cx="867012" cy="601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9B148A03-E570-4232-9DD6-09A28CF99C78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3745149" y="2610102"/>
            <a:ext cx="702341" cy="2814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1331A05F-6D73-4603-91CF-9D007849BE53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3745149" y="2610102"/>
            <a:ext cx="702341" cy="21039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F2540E6-2CC1-403C-88D1-77E3855DC552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5314502" y="2610102"/>
            <a:ext cx="5719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AFC2E0-2200-43E2-8EBE-1A25190D1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34" y="4081618"/>
            <a:ext cx="2928715" cy="126486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="" xmlns:a16="http://schemas.microsoft.com/office/drawing/2014/main" id="{5D532B1F-8173-4F7D-9943-5A56230EAEE3}"/>
              </a:ext>
            </a:extLst>
          </p:cNvPr>
          <p:cNvSpPr/>
          <p:nvPr/>
        </p:nvSpPr>
        <p:spPr>
          <a:xfrm>
            <a:off x="5886482" y="2309459"/>
            <a:ext cx="3004599" cy="601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instructor.id =  teaches.id</a:t>
            </a:r>
            <a:endParaRPr lang="en-US" sz="20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5062CE8-0133-4E09-AD13-82E801699BCD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7388782" y="2910745"/>
            <a:ext cx="0" cy="3344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3949" y="1138874"/>
                <a:ext cx="11587942" cy="5444806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dirty="0"/>
                  <a:t>The </a:t>
                </a:r>
                <a:r>
                  <a:rPr lang="en-US" altLang="en-US" b="1" dirty="0">
                    <a:solidFill>
                      <a:srgbClr val="7030A0"/>
                    </a:solidFill>
                  </a:rPr>
                  <a:t>join</a:t>
                </a:r>
                <a:r>
                  <a:rPr lang="en-US" altLang="en-US" b="1" dirty="0"/>
                  <a:t> </a:t>
                </a:r>
                <a:r>
                  <a:rPr lang="en-US" altLang="en-US" dirty="0"/>
                  <a:t>operation allows us to combine  a select operation and a  </a:t>
                </a:r>
                <a:r>
                  <a:rPr lang="en-US" altLang="en-US" b="1" dirty="0"/>
                  <a:t> </a:t>
                </a:r>
                <a:r>
                  <a:rPr lang="en-US" altLang="en-US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dirty="0"/>
                  <a:t>Consider relations </a:t>
                </a:r>
                <a:r>
                  <a:rPr lang="en-US" alt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r</a:t>
                </a:r>
                <a:r>
                  <a:rPr lang="en-US" altLang="en-US" i="1" dirty="0"/>
                  <a:t> 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en-US" alt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R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  <a:r>
                  <a:rPr lang="en-US" altLang="en-US" dirty="0"/>
                  <a:t> and </a:t>
                </a:r>
                <a:r>
                  <a:rPr lang="en-US" altLang="en-US" i="1" dirty="0"/>
                  <a:t> </a:t>
                </a:r>
                <a:r>
                  <a:rPr lang="en-US" alt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en-US" i="1" dirty="0"/>
                  <a:t> 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en-US" alt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altLang="en-US" dirty="0"/>
                  <a:t>Let  “theta” be a predicate on attributes in the schema 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R</a:t>
                </a:r>
                <a:r>
                  <a:rPr lang="en-US" altLang="en-US" dirty="0"/>
                  <a:t> “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union</a:t>
                </a:r>
                <a:r>
                  <a:rPr lang="en-US" altLang="en-US" dirty="0"/>
                  <a:t>” 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en-US" dirty="0"/>
                  <a:t>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en-US" dirty="0"/>
                  <a:t>s is defined as follows:</a:t>
                </a:r>
              </a:p>
              <a:p>
                <a:pPr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dirty="0"/>
                  <a:t>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dirty="0">
                    <a:sym typeface="Symbol" panose="05050102010706020507" pitchFamily="18" charset="2"/>
                  </a:rPr>
                  <a:t> Thus</a:t>
                </a:r>
              </a:p>
              <a:p>
                <a:pPr marL="0" indent="0"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ja-JP" dirty="0">
                    <a:sym typeface="Symbol" panose="05050102010706020507" pitchFamily="18" charset="2"/>
                  </a:rPr>
                  <a:t>(</a:t>
                </a:r>
                <a:r>
                  <a:rPr lang="en-US" altLang="ja-JP" i="1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instructor</a:t>
                </a:r>
                <a:r>
                  <a:rPr lang="en-US" altLang="ja-JP" i="1" dirty="0">
                    <a:sym typeface="Symbol" panose="05050102010706020507" pitchFamily="18" charset="2"/>
                  </a:rPr>
                  <a:t>  </a:t>
                </a:r>
                <a:r>
                  <a:rPr lang="en-US" altLang="ja-JP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ja-JP" i="1" dirty="0">
                    <a:sym typeface="Symbol" panose="05050102010706020507" pitchFamily="18" charset="2"/>
                  </a:rPr>
                  <a:t> </a:t>
                </a:r>
                <a:r>
                  <a:rPr lang="en-US" altLang="ja-JP" i="1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teaches</a:t>
                </a:r>
                <a:r>
                  <a:rPr lang="en-US" altLang="ja-JP" i="1" dirty="0">
                    <a:sym typeface="Symbol" panose="05050102010706020507" pitchFamily="18" charset="2"/>
                  </a:rPr>
                  <a:t> </a:t>
                </a:r>
                <a:r>
                  <a:rPr lang="en-US" altLang="ja-JP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ja-JP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          </a:t>
                </a:r>
                <a:r>
                  <a:rPr lang="en-US" altLang="en-US" i="1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instructor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>
                    <a:solidFill>
                      <a:srgbClr val="7030A0"/>
                    </a:solidFill>
                  </a:rPr>
                  <a:t>Instructor.id = teaches.id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teaches</a:t>
                </a:r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3949" y="1138874"/>
                <a:ext cx="11587942" cy="5444806"/>
              </a:xfrm>
              <a:blipFill>
                <a:blip r:embed="rId3"/>
                <a:stretch>
                  <a:fillRect l="-1105" t="-1904" r="-4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7F7BD-0410-4D11-85BC-9B8A9F92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AD4BCA8-B8C7-439D-AFA8-B60E05A87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11411"/>
              </p:ext>
            </p:extLst>
          </p:nvPr>
        </p:nvGraphicFramePr>
        <p:xfrm>
          <a:off x="1478604" y="1687174"/>
          <a:ext cx="4626773" cy="31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84">
                  <a:extLst>
                    <a:ext uri="{9D8B030D-6E8A-4147-A177-3AD203B41FA5}">
                      <a16:colId xmlns="" xmlns:a16="http://schemas.microsoft.com/office/drawing/2014/main" val="1903185667"/>
                    </a:ext>
                  </a:extLst>
                </a:gridCol>
                <a:gridCol w="1345471">
                  <a:extLst>
                    <a:ext uri="{9D8B030D-6E8A-4147-A177-3AD203B41FA5}">
                      <a16:colId xmlns="" xmlns:a16="http://schemas.microsoft.com/office/drawing/2014/main" val="2705476392"/>
                    </a:ext>
                  </a:extLst>
                </a:gridCol>
                <a:gridCol w="1568572">
                  <a:extLst>
                    <a:ext uri="{9D8B030D-6E8A-4147-A177-3AD203B41FA5}">
                      <a16:colId xmlns="" xmlns:a16="http://schemas.microsoft.com/office/drawing/2014/main" val="1717628924"/>
                    </a:ext>
                  </a:extLst>
                </a:gridCol>
                <a:gridCol w="864946">
                  <a:extLst>
                    <a:ext uri="{9D8B030D-6E8A-4147-A177-3AD203B41FA5}">
                      <a16:colId xmlns="" xmlns:a16="http://schemas.microsoft.com/office/drawing/2014/main" val="130595240"/>
                    </a:ext>
                  </a:extLst>
                </a:gridCol>
              </a:tblGrid>
              <a:tr h="631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3113019"/>
                  </a:ext>
                </a:extLst>
              </a:tr>
              <a:tr h="6314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Sukkur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4398420"/>
                  </a:ext>
                </a:extLst>
              </a:tr>
              <a:tr h="6314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1299682"/>
                  </a:ext>
                </a:extLst>
              </a:tr>
              <a:tr h="6314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2586143"/>
                  </a:ext>
                </a:extLst>
              </a:tr>
              <a:tr h="6314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Sukkur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456587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E64AD938-301D-46F3-BDE9-C1588410B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663175"/>
              </p:ext>
            </p:extLst>
          </p:nvPr>
        </p:nvGraphicFramePr>
        <p:xfrm>
          <a:off x="7883039" y="1589898"/>
          <a:ext cx="2972392" cy="31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84">
                  <a:extLst>
                    <a:ext uri="{9D8B030D-6E8A-4147-A177-3AD203B41FA5}">
                      <a16:colId xmlns="" xmlns:a16="http://schemas.microsoft.com/office/drawing/2014/main" val="1903185667"/>
                    </a:ext>
                  </a:extLst>
                </a:gridCol>
                <a:gridCol w="1345471">
                  <a:extLst>
                    <a:ext uri="{9D8B030D-6E8A-4147-A177-3AD203B41FA5}">
                      <a16:colId xmlns="" xmlns:a16="http://schemas.microsoft.com/office/drawing/2014/main" val="2705476392"/>
                    </a:ext>
                  </a:extLst>
                </a:gridCol>
                <a:gridCol w="779137">
                  <a:extLst>
                    <a:ext uri="{9D8B030D-6E8A-4147-A177-3AD203B41FA5}">
                      <a16:colId xmlns="" xmlns:a16="http://schemas.microsoft.com/office/drawing/2014/main" val="1717628924"/>
                    </a:ext>
                  </a:extLst>
                </a:gridCol>
              </a:tblGrid>
              <a:tr h="631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3113019"/>
                  </a:ext>
                </a:extLst>
              </a:tr>
              <a:tr h="6314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4398420"/>
                  </a:ext>
                </a:extLst>
              </a:tr>
              <a:tr h="6314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1299682"/>
                  </a:ext>
                </a:extLst>
              </a:tr>
              <a:tr h="6314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2586143"/>
                  </a:ext>
                </a:extLst>
              </a:tr>
              <a:tr h="6314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456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013" y="1077914"/>
            <a:ext cx="11587942" cy="5505766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It is convenient at times to write a relational-algebra expression by </a:t>
            </a:r>
            <a:r>
              <a:rPr lang="en-US" altLang="en-US" sz="2600" dirty="0">
                <a:solidFill>
                  <a:schemeClr val="accent5">
                    <a:lumMod val="50000"/>
                  </a:schemeClr>
                </a:solidFill>
              </a:rPr>
              <a:t>assigning</a:t>
            </a:r>
            <a:r>
              <a:rPr lang="en-US" altLang="en-US" sz="2600" dirty="0"/>
              <a:t> parts of it </a:t>
            </a:r>
            <a:r>
              <a:rPr lang="en-US" altLang="en-US" sz="2600" dirty="0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accent5">
                    <a:lumMod val="50000"/>
                  </a:schemeClr>
                </a:solidFill>
              </a:rPr>
              <a:t>temporary</a:t>
            </a:r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accent5">
                    <a:lumMod val="50000"/>
                  </a:schemeClr>
                </a:solidFill>
              </a:rPr>
              <a:t>relation</a:t>
            </a:r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accent5">
                    <a:lumMod val="50000"/>
                  </a:schemeClr>
                </a:solidFill>
              </a:rPr>
              <a:t>variables</a:t>
            </a:r>
            <a:r>
              <a:rPr lang="en-US" altLang="en-US" sz="2600" dirty="0"/>
              <a:t>.  </a:t>
            </a:r>
          </a:p>
          <a:p>
            <a:r>
              <a:rPr lang="en-US" altLang="en-US" sz="2600" dirty="0"/>
              <a:t>The </a:t>
            </a:r>
            <a:r>
              <a:rPr lang="en-US" altLang="en-US" sz="2600" dirty="0">
                <a:solidFill>
                  <a:srgbClr val="7030A0"/>
                </a:solidFill>
              </a:rPr>
              <a:t>assignment  operation </a:t>
            </a:r>
            <a:r>
              <a:rPr lang="en-US" altLang="en-US" sz="2600" dirty="0"/>
              <a:t>is  denoted by </a:t>
            </a:r>
            <a:r>
              <a:rPr lang="en-US" altLang="en-US" sz="2600" dirty="0">
                <a:solidFill>
                  <a:srgbClr val="7030A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2600" dirty="0">
                <a:sym typeface="Wingdings" pitchFamily="2" charset="2"/>
              </a:rPr>
              <a:t> and </a:t>
            </a:r>
            <a:r>
              <a:rPr lang="en-US" altLang="en-US" sz="2600" dirty="0"/>
              <a:t>works like assignment in a programming language.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600" dirty="0"/>
              <a:t>Example: Find all </a:t>
            </a:r>
            <a:r>
              <a:rPr lang="en-US" altLang="en-US" sz="2600" dirty="0">
                <a:sym typeface="Symbol" panose="05050102010706020507" pitchFamily="18" charset="2"/>
              </a:rPr>
              <a:t>instructor in the “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Physics</a:t>
            </a:r>
            <a:r>
              <a:rPr lang="en-US" altLang="en-US" sz="2600" dirty="0">
                <a:sym typeface="Symbol" panose="05050102010706020507" pitchFamily="18" charset="2"/>
              </a:rPr>
              <a:t>” and Music department.</a:t>
            </a:r>
            <a:br>
              <a:rPr lang="en-US" altLang="en-US" sz="2600" dirty="0">
                <a:sym typeface="Symbol" panose="05050102010706020507" pitchFamily="18" charset="2"/>
              </a:rPr>
            </a:br>
            <a:r>
              <a:rPr lang="en-US" altLang="en-US" sz="2600" dirty="0">
                <a:sym typeface="Symbol" panose="05050102010706020507" pitchFamily="18" charset="2"/>
              </a:rPr>
              <a:t/>
            </a:r>
            <a:br>
              <a:rPr lang="en-US" altLang="en-US" sz="2600" dirty="0">
                <a:sym typeface="Symbol" panose="05050102010706020507" pitchFamily="18" charset="2"/>
              </a:rPr>
            </a:br>
            <a:r>
              <a:rPr lang="en-US" altLang="en-US" sz="2600" dirty="0">
                <a:sym typeface="Symbol" panose="05050102010706020507" pitchFamily="18" charset="2"/>
              </a:rPr>
              <a:t>         </a:t>
            </a:r>
            <a:r>
              <a:rPr lang="en-US" altLang="en-US" sz="2600" i="1" dirty="0">
                <a:sym typeface="Symbol" panose="05050102010706020507" pitchFamily="18" charset="2"/>
              </a:rPr>
              <a:t>Physics</a:t>
            </a:r>
            <a:r>
              <a:rPr lang="en-US" altLang="en-US" sz="2600" dirty="0">
                <a:sym typeface="Symbol" panose="05050102010706020507" pitchFamily="18" charset="2"/>
              </a:rPr>
              <a:t> </a:t>
            </a:r>
            <a:r>
              <a:rPr lang="en-US" altLang="en-US" sz="2600" dirty="0">
                <a:solidFill>
                  <a:srgbClr val="7030A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26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altLang="en-US" sz="2600" i="1" dirty="0">
                <a:solidFill>
                  <a:srgbClr val="7030A0"/>
                </a:solidFill>
                <a:sym typeface="Symbol" panose="05050102010706020507" pitchFamily="18" charset="2"/>
              </a:rPr>
              <a:t></a:t>
            </a:r>
            <a:r>
              <a:rPr lang="en-US" altLang="en-US" sz="26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6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dept_name=</a:t>
            </a:r>
            <a:r>
              <a:rPr lang="ja-JP" altLang="en-US" sz="26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“</a:t>
            </a:r>
            <a:r>
              <a:rPr lang="en-US" altLang="ja-JP" sz="26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Physics</a:t>
            </a:r>
            <a:r>
              <a:rPr lang="ja-JP" altLang="en-US" sz="26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” </a:t>
            </a:r>
            <a:r>
              <a:rPr lang="en-US" altLang="ja-JP" sz="2600" dirty="0">
                <a:sym typeface="Symbol" panose="05050102010706020507" pitchFamily="18" charset="2"/>
              </a:rPr>
              <a:t>(</a:t>
            </a:r>
            <a:r>
              <a:rPr lang="en-US" altLang="ja-JP" sz="2600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instructor</a:t>
            </a:r>
            <a:r>
              <a:rPr lang="en-US" altLang="ja-JP" sz="2600" dirty="0">
                <a:sym typeface="Symbol" panose="05050102010706020507" pitchFamily="18" charset="2"/>
              </a:rPr>
              <a:t>)</a:t>
            </a:r>
          </a:p>
          <a:p>
            <a:pPr lvl="1"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600" dirty="0">
                <a:sym typeface="Symbol" panose="05050102010706020507" pitchFamily="18" charset="2"/>
              </a:rPr>
              <a:t>       </a:t>
            </a:r>
            <a:r>
              <a:rPr lang="en-US" altLang="en-US" sz="2600" i="1" dirty="0">
                <a:sym typeface="Symbol" panose="05050102010706020507" pitchFamily="18" charset="2"/>
              </a:rPr>
              <a:t>Music</a:t>
            </a:r>
            <a:r>
              <a:rPr lang="en-US" altLang="en-US" sz="2600" dirty="0">
                <a:sym typeface="Symbol" panose="05050102010706020507" pitchFamily="18" charset="2"/>
              </a:rPr>
              <a:t> </a:t>
            </a:r>
            <a:r>
              <a:rPr lang="en-US" altLang="en-US" sz="2600" dirty="0">
                <a:solidFill>
                  <a:srgbClr val="7030A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26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altLang="en-US" sz="2600" i="1" dirty="0">
                <a:solidFill>
                  <a:srgbClr val="7030A0"/>
                </a:solidFill>
                <a:sym typeface="Symbol" panose="05050102010706020507" pitchFamily="18" charset="2"/>
              </a:rPr>
              <a:t></a:t>
            </a:r>
            <a:r>
              <a:rPr lang="en-US" altLang="en-US" sz="26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6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dept_name=</a:t>
            </a:r>
            <a:r>
              <a:rPr lang="ja-JP" altLang="en-US" sz="26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“</a:t>
            </a:r>
            <a:r>
              <a:rPr lang="en-US" altLang="ja-JP" sz="26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Music” </a:t>
            </a:r>
            <a:r>
              <a:rPr lang="en-US" altLang="ja-JP" sz="2600" dirty="0">
                <a:sym typeface="Symbol" panose="05050102010706020507" pitchFamily="18" charset="2"/>
              </a:rPr>
              <a:t>(</a:t>
            </a:r>
            <a:r>
              <a:rPr lang="en-US" altLang="ja-JP" sz="2600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instructor</a:t>
            </a:r>
            <a:r>
              <a:rPr lang="en-US" altLang="ja-JP" sz="2600" dirty="0">
                <a:sym typeface="Symbol" panose="05050102010706020507" pitchFamily="18" charset="2"/>
              </a:rPr>
              <a:t>)</a:t>
            </a:r>
          </a:p>
          <a:p>
            <a:pPr lvl="1"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600" dirty="0">
                <a:sym typeface="Symbol" panose="05050102010706020507" pitchFamily="18" charset="2"/>
              </a:rPr>
              <a:t>       </a:t>
            </a:r>
            <a:r>
              <a:rPr lang="en-US" altLang="en-US" sz="2600" i="1" dirty="0">
                <a:sym typeface="Symbol" panose="05050102010706020507" pitchFamily="18" charset="2"/>
              </a:rPr>
              <a:t>Physics</a:t>
            </a:r>
            <a:r>
              <a:rPr lang="en-US" altLang="en-US" sz="2600" dirty="0">
                <a:sym typeface="Symbol" panose="05050102010706020507" pitchFamily="18" charset="2"/>
              </a:rPr>
              <a:t> </a:t>
            </a:r>
            <a:r>
              <a:rPr lang="en-US" altLang="en-US" sz="2600" dirty="0"/>
              <a:t> </a:t>
            </a:r>
            <a:r>
              <a:rPr lang="en-US" altLang="en-US" sz="2600" dirty="0">
                <a:solidFill>
                  <a:srgbClr val="7030A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600" dirty="0">
                <a:sym typeface="Symbol" panose="05050102010706020507" pitchFamily="18" charset="2"/>
              </a:rPr>
              <a:t> </a:t>
            </a:r>
            <a:r>
              <a:rPr lang="en-US" altLang="en-US" sz="2600" i="1" dirty="0">
                <a:sym typeface="Symbol" panose="05050102010706020507" pitchFamily="18" charset="2"/>
              </a:rPr>
              <a:t>Music</a:t>
            </a:r>
          </a:p>
          <a:p>
            <a:pPr lvl="1"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6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6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  <a:endParaRPr lang="en-US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Joins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5685" y="1843112"/>
            <a:ext cx="2500008" cy="3248506"/>
          </a:xfrm>
        </p:spPr>
        <p:txBody>
          <a:bodyPr>
            <a:normAutofit/>
          </a:bodyPr>
          <a:lstStyle/>
          <a:p>
            <a:r>
              <a:rPr lang="en-US" dirty="0"/>
              <a:t>Theta join </a:t>
            </a:r>
          </a:p>
          <a:p>
            <a:endParaRPr lang="en-US" dirty="0"/>
          </a:p>
          <a:p>
            <a:r>
              <a:rPr lang="en-US" dirty="0"/>
              <a:t>Natural join</a:t>
            </a:r>
          </a:p>
          <a:p>
            <a:endParaRPr lang="en-US" dirty="0"/>
          </a:p>
          <a:p>
            <a:r>
              <a:rPr lang="en-US" dirty="0" err="1"/>
              <a:t>Equi</a:t>
            </a:r>
            <a:r>
              <a:rPr lang="en-US" dirty="0"/>
              <a:t>-join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D22CE40B-F3D0-400D-9E56-82C38529F1B5}"/>
              </a:ext>
            </a:extLst>
          </p:cNvPr>
          <p:cNvSpPr txBox="1">
            <a:spLocks noChangeArrowheads="1"/>
          </p:cNvSpPr>
          <p:nvPr/>
        </p:nvSpPr>
        <p:spPr>
          <a:xfrm>
            <a:off x="4845996" y="1759570"/>
            <a:ext cx="2500008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Semi-join</a:t>
            </a:r>
          </a:p>
          <a:p>
            <a:endParaRPr lang="en-US" dirty="0"/>
          </a:p>
          <a:p>
            <a:r>
              <a:rPr lang="en-US" dirty="0"/>
              <a:t>Inner join</a:t>
            </a:r>
          </a:p>
          <a:p>
            <a:endParaRPr lang="en-US" dirty="0"/>
          </a:p>
          <a:p>
            <a:r>
              <a:rPr lang="en-US" dirty="0"/>
              <a:t>Outer join</a:t>
            </a:r>
          </a:p>
          <a:p>
            <a:endParaRPr lang="en-US" dirty="0"/>
          </a:p>
          <a:p>
            <a:r>
              <a:rPr lang="en-US" dirty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Theta Join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753" y="1371600"/>
            <a:ext cx="9559047" cy="4844374"/>
          </a:xfrm>
        </p:spPr>
        <p:txBody>
          <a:bodyPr/>
          <a:lstStyle/>
          <a:p>
            <a:r>
              <a:rPr lang="en-US" dirty="0"/>
              <a:t>A join that involves a predicate</a:t>
            </a:r>
          </a:p>
          <a:p>
            <a:r>
              <a:rPr lang="en-US" dirty="0"/>
              <a:t>Notation: </a:t>
            </a:r>
            <a:r>
              <a:rPr lang="en-US" i="1" dirty="0">
                <a:solidFill>
                  <a:srgbClr val="C00000"/>
                </a:solidFill>
              </a:rPr>
              <a:t>R1</a:t>
            </a:r>
            <a:r>
              <a:rPr lang="en-US" i="1" dirty="0"/>
              <a:t> </a:t>
            </a:r>
            <a:r>
              <a:rPr lang="en-US" i="1" dirty="0">
                <a:solidFill>
                  <a:srgbClr val="7030A0"/>
                </a:solidFill>
              </a:rPr>
              <a:t>      </a:t>
            </a:r>
            <a:r>
              <a:rPr lang="en-US" i="1" baseline="-25000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R2</a:t>
            </a:r>
            <a:r>
              <a:rPr lang="en-US" dirty="0"/>
              <a:t>     where </a:t>
            </a:r>
            <a:r>
              <a:rPr lang="en-US" i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US" dirty="0"/>
              <a:t> is a condition</a:t>
            </a:r>
          </a:p>
          <a:p>
            <a:r>
              <a:rPr lang="en-US" dirty="0"/>
              <a:t>Input schemas: </a:t>
            </a:r>
            <a:r>
              <a:rPr lang="en-US" i="1" dirty="0">
                <a:solidFill>
                  <a:srgbClr val="C00000"/>
                </a:solidFill>
              </a:rPr>
              <a:t>R1</a:t>
            </a:r>
            <a:r>
              <a:rPr lang="en-US" i="1" dirty="0"/>
              <a:t>(A1,…,An), </a:t>
            </a:r>
            <a:r>
              <a:rPr lang="en-US" i="1" dirty="0">
                <a:solidFill>
                  <a:srgbClr val="C00000"/>
                </a:solidFill>
              </a:rPr>
              <a:t>R2</a:t>
            </a:r>
            <a:r>
              <a:rPr lang="en-US" i="1" dirty="0"/>
              <a:t>(B1,…,</a:t>
            </a:r>
            <a:r>
              <a:rPr lang="en-US" i="1" dirty="0" err="1"/>
              <a:t>Bm</a:t>
            </a:r>
            <a:r>
              <a:rPr lang="en-US" i="1" dirty="0"/>
              <a:t>)</a:t>
            </a:r>
          </a:p>
          <a:p>
            <a:r>
              <a:rPr lang="en-US" i="1" dirty="0"/>
              <a:t>{A1,…An}  </a:t>
            </a:r>
            <a:r>
              <a:rPr lang="en-US" i="1" dirty="0">
                <a:solidFill>
                  <a:srgbClr val="7030A0"/>
                </a:solidFill>
              </a:rPr>
              <a:t>   </a:t>
            </a:r>
            <a:r>
              <a:rPr lang="en-US" i="1" dirty="0"/>
              <a:t> {B1,…,</a:t>
            </a:r>
            <a:r>
              <a:rPr lang="en-US" i="1" dirty="0" err="1"/>
              <a:t>Bm</a:t>
            </a:r>
            <a:r>
              <a:rPr lang="en-US" i="1" dirty="0"/>
              <a:t>}  = 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i="1" dirty="0"/>
              <a:t> </a:t>
            </a:r>
          </a:p>
          <a:p>
            <a:r>
              <a:rPr lang="en-US" dirty="0"/>
              <a:t>Output schema: </a:t>
            </a:r>
            <a:r>
              <a:rPr lang="en-US" i="1" dirty="0">
                <a:solidFill>
                  <a:srgbClr val="C00000"/>
                </a:solidFill>
              </a:rPr>
              <a:t>S</a:t>
            </a:r>
            <a:r>
              <a:rPr lang="en-US" i="1" dirty="0"/>
              <a:t>(A1,…,An,B1,…,</a:t>
            </a:r>
            <a:r>
              <a:rPr lang="en-US" i="1" dirty="0" err="1"/>
              <a:t>Bm</a:t>
            </a:r>
            <a:r>
              <a:rPr lang="en-US" i="1" dirty="0"/>
              <a:t>)</a:t>
            </a:r>
          </a:p>
          <a:p>
            <a:r>
              <a:rPr lang="en-US" dirty="0"/>
              <a:t>Derived operator:</a:t>
            </a:r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rgbClr val="C00000"/>
                </a:solidFill>
              </a:rPr>
              <a:t>R1</a:t>
            </a:r>
            <a:r>
              <a:rPr lang="en-US" i="1" dirty="0"/>
              <a:t> </a:t>
            </a:r>
            <a:r>
              <a:rPr lang="en-US" i="1" dirty="0">
                <a:solidFill>
                  <a:srgbClr val="7030A0"/>
                </a:solidFill>
              </a:rPr>
              <a:t>      </a:t>
            </a:r>
            <a:r>
              <a:rPr lang="en-US" i="1" baseline="-25000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R2</a:t>
            </a:r>
            <a:r>
              <a:rPr lang="en-US" i="1" dirty="0"/>
              <a:t> = </a:t>
            </a:r>
            <a:r>
              <a:rPr lang="en-US" i="1" dirty="0">
                <a:solidFill>
                  <a:srgbClr val="7030A0"/>
                </a:solidFill>
                <a:latin typeface="Symbol" pitchFamily="18" charset="2"/>
              </a:rPr>
              <a:t>s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baseline="-25000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R1</a:t>
            </a:r>
            <a:r>
              <a:rPr lang="en-US" i="1" dirty="0"/>
              <a:t> </a:t>
            </a:r>
            <a:r>
              <a:rPr lang="en-US" i="1" dirty="0">
                <a:solidFill>
                  <a:srgbClr val="7030A0"/>
                </a:solidFill>
              </a:rPr>
              <a:t>x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R2</a:t>
            </a:r>
            <a:r>
              <a:rPr lang="en-US" i="1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60804" name="AutoShape 4"/>
          <p:cNvSpPr>
            <a:spLocks noChangeAspect="1" noChangeArrowheads="1"/>
          </p:cNvSpPr>
          <p:nvPr/>
        </p:nvSpPr>
        <p:spPr bwMode="auto">
          <a:xfrm rot="16200000">
            <a:off x="1748441" y="4348588"/>
            <a:ext cx="249890" cy="497732"/>
          </a:xfrm>
          <a:prstGeom prst="flowChartCollate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7030A0"/>
              </a:solidFill>
            </a:endParaRPr>
          </a:p>
        </p:txBody>
      </p:sp>
      <p:graphicFrame>
        <p:nvGraphicFramePr>
          <p:cNvPr id="460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662195"/>
              </p:ext>
            </p:extLst>
          </p:nvPr>
        </p:nvGraphicFramePr>
        <p:xfrm>
          <a:off x="2413251" y="2971706"/>
          <a:ext cx="2746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152280" imgH="190440" progId="">
                  <p:embed/>
                </p:oleObj>
              </mc:Choice>
              <mc:Fallback>
                <p:oleObj name="Equation" r:id="rId3" imgW="152280" imgH="190440" progId="">
                  <p:embed/>
                  <p:pic>
                    <p:nvPicPr>
                      <p:cNvPr id="460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251" y="2971706"/>
                        <a:ext cx="2746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06" name="AutoShape 6"/>
          <p:cNvSpPr>
            <a:spLocks noChangeAspect="1" noChangeArrowheads="1"/>
          </p:cNvSpPr>
          <p:nvPr/>
        </p:nvSpPr>
        <p:spPr bwMode="auto">
          <a:xfrm rot="16200000">
            <a:off x="2997201" y="1824666"/>
            <a:ext cx="253417" cy="504757"/>
          </a:xfrm>
          <a:prstGeom prst="flowChartCollate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13415CE-8977-4FA4-A8A4-6FEB7796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54" y="1301638"/>
            <a:ext cx="8077200" cy="4946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928" y="228600"/>
            <a:ext cx="9515272" cy="914400"/>
          </a:xfrm>
        </p:spPr>
        <p:txBody>
          <a:bodyPr>
            <a:normAutofit/>
          </a:bodyPr>
          <a:lstStyle/>
          <a:p>
            <a:r>
              <a:rPr lang="en-US" sz="4000" dirty="0"/>
              <a:t>Natural Join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928" y="1219200"/>
            <a:ext cx="9743872" cy="5410200"/>
          </a:xfrm>
        </p:spPr>
        <p:txBody>
          <a:bodyPr>
            <a:normAutofit/>
          </a:bodyPr>
          <a:lstStyle/>
          <a:p>
            <a:r>
              <a:rPr lang="en-US" dirty="0"/>
              <a:t>Notation: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R1</a:t>
            </a:r>
            <a:r>
              <a:rPr lang="en-US" i="1" dirty="0"/>
              <a:t>     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R2</a:t>
            </a:r>
          </a:p>
          <a:p>
            <a:r>
              <a:rPr lang="en-US" dirty="0"/>
              <a:t>Input Schema: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R1</a:t>
            </a:r>
            <a:r>
              <a:rPr lang="en-US" i="1" dirty="0"/>
              <a:t>(A1, …, An),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R2</a:t>
            </a:r>
            <a:r>
              <a:rPr lang="en-US" i="1" dirty="0"/>
              <a:t>(B1, …, </a:t>
            </a:r>
            <a:r>
              <a:rPr lang="en-US" i="1" dirty="0" err="1"/>
              <a:t>Bm</a:t>
            </a:r>
            <a:r>
              <a:rPr lang="en-US" i="1" dirty="0"/>
              <a:t>)</a:t>
            </a:r>
          </a:p>
          <a:p>
            <a:r>
              <a:rPr lang="en-US" dirty="0"/>
              <a:t>Output Schema: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i="1" dirty="0"/>
              <a:t>(C1,…,Cp)</a:t>
            </a:r>
          </a:p>
          <a:p>
            <a:pPr lvl="1"/>
            <a:r>
              <a:rPr lang="en-US" sz="2800" dirty="0"/>
              <a:t>Where </a:t>
            </a:r>
            <a:r>
              <a:rPr lang="en-US" sz="2800" i="1" dirty="0"/>
              <a:t>{C1, …, Cp} = {A1, …, An} U {B1, …, </a:t>
            </a:r>
            <a:r>
              <a:rPr lang="en-US" sz="2800" i="1" dirty="0" err="1"/>
              <a:t>Bm</a:t>
            </a:r>
            <a:r>
              <a:rPr lang="en-US" sz="2800" i="1" dirty="0"/>
              <a:t>}</a:t>
            </a:r>
          </a:p>
          <a:p>
            <a:r>
              <a:rPr lang="en-US" dirty="0"/>
              <a:t>Meaning: combine all pairs of tuples in R1 and R2 that agree on the attributes:</a:t>
            </a:r>
          </a:p>
          <a:p>
            <a:pPr lvl="1"/>
            <a:r>
              <a:rPr lang="en-US" sz="2800" i="1" dirty="0"/>
              <a:t>{A1,…,An}       {B1,…, </a:t>
            </a:r>
            <a:r>
              <a:rPr lang="en-US" sz="2800" i="1" dirty="0" err="1"/>
              <a:t>Bm</a:t>
            </a:r>
            <a:r>
              <a:rPr lang="en-US" sz="2800" i="1" dirty="0"/>
              <a:t>}</a:t>
            </a:r>
            <a:r>
              <a:rPr lang="en-US" sz="2800" dirty="0"/>
              <a:t>   (called the </a:t>
            </a:r>
            <a:r>
              <a:rPr lang="en-US" sz="2800" dirty="0">
                <a:solidFill>
                  <a:srgbClr val="FF5050"/>
                </a:solidFill>
              </a:rPr>
              <a:t>join</a:t>
            </a:r>
            <a:r>
              <a:rPr lang="en-US" sz="2800" dirty="0"/>
              <a:t> attributes)</a:t>
            </a:r>
          </a:p>
          <a:p>
            <a:r>
              <a:rPr lang="en-US" dirty="0"/>
              <a:t>Equivalent to a cross product followed by selection</a:t>
            </a:r>
          </a:p>
          <a:p>
            <a:r>
              <a:rPr lang="en-US" dirty="0"/>
              <a:t>Example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b="1" dirty="0"/>
              <a:t>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Dependents</a:t>
            </a:r>
          </a:p>
        </p:txBody>
      </p:sp>
      <p:graphicFrame>
        <p:nvGraphicFramePr>
          <p:cNvPr id="378884" name="Object 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114120" imgH="215640" progId="">
                  <p:embed/>
                </p:oleObj>
              </mc:Choice>
              <mc:Fallback>
                <p:oleObj name="Equation" r:id="rId3" imgW="114120" imgH="215640" progId="">
                  <p:embed/>
                  <p:pic>
                    <p:nvPicPr>
                      <p:cNvPr id="378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AutoShape 5"/>
          <p:cNvSpPr>
            <a:spLocks noChangeAspect="1" noChangeArrowheads="1"/>
          </p:cNvSpPr>
          <p:nvPr/>
        </p:nvSpPr>
        <p:spPr bwMode="auto">
          <a:xfrm rot="16200000">
            <a:off x="2743640" y="1224924"/>
            <a:ext cx="193675" cy="385763"/>
          </a:xfrm>
          <a:prstGeom prst="flowChartCollate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86" name="AutoShape 6"/>
          <p:cNvSpPr>
            <a:spLocks noChangeAspect="1" noChangeArrowheads="1"/>
          </p:cNvSpPr>
          <p:nvPr/>
        </p:nvSpPr>
        <p:spPr bwMode="auto">
          <a:xfrm rot="16200000">
            <a:off x="3883257" y="5047413"/>
            <a:ext cx="267447" cy="532703"/>
          </a:xfrm>
          <a:prstGeom prst="flowChartCollate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8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241865"/>
              </p:ext>
            </p:extLst>
          </p:nvPr>
        </p:nvGraphicFramePr>
        <p:xfrm>
          <a:off x="2819350" y="4029178"/>
          <a:ext cx="385763" cy="48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5" imgW="152280" imgH="190440" progId="">
                  <p:embed/>
                </p:oleObj>
              </mc:Choice>
              <mc:Fallback>
                <p:oleObj name="Equation" r:id="rId5" imgW="152280" imgH="190440" progId="">
                  <p:embed/>
                  <p:pic>
                    <p:nvPicPr>
                      <p:cNvPr id="3788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50" y="4029178"/>
                        <a:ext cx="385763" cy="481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1D771C-1B64-4758-9E46-92C23C3D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49" y="274320"/>
            <a:ext cx="11587942" cy="61782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Natural Join Example</a:t>
            </a:r>
            <a:endParaRPr lang="en-US" sz="3600" dirty="0"/>
          </a:p>
        </p:txBody>
      </p:sp>
      <p:sp>
        <p:nvSpPr>
          <p:cNvPr id="62" name="Slide Number Placeholder 3"/>
          <p:cNvSpPr>
            <a:spLocks noGrp="1"/>
          </p:cNvSpPr>
          <p:nvPr>
            <p:ph type="sldNum" sz="quarter" idx="17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0510BE9E-6A83-4054-AB43-3C93AA67291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2687639" y="877889"/>
            <a:ext cx="938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000000"/>
                </a:solidFill>
              </a:rPr>
              <a:t>Employee</a:t>
            </a:r>
            <a:endParaRPr lang="en-US"/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2687639" y="1249364"/>
            <a:ext cx="559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Name</a:t>
            </a:r>
            <a:endParaRPr lang="en-US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6002338" y="1249364"/>
            <a:ext cx="360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SSN</a:t>
            </a:r>
            <a:endParaRPr lang="en-US"/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2606675" y="1219200"/>
            <a:ext cx="3314700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5921376" y="1219200"/>
            <a:ext cx="22225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12" name="Rectangle 8"/>
          <p:cNvSpPr>
            <a:spLocks noChangeArrowheads="1"/>
          </p:cNvSpPr>
          <p:nvPr/>
        </p:nvSpPr>
        <p:spPr bwMode="auto">
          <a:xfrm>
            <a:off x="5943601" y="1219200"/>
            <a:ext cx="3292475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13" name="Rectangle 9"/>
          <p:cNvSpPr>
            <a:spLocks noChangeArrowheads="1"/>
          </p:cNvSpPr>
          <p:nvPr/>
        </p:nvSpPr>
        <p:spPr bwMode="auto">
          <a:xfrm>
            <a:off x="2687639" y="1603376"/>
            <a:ext cx="4392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John</a:t>
            </a:r>
            <a:endParaRPr lang="en-US"/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6002339" y="1603376"/>
            <a:ext cx="10531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999999999</a:t>
            </a:r>
            <a:endParaRPr lang="en-US"/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2606675" y="1584326"/>
            <a:ext cx="3314700" cy="111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5921376" y="1584326"/>
            <a:ext cx="11113" cy="111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17" name="Rectangle 13"/>
          <p:cNvSpPr>
            <a:spLocks noChangeArrowheads="1"/>
          </p:cNvSpPr>
          <p:nvPr/>
        </p:nvSpPr>
        <p:spPr bwMode="auto">
          <a:xfrm>
            <a:off x="5932489" y="1584326"/>
            <a:ext cx="3303587" cy="111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18" name="Rectangle 14"/>
          <p:cNvSpPr>
            <a:spLocks noChangeArrowheads="1"/>
          </p:cNvSpPr>
          <p:nvPr/>
        </p:nvSpPr>
        <p:spPr bwMode="auto">
          <a:xfrm>
            <a:off x="2687639" y="1947864"/>
            <a:ext cx="435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Tony</a:t>
            </a:r>
            <a:endParaRPr lang="en-US"/>
          </a:p>
        </p:txBody>
      </p:sp>
      <p:sp>
        <p:nvSpPr>
          <p:cNvPr id="379919" name="Rectangle 15"/>
          <p:cNvSpPr>
            <a:spLocks noChangeArrowheads="1"/>
          </p:cNvSpPr>
          <p:nvPr/>
        </p:nvSpPr>
        <p:spPr bwMode="auto">
          <a:xfrm>
            <a:off x="6002339" y="1947864"/>
            <a:ext cx="10531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777777777</a:t>
            </a:r>
            <a:endParaRPr lang="en-US"/>
          </a:p>
        </p:txBody>
      </p:sp>
      <p:sp>
        <p:nvSpPr>
          <p:cNvPr id="379920" name="Rectangle 16"/>
          <p:cNvSpPr>
            <a:spLocks noChangeArrowheads="1"/>
          </p:cNvSpPr>
          <p:nvPr/>
        </p:nvSpPr>
        <p:spPr bwMode="auto">
          <a:xfrm>
            <a:off x="2606675" y="2284414"/>
            <a:ext cx="3314700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5921376" y="2284414"/>
            <a:ext cx="2222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22" name="Rectangle 18"/>
          <p:cNvSpPr>
            <a:spLocks noChangeArrowheads="1"/>
          </p:cNvSpPr>
          <p:nvPr/>
        </p:nvSpPr>
        <p:spPr bwMode="auto">
          <a:xfrm>
            <a:off x="5943601" y="2284414"/>
            <a:ext cx="329247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23" name="Rectangle 19"/>
          <p:cNvSpPr>
            <a:spLocks noChangeArrowheads="1"/>
          </p:cNvSpPr>
          <p:nvPr/>
        </p:nvSpPr>
        <p:spPr bwMode="auto">
          <a:xfrm>
            <a:off x="2687639" y="2654301"/>
            <a:ext cx="1155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000000"/>
                </a:solidFill>
              </a:rPr>
              <a:t>Dependents</a:t>
            </a:r>
            <a:endParaRPr lang="en-US"/>
          </a:p>
        </p:txBody>
      </p:sp>
      <p:sp>
        <p:nvSpPr>
          <p:cNvPr id="379924" name="Rectangle 20"/>
          <p:cNvSpPr>
            <a:spLocks noChangeArrowheads="1"/>
          </p:cNvSpPr>
          <p:nvPr/>
        </p:nvSpPr>
        <p:spPr bwMode="auto">
          <a:xfrm>
            <a:off x="2687638" y="3025776"/>
            <a:ext cx="4776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SSN2</a:t>
            </a:r>
            <a:endParaRPr lang="en-US" dirty="0"/>
          </a:p>
        </p:txBody>
      </p:sp>
      <p:sp>
        <p:nvSpPr>
          <p:cNvPr id="379925" name="Rectangle 21"/>
          <p:cNvSpPr>
            <a:spLocks noChangeArrowheads="1"/>
          </p:cNvSpPr>
          <p:nvPr/>
        </p:nvSpPr>
        <p:spPr bwMode="auto">
          <a:xfrm>
            <a:off x="6002339" y="3025776"/>
            <a:ext cx="674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Dname</a:t>
            </a:r>
            <a:endParaRPr lang="en-US"/>
          </a:p>
        </p:txBody>
      </p:sp>
      <p:sp>
        <p:nvSpPr>
          <p:cNvPr id="379926" name="Rectangle 22"/>
          <p:cNvSpPr>
            <a:spLocks noChangeArrowheads="1"/>
          </p:cNvSpPr>
          <p:nvPr/>
        </p:nvSpPr>
        <p:spPr bwMode="auto">
          <a:xfrm>
            <a:off x="2606675" y="2995614"/>
            <a:ext cx="3314700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27" name="Rectangle 23"/>
          <p:cNvSpPr>
            <a:spLocks noChangeArrowheads="1"/>
          </p:cNvSpPr>
          <p:nvPr/>
        </p:nvSpPr>
        <p:spPr bwMode="auto">
          <a:xfrm>
            <a:off x="5921376" y="2995614"/>
            <a:ext cx="2222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28" name="Rectangle 24"/>
          <p:cNvSpPr>
            <a:spLocks noChangeArrowheads="1"/>
          </p:cNvSpPr>
          <p:nvPr/>
        </p:nvSpPr>
        <p:spPr bwMode="auto">
          <a:xfrm>
            <a:off x="5943601" y="2995614"/>
            <a:ext cx="329247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29" name="Rectangle 25"/>
          <p:cNvSpPr>
            <a:spLocks noChangeArrowheads="1"/>
          </p:cNvSpPr>
          <p:nvPr/>
        </p:nvSpPr>
        <p:spPr bwMode="auto">
          <a:xfrm>
            <a:off x="2687639" y="3379789"/>
            <a:ext cx="10531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999999999</a:t>
            </a:r>
            <a:endParaRPr lang="en-US" dirty="0"/>
          </a:p>
        </p:txBody>
      </p:sp>
      <p:sp>
        <p:nvSpPr>
          <p:cNvPr id="379930" name="Rectangle 26"/>
          <p:cNvSpPr>
            <a:spLocks noChangeArrowheads="1"/>
          </p:cNvSpPr>
          <p:nvPr/>
        </p:nvSpPr>
        <p:spPr bwMode="auto">
          <a:xfrm>
            <a:off x="6002339" y="3379789"/>
            <a:ext cx="5065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Emily</a:t>
            </a:r>
            <a:endParaRPr lang="en-US"/>
          </a:p>
        </p:txBody>
      </p:sp>
      <p:sp>
        <p:nvSpPr>
          <p:cNvPr id="379931" name="Rectangle 27"/>
          <p:cNvSpPr>
            <a:spLocks noChangeArrowheads="1"/>
          </p:cNvSpPr>
          <p:nvPr/>
        </p:nvSpPr>
        <p:spPr bwMode="auto">
          <a:xfrm>
            <a:off x="2606675" y="3363914"/>
            <a:ext cx="3314700" cy="95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32" name="Rectangle 28"/>
          <p:cNvSpPr>
            <a:spLocks noChangeArrowheads="1"/>
          </p:cNvSpPr>
          <p:nvPr/>
        </p:nvSpPr>
        <p:spPr bwMode="auto">
          <a:xfrm>
            <a:off x="5921376" y="3363914"/>
            <a:ext cx="11113" cy="95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33" name="Rectangle 29"/>
          <p:cNvSpPr>
            <a:spLocks noChangeArrowheads="1"/>
          </p:cNvSpPr>
          <p:nvPr/>
        </p:nvSpPr>
        <p:spPr bwMode="auto">
          <a:xfrm>
            <a:off x="5932489" y="3363914"/>
            <a:ext cx="3303587" cy="95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34" name="Rectangle 30"/>
          <p:cNvSpPr>
            <a:spLocks noChangeArrowheads="1"/>
          </p:cNvSpPr>
          <p:nvPr/>
        </p:nvSpPr>
        <p:spPr bwMode="auto">
          <a:xfrm>
            <a:off x="2687639" y="3724276"/>
            <a:ext cx="10531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777777777</a:t>
            </a:r>
            <a:endParaRPr lang="en-US"/>
          </a:p>
        </p:txBody>
      </p:sp>
      <p:sp>
        <p:nvSpPr>
          <p:cNvPr id="379935" name="Rectangle 31"/>
          <p:cNvSpPr>
            <a:spLocks noChangeArrowheads="1"/>
          </p:cNvSpPr>
          <p:nvPr/>
        </p:nvSpPr>
        <p:spPr bwMode="auto">
          <a:xfrm>
            <a:off x="6002339" y="3724276"/>
            <a:ext cx="3109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Joe</a:t>
            </a:r>
            <a:endParaRPr lang="en-US"/>
          </a:p>
        </p:txBody>
      </p:sp>
      <p:sp>
        <p:nvSpPr>
          <p:cNvPr id="379936" name="Rectangle 32"/>
          <p:cNvSpPr>
            <a:spLocks noChangeArrowheads="1"/>
          </p:cNvSpPr>
          <p:nvPr/>
        </p:nvSpPr>
        <p:spPr bwMode="auto">
          <a:xfrm>
            <a:off x="2606675" y="4062414"/>
            <a:ext cx="3314700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37" name="Rectangle 33"/>
          <p:cNvSpPr>
            <a:spLocks noChangeArrowheads="1"/>
          </p:cNvSpPr>
          <p:nvPr/>
        </p:nvSpPr>
        <p:spPr bwMode="auto">
          <a:xfrm>
            <a:off x="5921376" y="4062414"/>
            <a:ext cx="2222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38" name="Rectangle 34"/>
          <p:cNvSpPr>
            <a:spLocks noChangeArrowheads="1"/>
          </p:cNvSpPr>
          <p:nvPr/>
        </p:nvSpPr>
        <p:spPr bwMode="auto">
          <a:xfrm>
            <a:off x="5943601" y="4062414"/>
            <a:ext cx="329247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39" name="Rectangle 35"/>
          <p:cNvSpPr>
            <a:spLocks noChangeArrowheads="1"/>
          </p:cNvSpPr>
          <p:nvPr/>
        </p:nvSpPr>
        <p:spPr bwMode="auto">
          <a:xfrm>
            <a:off x="2747964" y="5188219"/>
            <a:ext cx="559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Name</a:t>
            </a:r>
            <a:endParaRPr lang="en-US" dirty="0"/>
          </a:p>
        </p:txBody>
      </p:sp>
      <p:sp>
        <p:nvSpPr>
          <p:cNvPr id="379940" name="Rectangle 36"/>
          <p:cNvSpPr>
            <a:spLocks noChangeArrowheads="1"/>
          </p:cNvSpPr>
          <p:nvPr/>
        </p:nvSpPr>
        <p:spPr bwMode="auto">
          <a:xfrm>
            <a:off x="4110038" y="5188219"/>
            <a:ext cx="360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SSN</a:t>
            </a:r>
            <a:endParaRPr lang="en-US"/>
          </a:p>
        </p:txBody>
      </p:sp>
      <p:sp>
        <p:nvSpPr>
          <p:cNvPr id="379941" name="Rectangle 37"/>
          <p:cNvSpPr>
            <a:spLocks noChangeArrowheads="1"/>
          </p:cNvSpPr>
          <p:nvPr/>
        </p:nvSpPr>
        <p:spPr bwMode="auto">
          <a:xfrm>
            <a:off x="5792789" y="5188219"/>
            <a:ext cx="674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Dname</a:t>
            </a:r>
            <a:endParaRPr lang="en-US" dirty="0"/>
          </a:p>
        </p:txBody>
      </p:sp>
      <p:sp>
        <p:nvSpPr>
          <p:cNvPr id="379942" name="Rectangle 38"/>
          <p:cNvSpPr>
            <a:spLocks noChangeArrowheads="1"/>
          </p:cNvSpPr>
          <p:nvPr/>
        </p:nvSpPr>
        <p:spPr bwMode="auto">
          <a:xfrm>
            <a:off x="2667001" y="5158057"/>
            <a:ext cx="136207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43" name="Rectangle 39"/>
          <p:cNvSpPr>
            <a:spLocks noChangeArrowheads="1"/>
          </p:cNvSpPr>
          <p:nvPr/>
        </p:nvSpPr>
        <p:spPr bwMode="auto">
          <a:xfrm>
            <a:off x="4029075" y="5158057"/>
            <a:ext cx="20638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44" name="Rectangle 40"/>
          <p:cNvSpPr>
            <a:spLocks noChangeArrowheads="1"/>
          </p:cNvSpPr>
          <p:nvPr/>
        </p:nvSpPr>
        <p:spPr bwMode="auto">
          <a:xfrm>
            <a:off x="4049713" y="5158057"/>
            <a:ext cx="1662112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45" name="Rectangle 41"/>
          <p:cNvSpPr>
            <a:spLocks noChangeArrowheads="1"/>
          </p:cNvSpPr>
          <p:nvPr/>
        </p:nvSpPr>
        <p:spPr bwMode="auto">
          <a:xfrm>
            <a:off x="5711826" y="5158057"/>
            <a:ext cx="2222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46" name="Rectangle 42"/>
          <p:cNvSpPr>
            <a:spLocks noChangeArrowheads="1"/>
          </p:cNvSpPr>
          <p:nvPr/>
        </p:nvSpPr>
        <p:spPr bwMode="auto">
          <a:xfrm>
            <a:off x="5734051" y="5158057"/>
            <a:ext cx="1636713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47" name="Rectangle 43"/>
          <p:cNvSpPr>
            <a:spLocks noChangeArrowheads="1"/>
          </p:cNvSpPr>
          <p:nvPr/>
        </p:nvSpPr>
        <p:spPr bwMode="auto">
          <a:xfrm>
            <a:off x="2747964" y="5542232"/>
            <a:ext cx="4392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John</a:t>
            </a:r>
            <a:endParaRPr lang="en-US"/>
          </a:p>
        </p:txBody>
      </p:sp>
      <p:sp>
        <p:nvSpPr>
          <p:cNvPr id="379948" name="Rectangle 44"/>
          <p:cNvSpPr>
            <a:spLocks noChangeArrowheads="1"/>
          </p:cNvSpPr>
          <p:nvPr/>
        </p:nvSpPr>
        <p:spPr bwMode="auto">
          <a:xfrm>
            <a:off x="4110039" y="5542232"/>
            <a:ext cx="10531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999999999</a:t>
            </a:r>
            <a:endParaRPr lang="en-US"/>
          </a:p>
        </p:txBody>
      </p:sp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5792789" y="5542232"/>
            <a:ext cx="5065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Emily</a:t>
            </a:r>
            <a:endParaRPr lang="en-US"/>
          </a:p>
        </p:txBody>
      </p:sp>
      <p:sp>
        <p:nvSpPr>
          <p:cNvPr id="379950" name="Rectangle 46"/>
          <p:cNvSpPr>
            <a:spLocks noChangeArrowheads="1"/>
          </p:cNvSpPr>
          <p:nvPr/>
        </p:nvSpPr>
        <p:spPr bwMode="auto">
          <a:xfrm>
            <a:off x="2667001" y="5524769"/>
            <a:ext cx="1362075" cy="95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51" name="Rectangle 47"/>
          <p:cNvSpPr>
            <a:spLocks noChangeArrowheads="1"/>
          </p:cNvSpPr>
          <p:nvPr/>
        </p:nvSpPr>
        <p:spPr bwMode="auto">
          <a:xfrm>
            <a:off x="4029076" y="5524769"/>
            <a:ext cx="11113" cy="95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4040189" y="5524769"/>
            <a:ext cx="1671637" cy="95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53" name="Rectangle 49"/>
          <p:cNvSpPr>
            <a:spLocks noChangeArrowheads="1"/>
          </p:cNvSpPr>
          <p:nvPr/>
        </p:nvSpPr>
        <p:spPr bwMode="auto">
          <a:xfrm>
            <a:off x="5711826" y="5524769"/>
            <a:ext cx="11113" cy="95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54" name="Rectangle 50"/>
          <p:cNvSpPr>
            <a:spLocks noChangeArrowheads="1"/>
          </p:cNvSpPr>
          <p:nvPr/>
        </p:nvSpPr>
        <p:spPr bwMode="auto">
          <a:xfrm>
            <a:off x="5722939" y="5524769"/>
            <a:ext cx="1647825" cy="95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55" name="Rectangle 51"/>
          <p:cNvSpPr>
            <a:spLocks noChangeArrowheads="1"/>
          </p:cNvSpPr>
          <p:nvPr/>
        </p:nvSpPr>
        <p:spPr bwMode="auto">
          <a:xfrm>
            <a:off x="2747964" y="5886719"/>
            <a:ext cx="435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Tony</a:t>
            </a:r>
            <a:endParaRPr lang="en-US"/>
          </a:p>
        </p:txBody>
      </p:sp>
      <p:sp>
        <p:nvSpPr>
          <p:cNvPr id="379956" name="Rectangle 52"/>
          <p:cNvSpPr>
            <a:spLocks noChangeArrowheads="1"/>
          </p:cNvSpPr>
          <p:nvPr/>
        </p:nvSpPr>
        <p:spPr bwMode="auto">
          <a:xfrm>
            <a:off x="4110039" y="5886719"/>
            <a:ext cx="10531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777777777</a:t>
            </a:r>
            <a:endParaRPr lang="en-US"/>
          </a:p>
        </p:txBody>
      </p:sp>
      <p:sp>
        <p:nvSpPr>
          <p:cNvPr id="379957" name="Rectangle 53"/>
          <p:cNvSpPr>
            <a:spLocks noChangeArrowheads="1"/>
          </p:cNvSpPr>
          <p:nvPr/>
        </p:nvSpPr>
        <p:spPr bwMode="auto">
          <a:xfrm>
            <a:off x="5792789" y="5886719"/>
            <a:ext cx="3109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</a:rPr>
              <a:t>Joe</a:t>
            </a:r>
            <a:endParaRPr lang="en-US"/>
          </a:p>
        </p:txBody>
      </p:sp>
      <p:sp>
        <p:nvSpPr>
          <p:cNvPr id="379958" name="Rectangle 54"/>
          <p:cNvSpPr>
            <a:spLocks noChangeArrowheads="1"/>
          </p:cNvSpPr>
          <p:nvPr/>
        </p:nvSpPr>
        <p:spPr bwMode="auto">
          <a:xfrm>
            <a:off x="2667001" y="6223268"/>
            <a:ext cx="1362075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59" name="Rectangle 55"/>
          <p:cNvSpPr>
            <a:spLocks noChangeArrowheads="1"/>
          </p:cNvSpPr>
          <p:nvPr/>
        </p:nvSpPr>
        <p:spPr bwMode="auto">
          <a:xfrm>
            <a:off x="4029075" y="6223268"/>
            <a:ext cx="20638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60" name="Rectangle 56"/>
          <p:cNvSpPr>
            <a:spLocks noChangeArrowheads="1"/>
          </p:cNvSpPr>
          <p:nvPr/>
        </p:nvSpPr>
        <p:spPr bwMode="auto">
          <a:xfrm>
            <a:off x="4049713" y="6223268"/>
            <a:ext cx="1662112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61" name="Rectangle 57"/>
          <p:cNvSpPr>
            <a:spLocks noChangeArrowheads="1"/>
          </p:cNvSpPr>
          <p:nvPr/>
        </p:nvSpPr>
        <p:spPr bwMode="auto">
          <a:xfrm>
            <a:off x="5711826" y="6223268"/>
            <a:ext cx="22225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62" name="Rectangle 58"/>
          <p:cNvSpPr>
            <a:spLocks noChangeArrowheads="1"/>
          </p:cNvSpPr>
          <p:nvPr/>
        </p:nvSpPr>
        <p:spPr bwMode="auto">
          <a:xfrm>
            <a:off x="5734051" y="6223268"/>
            <a:ext cx="1636713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9963" name="Group 59"/>
          <p:cNvGrpSpPr>
            <a:grpSpLocks/>
          </p:cNvGrpSpPr>
          <p:nvPr/>
        </p:nvGrpSpPr>
        <p:grpSpPr bwMode="auto">
          <a:xfrm>
            <a:off x="2263664" y="4184003"/>
            <a:ext cx="8124447" cy="738124"/>
            <a:chOff x="515" y="2770"/>
            <a:chExt cx="4580" cy="304"/>
          </a:xfrm>
        </p:grpSpPr>
        <p:sp>
          <p:nvSpPr>
            <p:cNvPr id="379964" name="Rectangle 60"/>
            <p:cNvSpPr>
              <a:spLocks noChangeArrowheads="1"/>
            </p:cNvSpPr>
            <p:nvPr/>
          </p:nvSpPr>
          <p:spPr bwMode="auto">
            <a:xfrm>
              <a:off x="515" y="2770"/>
              <a:ext cx="458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Employee</a:t>
              </a:r>
              <a:r>
                <a:rPr lang="en-US" sz="2400" b="1" dirty="0">
                  <a:solidFill>
                    <a:srgbClr val="000000"/>
                  </a:solidFill>
                </a:rPr>
                <a:t>         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Dependents</a:t>
              </a:r>
              <a:r>
                <a:rPr lang="en-US" sz="2400" b="1" dirty="0">
                  <a:solidFill>
                    <a:srgbClr val="000000"/>
                  </a:solidFill>
                </a:rPr>
                <a:t> = </a:t>
              </a:r>
            </a:p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   </a:t>
              </a:r>
              <a:r>
                <a:rPr lang="en-US" sz="2400" b="1" dirty="0" err="1">
                  <a:solidFill>
                    <a:srgbClr val="7030A0"/>
                  </a:solidFill>
                </a:rPr>
                <a:t>P</a:t>
              </a:r>
              <a:r>
                <a:rPr lang="en-US" sz="2400" b="1" baseline="-25000" dirty="0" err="1">
                  <a:solidFill>
                    <a:srgbClr val="7030A0"/>
                  </a:solidFill>
                </a:rPr>
                <a:t>Name</a:t>
              </a:r>
              <a:r>
                <a:rPr lang="en-US" sz="2400" b="1" baseline="-25000" dirty="0">
                  <a:solidFill>
                    <a:srgbClr val="7030A0"/>
                  </a:solidFill>
                </a:rPr>
                <a:t>, SSN, </a:t>
              </a:r>
              <a:r>
                <a:rPr lang="en-US" sz="2400" b="1" baseline="-25000" dirty="0" err="1">
                  <a:solidFill>
                    <a:srgbClr val="7030A0"/>
                  </a:solidFill>
                </a:rPr>
                <a:t>Dname</a:t>
              </a:r>
              <a:r>
                <a:rPr lang="en-US" sz="2400" dirty="0">
                  <a:solidFill>
                    <a:srgbClr val="000000"/>
                  </a:solidFill>
                </a:rPr>
                <a:t>(</a:t>
              </a:r>
              <a:r>
                <a:rPr lang="en-US" altLang="en-US" sz="2400" i="1" dirty="0">
                  <a:solidFill>
                    <a:srgbClr val="7030A0"/>
                  </a:solidFill>
                  <a:sym typeface="Symbol" panose="05050102010706020507" pitchFamily="18" charset="2"/>
                </a:rPr>
                <a:t></a:t>
              </a:r>
              <a:r>
                <a:rPr lang="en-US" sz="2400" b="1" dirty="0">
                  <a:solidFill>
                    <a:srgbClr val="7030A0"/>
                  </a:solidFill>
                </a:rPr>
                <a:t> </a:t>
              </a:r>
              <a:r>
                <a:rPr lang="en-US" sz="2400" b="1" baseline="-25000" dirty="0">
                  <a:solidFill>
                    <a:srgbClr val="7030A0"/>
                  </a:solidFill>
                </a:rPr>
                <a:t>SSN=SSN2</a:t>
              </a:r>
              <a:r>
                <a:rPr lang="en-US" sz="2400" dirty="0">
                  <a:solidFill>
                    <a:srgbClr val="000000"/>
                  </a:solidFill>
                </a:rPr>
                <a:t>(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Employee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b="1" dirty="0">
                  <a:solidFill>
                    <a:srgbClr val="7030A0"/>
                  </a:solidFill>
                </a:rPr>
                <a:t>x </a:t>
              </a:r>
              <a:r>
                <a:rPr lang="en-US" altLang="en-US" sz="2400" i="1" dirty="0">
                  <a:solidFill>
                    <a:srgbClr val="7030A0"/>
                  </a:solidFill>
                  <a:sym typeface="Symbol" panose="05050102010706020507" pitchFamily="18" charset="2"/>
                </a:rPr>
                <a:t> </a:t>
              </a:r>
              <a:r>
                <a:rPr lang="en-US" sz="2400" b="1" baseline="-25000" dirty="0">
                  <a:solidFill>
                    <a:srgbClr val="7030A0"/>
                  </a:solidFill>
                </a:rPr>
                <a:t>SSN2, </a:t>
              </a:r>
              <a:r>
                <a:rPr lang="en-US" sz="2400" b="1" baseline="-25000" dirty="0" err="1">
                  <a:solidFill>
                    <a:srgbClr val="7030A0"/>
                  </a:solidFill>
                </a:rPr>
                <a:t>Dname</a:t>
              </a:r>
              <a:r>
                <a:rPr lang="en-US" sz="2400">
                  <a:solidFill>
                    <a:srgbClr val="000000"/>
                  </a:solidFill>
                </a:rPr>
                <a:t>(</a:t>
              </a:r>
              <a:r>
                <a:rPr lang="en-US" sz="2400">
                  <a:solidFill>
                    <a:schemeClr val="accent6">
                      <a:lumMod val="75000"/>
                    </a:schemeClr>
                  </a:solidFill>
                </a:rPr>
                <a:t>Dependents</a:t>
              </a:r>
              <a:r>
                <a:rPr lang="en-US" sz="2400" smtClean="0">
                  <a:solidFill>
                    <a:srgbClr val="000000"/>
                  </a:solidFill>
                </a:rPr>
                <a:t>)))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9965" name="AutoShape 61"/>
            <p:cNvSpPr>
              <a:spLocks noChangeAspect="1" noChangeArrowheads="1"/>
            </p:cNvSpPr>
            <p:nvPr/>
          </p:nvSpPr>
          <p:spPr bwMode="auto">
            <a:xfrm rot="16200000">
              <a:off x="1340" y="2732"/>
              <a:ext cx="122" cy="243"/>
            </a:xfrm>
            <a:prstGeom prst="flowChartCollate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353" y="271096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83759C5-D2C9-41D4-AFF1-127D8C18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41"/>
          <a:stretch/>
        </p:blipFill>
        <p:spPr>
          <a:xfrm>
            <a:off x="2424113" y="1202932"/>
            <a:ext cx="7074511" cy="2226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6B6D45E-31FE-49A5-A156-8126F9B28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00"/>
          <a:stretch/>
        </p:blipFill>
        <p:spPr>
          <a:xfrm>
            <a:off x="2784038" y="3681919"/>
            <a:ext cx="7074511" cy="259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AC8728-6ABF-4243-A4F9-DCE59178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17" y="879321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Sample Relational Database</a:t>
            </a:r>
          </a:p>
        </p:txBody>
      </p:sp>
      <p:pic>
        <p:nvPicPr>
          <p:cNvPr id="4" name="Picture 3" descr="1">
            <a:extLst>
              <a:ext uri="{FF2B5EF4-FFF2-40B4-BE49-F238E27FC236}">
                <a16:creationId xmlns="" xmlns:a16="http://schemas.microsoft.com/office/drawing/2014/main" id="{D02A22D0-192B-4BDB-BCEF-3894C9FF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3871" y="361110"/>
            <a:ext cx="3674198" cy="54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27C555D-9982-43BE-8641-6795CD443369}"/>
              </a:ext>
            </a:extLst>
          </p:cNvPr>
          <p:cNvSpPr/>
          <p:nvPr/>
        </p:nvSpPr>
        <p:spPr>
          <a:xfrm>
            <a:off x="916984" y="5203764"/>
            <a:ext cx="6808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Order of tuples is irrelevant (tuples may be stored in an arbitrary order)</a:t>
            </a:r>
          </a:p>
        </p:txBody>
      </p:sp>
    </p:spTree>
    <p:extLst>
      <p:ext uri="{BB962C8B-B14F-4D97-AF65-F5344CB8AC3E}">
        <p14:creationId xmlns:p14="http://schemas.microsoft.com/office/powerpoint/2010/main" val="1895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Equi</a:t>
            </a:r>
            <a:r>
              <a:rPr lang="en-US" dirty="0"/>
              <a:t>-join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frequently used in practice: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i="1" dirty="0"/>
              <a:t>			R1       </a:t>
            </a:r>
            <a:r>
              <a:rPr lang="en-US" i="1" baseline="-25000" dirty="0"/>
              <a:t>A=B</a:t>
            </a:r>
            <a:r>
              <a:rPr lang="en-US" i="1" dirty="0"/>
              <a:t>  R2</a:t>
            </a:r>
          </a:p>
          <a:p>
            <a:pPr>
              <a:buFontTx/>
              <a:buNone/>
            </a:pPr>
            <a:endParaRPr lang="en-US" i="1" dirty="0"/>
          </a:p>
          <a:p>
            <a:r>
              <a:rPr lang="en-US" dirty="0"/>
              <a:t>Natural join is a particular case of </a:t>
            </a:r>
            <a:r>
              <a:rPr lang="en-US" dirty="0" err="1"/>
              <a:t>equi</a:t>
            </a:r>
            <a:r>
              <a:rPr lang="en-US" dirty="0"/>
              <a:t>-join</a:t>
            </a:r>
          </a:p>
        </p:txBody>
      </p:sp>
      <p:sp>
        <p:nvSpPr>
          <p:cNvPr id="384004" name="AutoShape 4"/>
          <p:cNvSpPr>
            <a:spLocks noChangeAspect="1" noChangeArrowheads="1"/>
          </p:cNvSpPr>
          <p:nvPr/>
        </p:nvSpPr>
        <p:spPr bwMode="auto">
          <a:xfrm rot="16200000">
            <a:off x="3071541" y="2212612"/>
            <a:ext cx="283162" cy="564004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843" y="1114490"/>
            <a:ext cx="9362699" cy="5469190"/>
          </a:xfrm>
        </p:spPr>
        <p:txBody>
          <a:bodyPr>
            <a:normAutofit/>
          </a:bodyPr>
          <a:lstStyle/>
          <a:p>
            <a:pPr>
              <a:tabLst>
                <a:tab pos="2965450" algn="ctr"/>
              </a:tabLst>
            </a:pPr>
            <a:r>
              <a:rPr lang="en-US" altLang="en-US" sz="2400" dirty="0"/>
              <a:t>The union operation </a:t>
            </a:r>
            <a:r>
              <a:rPr lang="en-US" altLang="en-US" sz="2400" dirty="0">
                <a:sym typeface="Symbol" panose="05050102010706020507" pitchFamily="18" charset="2"/>
              </a:rPr>
              <a:t>allows us to combine two relations </a:t>
            </a:r>
            <a:endParaRPr lang="en-US" altLang="en-US" sz="2400" dirty="0"/>
          </a:p>
          <a:p>
            <a:pPr>
              <a:tabLst>
                <a:tab pos="2965450" algn="ctr"/>
              </a:tabLst>
            </a:pPr>
            <a:r>
              <a:rPr lang="en-US" altLang="en-US" sz="2400" dirty="0"/>
              <a:t>Notation:  </a:t>
            </a:r>
            <a:r>
              <a:rPr lang="en-US" altLang="en-US" sz="2400" i="1" dirty="0"/>
              <a:t>r 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For </a:t>
            </a:r>
            <a:r>
              <a:rPr lang="en-US" altLang="en-US" sz="2400" i="1" dirty="0"/>
              <a:t>r</a:t>
            </a:r>
            <a:r>
              <a:rPr lang="en-US" altLang="en-US" sz="2400" dirty="0"/>
              <a:t> 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 to be valid.</a:t>
            </a:r>
          </a:p>
          <a:p>
            <a:pPr>
              <a:buNone/>
              <a:tabLst>
                <a:tab pos="2965450" algn="ctr"/>
              </a:tabLst>
            </a:pPr>
            <a:r>
              <a:rPr lang="en-US" altLang="en-US" sz="2400" i="1" dirty="0">
                <a:sym typeface="Symbol" panose="05050102010706020507" pitchFamily="18" charset="2"/>
              </a:rPr>
              <a:t>	</a:t>
            </a:r>
            <a:r>
              <a:rPr lang="en-US" altLang="en-US" sz="2400" dirty="0">
                <a:sym typeface="Symbol" panose="05050102010706020507" pitchFamily="18" charset="2"/>
              </a:rPr>
              <a:t>1.   </a:t>
            </a:r>
            <a:r>
              <a:rPr lang="en-US" altLang="en-US" sz="2400" i="1" dirty="0">
                <a:sym typeface="Symbol" panose="05050102010706020507" pitchFamily="18" charset="2"/>
              </a:rPr>
              <a:t>r,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 must have the </a:t>
            </a:r>
            <a:r>
              <a:rPr lang="en-US" altLang="en-US" sz="2400" i="1" dirty="0">
                <a:sym typeface="Symbol" panose="05050102010706020507" pitchFamily="18" charset="2"/>
              </a:rPr>
              <a:t>same </a:t>
            </a:r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24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2400" dirty="0">
                <a:sym typeface="Symbol" panose="05050102010706020507" pitchFamily="18" charset="2"/>
              </a:rPr>
              <a:t> (example: 2</a:t>
            </a:r>
            <a:r>
              <a:rPr lang="en-US" altLang="en-US" sz="2400" baseline="30000" dirty="0">
                <a:sym typeface="Symbol" panose="05050102010706020507" pitchFamily="18" charset="2"/>
              </a:rPr>
              <a:t>nd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2400" dirty="0"/>
              <a:t>Example: to find all courses taught in the Fall 2017 semester, or in the Spring 2018 semester, or in both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3600" dirty="0"/>
              <a:t>   </a:t>
            </a:r>
            <a:r>
              <a:rPr lang="en-US" altLang="en-US" sz="3600" dirty="0">
                <a:sym typeface="Symbol" panose="05050102010706020507" pitchFamily="18" charset="2"/>
              </a:rPr>
              <a:t></a:t>
            </a:r>
            <a:r>
              <a:rPr lang="en-US" altLang="en-US" sz="3600" i="1" baseline="-25000" dirty="0" err="1"/>
              <a:t>course_id</a:t>
            </a:r>
            <a:r>
              <a:rPr lang="en-US" altLang="en-US" sz="3600" dirty="0"/>
              <a:t> (</a:t>
            </a:r>
            <a:r>
              <a:rPr lang="en-US" altLang="en-US" sz="3600" i="1" dirty="0">
                <a:sym typeface="Symbol" panose="05050102010706020507" pitchFamily="18" charset="2"/>
              </a:rPr>
              <a:t></a:t>
            </a:r>
            <a:r>
              <a:rPr lang="en-US" altLang="en-US" sz="3600" dirty="0">
                <a:sym typeface="Symbol" panose="05050102010706020507" pitchFamily="18" charset="2"/>
              </a:rPr>
              <a:t> </a:t>
            </a:r>
            <a:r>
              <a:rPr lang="en-US" altLang="en-US" sz="36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36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36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36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36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36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36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   </a:t>
            </a:r>
            <a:br>
              <a:rPr lang="en-US" altLang="ja-JP" sz="2000" dirty="0">
                <a:sym typeface="Symbol" panose="05050102010706020507" pitchFamily="18" charset="2"/>
              </a:rPr>
            </a:br>
            <a:r>
              <a:rPr lang="en-US" altLang="ja-JP" sz="2000" dirty="0">
                <a:sym typeface="Symbol" panose="05050102010706020507" pitchFamily="18" charset="2"/>
              </a:rPr>
              <a:t>   </a:t>
            </a:r>
            <a:r>
              <a:rPr lang="en-US" altLang="ja-JP" sz="3600" dirty="0">
                <a:sym typeface="Symbol" panose="05050102010706020507" pitchFamily="18" charset="2"/>
              </a:rPr>
              <a:t></a:t>
            </a:r>
            <a:r>
              <a:rPr lang="en-US" altLang="ja-JP" sz="3600" i="1" baseline="-25000" dirty="0" err="1"/>
              <a:t>course_id</a:t>
            </a:r>
            <a:r>
              <a:rPr lang="en-US" altLang="ja-JP" sz="3600" dirty="0"/>
              <a:t> (</a:t>
            </a:r>
            <a:r>
              <a:rPr lang="en-US" altLang="ja-JP" sz="3600" i="1" dirty="0">
                <a:sym typeface="Symbol" panose="05050102010706020507" pitchFamily="18" charset="2"/>
              </a:rPr>
              <a:t></a:t>
            </a:r>
            <a:r>
              <a:rPr lang="en-US" altLang="ja-JP" sz="3600" dirty="0">
                <a:sym typeface="Symbol" panose="05050102010706020507" pitchFamily="18" charset="2"/>
              </a:rPr>
              <a:t> </a:t>
            </a:r>
            <a:r>
              <a:rPr lang="en-US" altLang="ja-JP" sz="36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36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36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36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36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36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36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2000" dirty="0"/>
          </a:p>
          <a:p>
            <a:pPr>
              <a:lnSpc>
                <a:spcPct val="140000"/>
              </a:lnSpc>
              <a:buNone/>
              <a:tabLst>
                <a:tab pos="2965450" algn="ctr"/>
              </a:tabLst>
            </a:pPr>
            <a:endParaRPr lang="en-US" altLang="en-US" sz="3600" i="1" dirty="0"/>
          </a:p>
        </p:txBody>
      </p:sp>
      <p:pic>
        <p:nvPicPr>
          <p:cNvPr id="4" name="Picture 1" descr="W:\db-book\db7\slide-dir\KEEP\Tables-ch2\2_14.jpg">
            <a:extLst>
              <a:ext uri="{FF2B5EF4-FFF2-40B4-BE49-F238E27FC236}">
                <a16:creationId xmlns="" xmlns:a16="http://schemas.microsoft.com/office/drawing/2014/main" id="{610CFB9F-A8FF-4505-B165-F0565597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9549" y="1080443"/>
            <a:ext cx="1379264" cy="337725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3632B0B-92A0-3C4B-830D-CE560EF4A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373" y="4972050"/>
            <a:ext cx="3731627" cy="1611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33" y="1077914"/>
            <a:ext cx="9330588" cy="5780086"/>
          </a:xfrm>
        </p:spPr>
        <p:txBody>
          <a:bodyPr/>
          <a:lstStyle/>
          <a:p>
            <a:r>
              <a:rPr lang="en-US" altLang="en-US" dirty="0"/>
              <a:t>The  set-intersection  operation </a:t>
            </a:r>
            <a:r>
              <a:rPr lang="en-US" altLang="en-US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dirty="0"/>
          </a:p>
          <a:p>
            <a:r>
              <a:rPr lang="en-US" altLang="en-US" dirty="0"/>
              <a:t>Notation: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/>
              <a:t>s</a:t>
            </a:r>
            <a:endParaRPr lang="en-US" altLang="en-US" dirty="0"/>
          </a:p>
          <a:p>
            <a:r>
              <a:rPr lang="en-US" altLang="en-US" dirty="0"/>
              <a:t>Assume: </a:t>
            </a:r>
          </a:p>
          <a:p>
            <a:pPr lvl="1"/>
            <a:r>
              <a:rPr lang="en-US" altLang="en-US" sz="2800" i="1" dirty="0"/>
              <a:t>r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dirty="0"/>
              <a:t> have the </a:t>
            </a:r>
            <a:r>
              <a:rPr lang="en-US" altLang="en-US" sz="2800" i="1" dirty="0"/>
              <a:t>same </a:t>
            </a:r>
            <a:r>
              <a:rPr lang="en-US" altLang="en-US" sz="2800" i="1" dirty="0" err="1"/>
              <a:t>arity</a:t>
            </a:r>
            <a:r>
              <a:rPr lang="en-US" altLang="en-US" sz="2800" dirty="0"/>
              <a:t> </a:t>
            </a:r>
          </a:p>
          <a:p>
            <a:pPr lvl="1"/>
            <a:r>
              <a:rPr lang="en-US" altLang="en-US" sz="2800" dirty="0"/>
              <a:t>attributes of </a:t>
            </a:r>
            <a:r>
              <a:rPr lang="en-US" altLang="en-US" sz="2800" i="1" dirty="0"/>
              <a:t>r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s</a:t>
            </a:r>
            <a:r>
              <a:rPr lang="en-US" altLang="en-US" sz="2800" dirty="0"/>
              <a:t> are compatible</a:t>
            </a:r>
          </a:p>
          <a:p>
            <a:r>
              <a:rPr lang="en-US" altLang="en-US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4000" dirty="0">
                <a:sym typeface="Symbol" panose="05050102010706020507" pitchFamily="18" charset="2"/>
              </a:rPr>
              <a:t></a:t>
            </a:r>
            <a:r>
              <a:rPr lang="en-US" altLang="en-US" sz="4000" i="1" baseline="-25000" dirty="0" err="1"/>
              <a:t>course_id</a:t>
            </a:r>
            <a:r>
              <a:rPr lang="en-US" altLang="en-US" sz="4000" dirty="0"/>
              <a:t> (</a:t>
            </a:r>
            <a:r>
              <a:rPr lang="en-US" altLang="en-US" sz="4000" i="1" dirty="0">
                <a:sym typeface="Symbol" panose="05050102010706020507" pitchFamily="18" charset="2"/>
              </a:rPr>
              <a:t></a:t>
            </a:r>
            <a:r>
              <a:rPr lang="en-US" altLang="en-US" sz="4000" dirty="0">
                <a:sym typeface="Symbol" panose="05050102010706020507" pitchFamily="18" charset="2"/>
              </a:rPr>
              <a:t> </a:t>
            </a:r>
            <a:r>
              <a:rPr lang="en-US" altLang="en-US" sz="4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4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40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4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4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4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40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ja-JP" sz="2400" dirty="0">
                <a:sym typeface="Symbol" panose="05050102010706020507" pitchFamily="18" charset="2"/>
              </a:rPr>
              <a:t/>
            </a:r>
            <a:br>
              <a:rPr lang="en-US" altLang="ja-JP" sz="2400" dirty="0">
                <a:sym typeface="Symbol" panose="05050102010706020507" pitchFamily="18" charset="2"/>
              </a:rPr>
            </a:br>
            <a:r>
              <a:rPr lang="en-US" altLang="ja-JP" sz="2400" dirty="0">
                <a:sym typeface="Symbol" panose="05050102010706020507" pitchFamily="18" charset="2"/>
              </a:rPr>
              <a:t>     </a:t>
            </a:r>
            <a:r>
              <a:rPr lang="en-US" altLang="ja-JP" sz="4000" dirty="0">
                <a:sym typeface="Symbol" panose="05050102010706020507" pitchFamily="18" charset="2"/>
              </a:rPr>
              <a:t></a:t>
            </a:r>
            <a:r>
              <a:rPr lang="en-US" altLang="ja-JP" sz="4000" i="1" baseline="-25000" dirty="0" err="1"/>
              <a:t>course_id</a:t>
            </a:r>
            <a:r>
              <a:rPr lang="en-US" altLang="ja-JP" sz="4000" dirty="0"/>
              <a:t> (</a:t>
            </a:r>
            <a:r>
              <a:rPr lang="en-US" altLang="ja-JP" sz="4000" i="1" dirty="0">
                <a:sym typeface="Symbol" panose="05050102010706020507" pitchFamily="18" charset="2"/>
              </a:rPr>
              <a:t></a:t>
            </a:r>
            <a:r>
              <a:rPr lang="en-US" altLang="ja-JP" sz="4000" dirty="0">
                <a:sym typeface="Symbol" panose="05050102010706020507" pitchFamily="18" charset="2"/>
              </a:rPr>
              <a:t> </a:t>
            </a:r>
            <a:r>
              <a:rPr lang="en-US" altLang="ja-JP" sz="4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4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40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4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4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4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40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endParaRPr lang="en-US" altLang="en-US" dirty="0"/>
          </a:p>
        </p:txBody>
      </p:sp>
      <p:pic>
        <p:nvPicPr>
          <p:cNvPr id="98306" name="Picture 2" descr="W:\db-book\db7\slide-dir\KEEP\Tables-ch2\2_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6925" y="4904371"/>
            <a:ext cx="1631142" cy="99163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DCEDAD7-9A3E-E54C-A81D-C49573A3C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429" y="1873285"/>
            <a:ext cx="4078183" cy="1761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949" y="1077914"/>
            <a:ext cx="9622614" cy="5352069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24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2400" dirty="0"/>
              <a:t>Notation </a:t>
            </a:r>
            <a:r>
              <a:rPr lang="en-US" altLang="en-US" sz="2400" i="1" dirty="0"/>
              <a:t>r – s</a:t>
            </a:r>
          </a:p>
          <a:p>
            <a:r>
              <a:rPr lang="en-US" altLang="en-US" sz="2400" dirty="0"/>
              <a:t>Set differences must be taken between </a:t>
            </a:r>
            <a:r>
              <a:rPr lang="en-US" altLang="en-US" sz="2400" b="1" dirty="0">
                <a:solidFill>
                  <a:srgbClr val="002060"/>
                </a:solidFill>
              </a:rPr>
              <a:t>compatible</a:t>
            </a:r>
            <a:r>
              <a:rPr lang="en-US" altLang="en-US" sz="2400" dirty="0"/>
              <a:t> relations.</a:t>
            </a:r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must have the </a:t>
            </a:r>
            <a:r>
              <a:rPr lang="en-US" altLang="en-US" dirty="0">
                <a:solidFill>
                  <a:srgbClr val="002060"/>
                </a:solidFill>
              </a:rPr>
              <a:t>same</a:t>
            </a:r>
            <a:r>
              <a:rPr lang="en-US" altLang="en-US" dirty="0"/>
              <a:t> </a:t>
            </a:r>
            <a:r>
              <a:rPr lang="en-US" altLang="en-US" dirty="0" err="1"/>
              <a:t>arity</a:t>
            </a:r>
            <a:endParaRPr lang="en-US" altLang="en-US" dirty="0"/>
          </a:p>
          <a:p>
            <a:pPr lvl="1"/>
            <a:r>
              <a:rPr lang="en-US" altLang="en-US" dirty="0"/>
              <a:t>attribute domains of </a:t>
            </a:r>
            <a:r>
              <a:rPr lang="en-US" altLang="en-US" i="1" dirty="0"/>
              <a:t>r </a:t>
            </a:r>
            <a:r>
              <a:rPr lang="en-US" altLang="en-US" dirty="0"/>
              <a:t>and </a:t>
            </a:r>
            <a:r>
              <a:rPr lang="en-US" altLang="en-US" i="1" dirty="0"/>
              <a:t>s </a:t>
            </a:r>
            <a:r>
              <a:rPr lang="en-US" altLang="en-US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2400" dirty="0"/>
              <a:t>Example: to find all courses taught in the Fall 2017 semester, but not in the Spring 2018 semester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dirty="0">
                <a:sym typeface="Symbol" panose="05050102010706020507" pitchFamily="18" charset="2"/>
              </a:rPr>
              <a:t>))  −  </a:t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4" name="Picture 1" descr="C:\Users\as668\Desktop\Figures-for-slides\2_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4690" y="4681651"/>
            <a:ext cx="1697916" cy="14577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DD6CD90-A02C-A246-9526-09601058B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750" y="1485036"/>
            <a:ext cx="3927705" cy="1696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="" xmlns:a16="http://schemas.microsoft.com/office/drawing/2014/main" id="{5BD46DF5-30F2-4557-AB6B-495566113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/>
              <a:t>Outer join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="" xmlns:a16="http://schemas.microsoft.com/office/drawing/2014/main" id="{0F501181-1A84-46BF-B542-AA19A7962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115" y="1600199"/>
            <a:ext cx="9182235" cy="4713051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b="1" dirty="0"/>
              <a:t>To display rows in the result that do not have matching values in the join column, use Outer join.</a:t>
            </a:r>
          </a:p>
          <a:p>
            <a:pPr>
              <a:lnSpc>
                <a:spcPct val="90000"/>
              </a:lnSpc>
            </a:pPr>
            <a:endParaRPr lang="en-GB" altLang="en-US" b="1" dirty="0"/>
          </a:p>
          <a:p>
            <a:pPr>
              <a:lnSpc>
                <a:spcPct val="90000"/>
              </a:lnSpc>
            </a:pPr>
            <a:r>
              <a:rPr lang="en-GB" altLang="en-US" b="1" dirty="0"/>
              <a:t>R       S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/>
              <a:t>(Left) outer join is join in which tuples from R that do not have matching values in common columns of S are also included in result relation.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2B556E88-7368-46C0-AB97-37934A287D7F}"/>
              </a:ext>
            </a:extLst>
          </p:cNvPr>
          <p:cNvGrpSpPr>
            <a:grpSpLocks/>
          </p:cNvGrpSpPr>
          <p:nvPr/>
        </p:nvGrpSpPr>
        <p:grpSpPr bwMode="auto">
          <a:xfrm>
            <a:off x="1241898" y="3078804"/>
            <a:ext cx="304800" cy="242888"/>
            <a:chOff x="1568" y="8789"/>
            <a:chExt cx="313" cy="144"/>
          </a:xfrm>
        </p:grpSpPr>
        <p:sp>
          <p:nvSpPr>
            <p:cNvPr id="30727" name="Line 5">
              <a:extLst>
                <a:ext uri="{FF2B5EF4-FFF2-40B4-BE49-F238E27FC236}">
                  <a16:creationId xmlns="" xmlns:a16="http://schemas.microsoft.com/office/drawing/2014/main" id="{345F7229-9B44-4745-942F-CCE821B4F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6">
              <a:extLst>
                <a:ext uri="{FF2B5EF4-FFF2-40B4-BE49-F238E27FC236}">
                  <a16:creationId xmlns="" xmlns:a16="http://schemas.microsoft.com/office/drawing/2014/main" id="{BEFFA32E-304A-4C91-BB39-2E5FC9B42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7">
              <a:extLst>
                <a:ext uri="{FF2B5EF4-FFF2-40B4-BE49-F238E27FC236}">
                  <a16:creationId xmlns="" xmlns:a16="http://schemas.microsoft.com/office/drawing/2014/main" id="{ECD169C5-7C94-483E-93A3-6F4D9496E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8">
              <a:extLst>
                <a:ext uri="{FF2B5EF4-FFF2-40B4-BE49-F238E27FC236}">
                  <a16:creationId xmlns="" xmlns:a16="http://schemas.microsoft.com/office/drawing/2014/main" id="{F71462DA-2832-456E-AC75-4D16567C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9">
              <a:extLst>
                <a:ext uri="{FF2B5EF4-FFF2-40B4-BE49-F238E27FC236}">
                  <a16:creationId xmlns="" xmlns:a16="http://schemas.microsoft.com/office/drawing/2014/main" id="{2872C07B-6DD3-4368-A007-22433E5A3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="" xmlns:a16="http://schemas.microsoft.com/office/drawing/2014/main" id="{C9835801-DC16-4609-87E3-4A7EE2AC7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dirty="0"/>
              <a:t>Example - Left Outer join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="" xmlns:a16="http://schemas.microsoft.com/office/drawing/2014/main" id="{F2D68977-184F-4642-B671-9D42C6947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599" y="1676400"/>
            <a:ext cx="9160213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sz="3200" b="1" dirty="0"/>
              <a:t>Produce a status report on property viewings.</a:t>
            </a:r>
            <a:endParaRPr lang="en-GB" altLang="en-US" sz="3200" b="1" i="1" dirty="0"/>
          </a:p>
          <a:p>
            <a:pPr lvl="1">
              <a:lnSpc>
                <a:spcPct val="10000"/>
              </a:lnSpc>
            </a:pPr>
            <a:endParaRPr lang="en-GB" altLang="en-US" sz="2800" b="1" i="1" dirty="0"/>
          </a:p>
          <a:p>
            <a:pPr lvl="1">
              <a:buFontTx/>
              <a:buNone/>
            </a:pPr>
            <a:r>
              <a:rPr lang="en-GB" altLang="en-US" sz="2800" b="1" dirty="0">
                <a:sym typeface="Symbol" panose="05050102010706020507" pitchFamily="18" charset="2"/>
              </a:rPr>
              <a:t></a:t>
            </a:r>
            <a:r>
              <a:rPr lang="en-GB" altLang="en-US" sz="2800" b="1" baseline="-14000" dirty="0" err="1"/>
              <a:t>propertyNo</a:t>
            </a:r>
            <a:r>
              <a:rPr lang="en-GB" altLang="en-US" sz="2800" b="1" baseline="-14000" dirty="0"/>
              <a:t>, street, city</a:t>
            </a:r>
            <a:r>
              <a:rPr lang="en-GB" altLang="en-US" sz="2800" b="1" dirty="0"/>
              <a:t>(</a:t>
            </a:r>
            <a:r>
              <a:rPr lang="en-GB" altLang="en-US" sz="2800" b="1" dirty="0" err="1"/>
              <a:t>PropertyForRent</a:t>
            </a:r>
            <a:r>
              <a:rPr lang="en-GB" altLang="en-US" sz="2800" b="1" dirty="0"/>
              <a:t>)            Viewing 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="" xmlns:a16="http://schemas.microsoft.com/office/drawing/2014/main" id="{51DA15D5-4323-4015-A16F-D81F6CCD2933}"/>
              </a:ext>
            </a:extLst>
          </p:cNvPr>
          <p:cNvGrpSpPr>
            <a:grpSpLocks/>
          </p:cNvGrpSpPr>
          <p:nvPr/>
        </p:nvGrpSpPr>
        <p:grpSpPr bwMode="auto">
          <a:xfrm>
            <a:off x="8159885" y="2382044"/>
            <a:ext cx="304800" cy="242888"/>
            <a:chOff x="1568" y="8789"/>
            <a:chExt cx="313" cy="144"/>
          </a:xfrm>
        </p:grpSpPr>
        <p:sp>
          <p:nvSpPr>
            <p:cNvPr id="31753" name="Line 11">
              <a:extLst>
                <a:ext uri="{FF2B5EF4-FFF2-40B4-BE49-F238E27FC236}">
                  <a16:creationId xmlns="" xmlns:a16="http://schemas.microsoft.com/office/drawing/2014/main" id="{E57D4EB7-5D49-4F20-A783-020E24A11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Line 12">
              <a:extLst>
                <a:ext uri="{FF2B5EF4-FFF2-40B4-BE49-F238E27FC236}">
                  <a16:creationId xmlns="" xmlns:a16="http://schemas.microsoft.com/office/drawing/2014/main" id="{D2C27725-CA22-425C-81F3-399FB6CF6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13">
              <a:extLst>
                <a:ext uri="{FF2B5EF4-FFF2-40B4-BE49-F238E27FC236}">
                  <a16:creationId xmlns="" xmlns:a16="http://schemas.microsoft.com/office/drawing/2014/main" id="{22C6BADB-6659-42D5-9E74-EC8E14F3F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14">
              <a:extLst>
                <a:ext uri="{FF2B5EF4-FFF2-40B4-BE49-F238E27FC236}">
                  <a16:creationId xmlns="" xmlns:a16="http://schemas.microsoft.com/office/drawing/2014/main" id="{9ABC52AC-F901-431C-8036-B10EA8C0A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15">
              <a:extLst>
                <a:ext uri="{FF2B5EF4-FFF2-40B4-BE49-F238E27FC236}">
                  <a16:creationId xmlns="" xmlns:a16="http://schemas.microsoft.com/office/drawing/2014/main" id="{FBC08F07-F9C9-4F1D-9A8E-9185DA0D9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9217" name="Picture 17" descr="DS3-Figure 04-10">
            <a:extLst>
              <a:ext uri="{FF2B5EF4-FFF2-40B4-BE49-F238E27FC236}">
                <a16:creationId xmlns="" xmlns:a16="http://schemas.microsoft.com/office/drawing/2014/main" id="{7D574875-7F6E-48C7-8A55-45574674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3573464"/>
            <a:ext cx="7021513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949" y="1077914"/>
            <a:ext cx="9551593" cy="5429890"/>
          </a:xfrm>
        </p:spPr>
        <p:txBody>
          <a:bodyPr>
            <a:normAutofit/>
          </a:bodyPr>
          <a:lstStyle/>
          <a:p>
            <a:r>
              <a:rPr lang="en-US" altLang="en-US" dirty="0"/>
              <a:t>The results of relational-algebra expressions do not have a name that we can use to refer to them.  The  rename operator, 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</a:t>
            </a:r>
            <a:r>
              <a:rPr lang="en-US" altLang="en-US" i="1" dirty="0">
                <a:sym typeface="Symbol" panose="05050102010706020507" pitchFamily="18" charset="2"/>
              </a:rPr>
              <a:t> ,</a:t>
            </a:r>
            <a:r>
              <a:rPr lang="en-US" altLang="en-US" dirty="0">
                <a:sym typeface="Symbol" panose="05050102010706020507" pitchFamily="18" charset="2"/>
              </a:rPr>
              <a:t>  is provided 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for that purpose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The expression:</a:t>
            </a:r>
          </a:p>
          <a:p>
            <a:pPr>
              <a:buNone/>
            </a:pPr>
            <a:r>
              <a:rPr lang="en-US" altLang="en-US" dirty="0"/>
              <a:t>                 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under the name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</a:p>
          <a:p>
            <a:pPr>
              <a:buNone/>
            </a:pPr>
            <a:endParaRPr lang="en-US" altLang="en-US" i="1" dirty="0"/>
          </a:p>
          <a:p>
            <a:r>
              <a:rPr lang="en-US" altLang="en-US" dirty="0"/>
              <a:t>Another form of the rename operation:</a:t>
            </a:r>
          </a:p>
          <a:p>
            <a:pPr>
              <a:buNone/>
            </a:pPr>
            <a:r>
              <a:rPr lang="en-US" altLang="en-US" dirty="0"/>
              <a:t>                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x(A1,A2, .. An)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387" y="1096741"/>
            <a:ext cx="11293813" cy="5858536"/>
          </a:xfrm>
        </p:spPr>
        <p:txBody>
          <a:bodyPr>
            <a:normAutofit/>
          </a:bodyPr>
          <a:lstStyle/>
          <a:p>
            <a:r>
              <a:rPr lang="en-US" altLang="en-US" dirty="0"/>
              <a:t>There is more than one way to write a query in relational algebra. </a:t>
            </a:r>
          </a:p>
          <a:p>
            <a:r>
              <a:rPr lang="en-US" altLang="en-US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dirty="0"/>
              <a:t>Query 1</a:t>
            </a:r>
          </a:p>
          <a:p>
            <a:pPr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 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Query 2</a:t>
            </a:r>
            <a:endParaRPr lang="en-US" altLang="en-US" dirty="0"/>
          </a:p>
          <a:p>
            <a:pPr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3933C24-3403-2B49-937D-E139F1BF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" y="2924175"/>
            <a:ext cx="11587942" cy="3568698"/>
          </a:xfrm>
        </p:spPr>
        <p:txBody>
          <a:bodyPr/>
          <a:lstStyle/>
          <a:p>
            <a:r>
              <a:rPr lang="en-GB" dirty="0"/>
              <a:t>Find the names of suppliers who supply some red part. </a:t>
            </a:r>
          </a:p>
          <a:p>
            <a:r>
              <a:rPr lang="en-GB" dirty="0"/>
              <a:t>Find the </a:t>
            </a:r>
            <a:r>
              <a:rPr lang="en-GB" dirty="0" err="1"/>
              <a:t>sids</a:t>
            </a:r>
            <a:r>
              <a:rPr lang="en-GB" dirty="0"/>
              <a:t> of suppliers who supply some red or green part. </a:t>
            </a:r>
          </a:p>
          <a:p>
            <a:r>
              <a:rPr lang="en-GB" dirty="0"/>
              <a:t>Find the </a:t>
            </a:r>
            <a:r>
              <a:rPr lang="en-GB" dirty="0" err="1"/>
              <a:t>sids</a:t>
            </a:r>
            <a:r>
              <a:rPr lang="en-GB" dirty="0"/>
              <a:t> of suppliers who supply some red part or are at Street No.22 </a:t>
            </a:r>
            <a:r>
              <a:rPr lang="en-GB" dirty="0" err="1"/>
              <a:t>Sadar</a:t>
            </a:r>
            <a:r>
              <a:rPr lang="en-GB" dirty="0"/>
              <a:t> Karachi. </a:t>
            </a:r>
          </a:p>
          <a:p>
            <a:r>
              <a:rPr lang="en-GB" dirty="0"/>
              <a:t>Find the </a:t>
            </a:r>
            <a:r>
              <a:rPr lang="en-GB" dirty="0" err="1"/>
              <a:t>sids</a:t>
            </a:r>
            <a:r>
              <a:rPr lang="en-GB" dirty="0"/>
              <a:t> of suppliers who supply some red part and some green part. </a:t>
            </a:r>
          </a:p>
          <a:p>
            <a:endParaRPr lang="aa-ET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94411FA-4E31-B243-82FE-2F4062F010F9}"/>
              </a:ext>
            </a:extLst>
          </p:cNvPr>
          <p:cNvSpPr/>
          <p:nvPr/>
        </p:nvSpPr>
        <p:spPr>
          <a:xfrm>
            <a:off x="885825" y="514261"/>
            <a:ext cx="109632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</a:rPr>
              <a:t>Consider the following schema: </a:t>
            </a:r>
          </a:p>
          <a:p>
            <a:r>
              <a:rPr lang="en-GB" sz="2800" dirty="0"/>
              <a:t>Suppliers(</a:t>
            </a:r>
            <a:r>
              <a:rPr lang="en-GB" sz="2800" u="sng" dirty="0" err="1"/>
              <a:t>sid</a:t>
            </a:r>
            <a:r>
              <a:rPr lang="en-GB" sz="2800" u="sng" dirty="0"/>
              <a:t>: integer</a:t>
            </a:r>
            <a:r>
              <a:rPr lang="en-GB" sz="2800" dirty="0"/>
              <a:t>, </a:t>
            </a:r>
            <a:r>
              <a:rPr lang="en-GB" sz="2800" dirty="0" err="1"/>
              <a:t>sname</a:t>
            </a:r>
            <a:r>
              <a:rPr lang="en-GB" sz="2800" dirty="0"/>
              <a:t>: string, address: string) </a:t>
            </a:r>
          </a:p>
          <a:p>
            <a:r>
              <a:rPr lang="en-GB" sz="2800" dirty="0"/>
              <a:t>Parts(</a:t>
            </a:r>
            <a:r>
              <a:rPr lang="en-GB" sz="2800" u="sng" dirty="0" err="1"/>
              <a:t>pid</a:t>
            </a:r>
            <a:r>
              <a:rPr lang="en-GB" sz="2800" u="sng" dirty="0"/>
              <a:t>: integer</a:t>
            </a:r>
            <a:r>
              <a:rPr lang="en-GB" sz="2800" dirty="0"/>
              <a:t>, </a:t>
            </a:r>
            <a:r>
              <a:rPr lang="en-GB" sz="2800" dirty="0" err="1"/>
              <a:t>pname</a:t>
            </a:r>
            <a:r>
              <a:rPr lang="en-GB" sz="2800" dirty="0"/>
              <a:t>: string, </a:t>
            </a:r>
            <a:r>
              <a:rPr lang="en-GB" sz="2800" dirty="0" err="1"/>
              <a:t>color</a:t>
            </a:r>
            <a:r>
              <a:rPr lang="en-GB" sz="2800" dirty="0"/>
              <a:t>: string) </a:t>
            </a:r>
          </a:p>
          <a:p>
            <a:r>
              <a:rPr lang="en-GB" sz="2800" dirty="0" err="1"/>
              <a:t>Catalog</a:t>
            </a:r>
            <a:r>
              <a:rPr lang="en-GB" sz="2800" dirty="0"/>
              <a:t>(</a:t>
            </a:r>
            <a:r>
              <a:rPr lang="en-GB" sz="2800" u="sng" dirty="0" err="1"/>
              <a:t>sid</a:t>
            </a:r>
            <a:r>
              <a:rPr lang="en-GB" sz="2800" u="sng" dirty="0"/>
              <a:t>: integer, </a:t>
            </a:r>
            <a:r>
              <a:rPr lang="en-GB" sz="2800" u="sng" dirty="0" err="1"/>
              <a:t>pid</a:t>
            </a:r>
            <a:r>
              <a:rPr lang="en-GB" sz="2800" u="sng" dirty="0"/>
              <a:t>: integer</a:t>
            </a:r>
            <a:r>
              <a:rPr lang="en-GB" sz="2800" dirty="0"/>
              <a:t>, cost: real) </a:t>
            </a:r>
          </a:p>
        </p:txBody>
      </p:sp>
    </p:spTree>
    <p:extLst>
      <p:ext uri="{BB962C8B-B14F-4D97-AF65-F5344CB8AC3E}">
        <p14:creationId xmlns:p14="http://schemas.microsoft.com/office/powerpoint/2010/main" val="302529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="" xmlns:a16="http://schemas.microsoft.com/office/drawing/2014/main" id="{5CEBAA63-6A81-2841-AE14-633A9696B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aa-ET" b="1" dirty="0"/>
              <a:t>Division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="" xmlns:a16="http://schemas.microsoft.com/office/drawing/2014/main" id="{8EEF3427-2D7C-4246-8430-4D3BCE779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975" y="1600199"/>
            <a:ext cx="9344025" cy="4676775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aa-ET" sz="3200" b="1" dirty="0"/>
              <a:t>R </a:t>
            </a:r>
            <a:r>
              <a:rPr lang="en-GB" altLang="aa-ET" sz="3200" b="1" dirty="0">
                <a:sym typeface="Symbol" pitchFamily="2" charset="2"/>
              </a:rPr>
              <a:t></a:t>
            </a:r>
            <a:r>
              <a:rPr lang="en-GB" altLang="aa-ET" sz="3200" b="1" dirty="0"/>
              <a:t> S</a:t>
            </a:r>
          </a:p>
          <a:p>
            <a:pPr lvl="1">
              <a:lnSpc>
                <a:spcPct val="90000"/>
              </a:lnSpc>
            </a:pPr>
            <a:r>
              <a:rPr lang="en-GB" altLang="aa-ET" b="1" dirty="0"/>
              <a:t>Defines a relation over the attributes C that consists of set of tuples from R that match combination of </a:t>
            </a:r>
            <a:r>
              <a:rPr lang="en-GB" altLang="aa-ET" b="1" i="1" dirty="0"/>
              <a:t>every</a:t>
            </a:r>
            <a:r>
              <a:rPr lang="en-GB" altLang="aa-ET" b="1" dirty="0"/>
              <a:t> tuple in S.</a:t>
            </a:r>
          </a:p>
          <a:p>
            <a:pPr lvl="1">
              <a:lnSpc>
                <a:spcPct val="60000"/>
              </a:lnSpc>
            </a:pPr>
            <a:endParaRPr lang="en-GB" altLang="aa-ET" b="1" dirty="0"/>
          </a:p>
          <a:p>
            <a:pPr>
              <a:lnSpc>
                <a:spcPct val="90000"/>
              </a:lnSpc>
            </a:pPr>
            <a:r>
              <a:rPr lang="en-GB" altLang="aa-ET" b="1" dirty="0"/>
              <a:t>Expressed using basic operations:</a:t>
            </a:r>
            <a:endParaRPr lang="en-GB" altLang="aa-ET" dirty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aa-ET" b="1" noProof="1"/>
              <a:t>	T</a:t>
            </a:r>
            <a:r>
              <a:rPr lang="en-GB" altLang="aa-ET" b="1" baseline="-25000" noProof="1"/>
              <a:t>1</a:t>
            </a:r>
            <a:r>
              <a:rPr lang="en-GB" altLang="aa-ET" b="1" noProof="1"/>
              <a:t> </a:t>
            </a:r>
            <a:r>
              <a:rPr lang="en-GB" altLang="aa-ET" b="1" noProof="1">
                <a:sym typeface="Symbol" pitchFamily="2" charset="2"/>
              </a:rPr>
              <a:t></a:t>
            </a:r>
            <a:r>
              <a:rPr lang="en-GB" altLang="aa-ET" b="1" noProof="1"/>
              <a:t> </a:t>
            </a:r>
            <a:r>
              <a:rPr lang="en-GB" altLang="aa-ET" b="1" noProof="1">
                <a:sym typeface="Symbol" pitchFamily="2" charset="2"/>
              </a:rPr>
              <a:t></a:t>
            </a:r>
            <a:r>
              <a:rPr lang="en-GB" altLang="aa-ET" b="1" baseline="-25000" noProof="1"/>
              <a:t>C</a:t>
            </a:r>
            <a:r>
              <a:rPr lang="en-GB" altLang="aa-ET" b="1" noProof="1"/>
              <a:t>(R)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aa-ET" b="1" noProof="1"/>
              <a:t>	T</a:t>
            </a:r>
            <a:r>
              <a:rPr lang="en-GB" altLang="aa-ET" b="1" baseline="-25000" noProof="1"/>
              <a:t>2</a:t>
            </a:r>
            <a:r>
              <a:rPr lang="en-GB" altLang="aa-ET" b="1" noProof="1"/>
              <a:t> </a:t>
            </a:r>
            <a:r>
              <a:rPr lang="en-GB" altLang="aa-ET" b="1" noProof="1">
                <a:sym typeface="Symbol" pitchFamily="2" charset="2"/>
              </a:rPr>
              <a:t></a:t>
            </a:r>
            <a:r>
              <a:rPr lang="en-GB" altLang="aa-ET" b="1" noProof="1"/>
              <a:t> </a:t>
            </a:r>
            <a:r>
              <a:rPr lang="en-GB" altLang="aa-ET" b="1" noProof="1">
                <a:sym typeface="Symbol" pitchFamily="2" charset="2"/>
              </a:rPr>
              <a:t></a:t>
            </a:r>
            <a:r>
              <a:rPr lang="en-GB" altLang="aa-ET" b="1" baseline="-25000" noProof="1"/>
              <a:t>C</a:t>
            </a:r>
            <a:r>
              <a:rPr lang="en-GB" altLang="aa-ET" b="1" noProof="1"/>
              <a:t>((S X T</a:t>
            </a:r>
            <a:r>
              <a:rPr lang="en-GB" altLang="aa-ET" b="1" baseline="-25000" noProof="1"/>
              <a:t>1</a:t>
            </a:r>
            <a:r>
              <a:rPr lang="en-GB" altLang="aa-ET" b="1" noProof="1"/>
              <a:t>) – 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aa-ET" b="1" noProof="1"/>
              <a:t>	T </a:t>
            </a:r>
            <a:r>
              <a:rPr lang="en-GB" altLang="aa-ET" b="1" noProof="1">
                <a:sym typeface="Symbol" pitchFamily="2" charset="2"/>
              </a:rPr>
              <a:t></a:t>
            </a:r>
            <a:r>
              <a:rPr lang="en-GB" altLang="aa-ET" b="1" noProof="1"/>
              <a:t> T</a:t>
            </a:r>
            <a:r>
              <a:rPr lang="en-GB" altLang="aa-ET" b="1" baseline="-25000" noProof="1"/>
              <a:t>1</a:t>
            </a:r>
            <a:r>
              <a:rPr lang="en-GB" altLang="aa-ET" b="1" noProof="1"/>
              <a:t> – T</a:t>
            </a:r>
            <a:r>
              <a:rPr lang="en-GB" altLang="aa-ET" b="1" baseline="-25000" noProof="1"/>
              <a:t>2</a:t>
            </a:r>
            <a:endParaRPr lang="en-GB" altLang="aa-ET" b="1" dirty="0"/>
          </a:p>
        </p:txBody>
      </p:sp>
    </p:spTree>
    <p:extLst>
      <p:ext uri="{BB962C8B-B14F-4D97-AF65-F5344CB8AC3E}">
        <p14:creationId xmlns:p14="http://schemas.microsoft.com/office/powerpoint/2010/main" val="31270826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53FA394-ABBE-417A-9120-2B90BD2F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>
                <a:solidFill>
                  <a:srgbClr val="C00000"/>
                </a:solidFill>
              </a:rPr>
              <a:t>schema</a:t>
            </a:r>
            <a:r>
              <a:rPr lang="en-US" dirty="0"/>
              <a:t> -- is the logical structure of the database.</a:t>
            </a:r>
          </a:p>
          <a:p>
            <a:r>
              <a:rPr lang="en-US" dirty="0"/>
              <a:t>Database </a:t>
            </a:r>
            <a:r>
              <a:rPr lang="en-US" dirty="0">
                <a:solidFill>
                  <a:srgbClr val="C00000"/>
                </a:solidFill>
              </a:rPr>
              <a:t>instance</a:t>
            </a:r>
            <a:r>
              <a:rPr lang="en-US" dirty="0"/>
              <a:t> -- is a snapshot of the data in the database at a given instant in time. 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schema:   instructor (ID, name, </a:t>
            </a:r>
            <a:r>
              <a:rPr lang="en-US" dirty="0" err="1"/>
              <a:t>dept_name</a:t>
            </a:r>
            <a:r>
              <a:rPr lang="en-US" dirty="0"/>
              <a:t>, salary)</a:t>
            </a:r>
          </a:p>
          <a:p>
            <a:pPr marL="0" indent="0">
              <a:buNone/>
            </a:pPr>
            <a:r>
              <a:rPr lang="en-US" dirty="0"/>
              <a:t>Instance: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A405676-7C5C-493B-8C89-98837315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4" name="Picture 3" descr="2">
            <a:extLst>
              <a:ext uri="{FF2B5EF4-FFF2-40B4-BE49-F238E27FC236}">
                <a16:creationId xmlns="" xmlns:a16="http://schemas.microsoft.com/office/drawing/2014/main" id="{4D4FF7B2-42C6-498D-8BA7-D6A586453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70" y="3868655"/>
            <a:ext cx="3644961" cy="274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0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0B055AE7-4256-7C41-ACE9-0960DC9F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aa-ET" b="1" dirty="0"/>
              <a:t>Example - Division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="" xmlns:a16="http://schemas.microsoft.com/office/drawing/2014/main" id="{02D75833-C7D1-7F43-8A8E-FEAECF20D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3475" y="1676399"/>
            <a:ext cx="9229725" cy="4391025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aa-ET" b="1" dirty="0"/>
              <a:t>Identify all clients who have viewed all properties with three rooms.</a:t>
            </a:r>
          </a:p>
          <a:p>
            <a:pPr lvl="1">
              <a:lnSpc>
                <a:spcPct val="0"/>
              </a:lnSpc>
            </a:pPr>
            <a:endParaRPr lang="en-GB" altLang="aa-ET" b="1" dirty="0"/>
          </a:p>
          <a:p>
            <a:pPr lvl="1">
              <a:buFontTx/>
              <a:buNone/>
            </a:pPr>
            <a:r>
              <a:rPr lang="en-GB" altLang="aa-ET" b="1" dirty="0"/>
              <a:t>	(</a:t>
            </a:r>
            <a:r>
              <a:rPr lang="en-GB" altLang="aa-ET" b="1" dirty="0">
                <a:sym typeface="Symbol" pitchFamily="2" charset="2"/>
              </a:rPr>
              <a:t></a:t>
            </a:r>
            <a:r>
              <a:rPr lang="en-GB" altLang="aa-ET" b="1" baseline="-14000" dirty="0" err="1"/>
              <a:t>clientNo</a:t>
            </a:r>
            <a:r>
              <a:rPr lang="en-GB" altLang="aa-ET" b="1" baseline="-14000" dirty="0"/>
              <a:t>, </a:t>
            </a:r>
            <a:r>
              <a:rPr lang="en-GB" altLang="aa-ET" b="1" baseline="-14000" dirty="0" err="1"/>
              <a:t>propertyNo</a:t>
            </a:r>
            <a:r>
              <a:rPr lang="en-GB" altLang="aa-ET" b="1" dirty="0"/>
              <a:t>(Viewing)) </a:t>
            </a:r>
            <a:r>
              <a:rPr lang="en-GB" altLang="aa-ET" b="1" dirty="0">
                <a:sym typeface="Symbol" pitchFamily="2" charset="2"/>
              </a:rPr>
              <a:t></a:t>
            </a:r>
            <a:r>
              <a:rPr lang="en-GB" altLang="aa-ET" b="1" dirty="0"/>
              <a:t> </a:t>
            </a:r>
          </a:p>
          <a:p>
            <a:pPr lvl="1">
              <a:buFontTx/>
              <a:buNone/>
            </a:pPr>
            <a:r>
              <a:rPr lang="en-GB" altLang="aa-ET" b="1" dirty="0"/>
              <a:t>(</a:t>
            </a:r>
            <a:r>
              <a:rPr lang="en-GB" altLang="aa-ET" b="1" dirty="0">
                <a:sym typeface="Symbol" pitchFamily="2" charset="2"/>
              </a:rPr>
              <a:t></a:t>
            </a:r>
            <a:r>
              <a:rPr lang="en-GB" altLang="aa-ET" b="1" baseline="-14000" dirty="0" err="1"/>
              <a:t>propertyNo</a:t>
            </a:r>
            <a:r>
              <a:rPr lang="en-GB" altLang="aa-ET" b="1" dirty="0"/>
              <a:t>(</a:t>
            </a:r>
            <a:r>
              <a:rPr lang="en-GB" altLang="aa-ET" b="1" dirty="0">
                <a:sym typeface="Symbol" pitchFamily="2" charset="2"/>
              </a:rPr>
              <a:t></a:t>
            </a:r>
            <a:r>
              <a:rPr lang="en-GB" altLang="aa-ET" b="1" baseline="-14000" dirty="0"/>
              <a:t>rooms = 3</a:t>
            </a:r>
            <a:r>
              <a:rPr lang="en-GB" altLang="aa-ET" b="1" dirty="0"/>
              <a:t> (</a:t>
            </a:r>
            <a:r>
              <a:rPr lang="en-GB" altLang="aa-ET" b="1" dirty="0" err="1"/>
              <a:t>PropertyForRent</a:t>
            </a:r>
            <a:r>
              <a:rPr lang="en-GB" altLang="aa-ET" b="1" dirty="0"/>
              <a:t>)))</a:t>
            </a:r>
          </a:p>
        </p:txBody>
      </p:sp>
      <p:pic>
        <p:nvPicPr>
          <p:cNvPr id="96261" name="Picture 5" descr="DS3-Figure 04-12">
            <a:extLst>
              <a:ext uri="{FF2B5EF4-FFF2-40B4-BE49-F238E27FC236}">
                <a16:creationId xmlns="" xmlns:a16="http://schemas.microsoft.com/office/drawing/2014/main" id="{FB2F1F5C-4069-BD4D-A161-65316FF0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33826"/>
            <a:ext cx="671988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13229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3933C24-3403-2B49-937D-E139F1BF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" y="2490281"/>
            <a:ext cx="11587942" cy="4002592"/>
          </a:xfrm>
        </p:spPr>
        <p:txBody>
          <a:bodyPr>
            <a:norm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</a:t>
            </a:r>
            <a:r>
              <a:rPr lang="en-US" dirty="0" err="1"/>
              <a:t>s</a:t>
            </a:r>
            <a:r>
              <a:rPr lang="en-US" dirty="0"/>
              <a:t> of suppliers who supply every part.</a:t>
            </a:r>
          </a:p>
          <a:p>
            <a:r>
              <a:rPr lang="en-US" dirty="0"/>
              <a:t>Find the </a:t>
            </a:r>
            <a:r>
              <a:rPr lang="en-US" i="1" dirty="0" err="1"/>
              <a:t>sid</a:t>
            </a:r>
            <a:r>
              <a:rPr lang="en-US" dirty="0" err="1"/>
              <a:t>s</a:t>
            </a:r>
            <a:r>
              <a:rPr lang="en-US" dirty="0"/>
              <a:t> of suppliers who supply every red part.</a:t>
            </a:r>
          </a:p>
          <a:p>
            <a:r>
              <a:rPr lang="en-US" dirty="0"/>
              <a:t>Find the </a:t>
            </a:r>
            <a:r>
              <a:rPr lang="en-US" i="1" dirty="0" err="1"/>
              <a:t>sid</a:t>
            </a:r>
            <a:r>
              <a:rPr lang="en-US" dirty="0" err="1"/>
              <a:t>s</a:t>
            </a:r>
            <a:r>
              <a:rPr lang="en-US" dirty="0"/>
              <a:t> of suppliers who supply every red or green part.</a:t>
            </a:r>
          </a:p>
          <a:p>
            <a:r>
              <a:rPr lang="en-US" dirty="0"/>
              <a:t>Find the </a:t>
            </a:r>
            <a:r>
              <a:rPr lang="en-US" i="1" dirty="0" err="1"/>
              <a:t>sid</a:t>
            </a:r>
            <a:r>
              <a:rPr lang="en-US" dirty="0" err="1"/>
              <a:t>s</a:t>
            </a:r>
            <a:r>
              <a:rPr lang="en-US" dirty="0"/>
              <a:t> of suppliers who supply every red part or supply every green part.</a:t>
            </a:r>
          </a:p>
          <a:p>
            <a:r>
              <a:rPr lang="en-US" dirty="0"/>
              <a:t>Find pairs of </a:t>
            </a:r>
            <a:r>
              <a:rPr lang="en-US" i="1" dirty="0" err="1"/>
              <a:t>sid</a:t>
            </a:r>
            <a:r>
              <a:rPr lang="en-US" dirty="0" err="1"/>
              <a:t>s</a:t>
            </a:r>
            <a:r>
              <a:rPr lang="en-US" dirty="0"/>
              <a:t> such that the supplier with the first </a:t>
            </a:r>
            <a:r>
              <a:rPr lang="en-US" i="1" dirty="0" err="1"/>
              <a:t>sid</a:t>
            </a:r>
            <a:r>
              <a:rPr lang="en-US" i="1" dirty="0"/>
              <a:t> </a:t>
            </a:r>
            <a:r>
              <a:rPr lang="en-US" dirty="0"/>
              <a:t>charges more for some part than the supplier with the second </a:t>
            </a:r>
            <a:r>
              <a:rPr lang="en-US" i="1" dirty="0" err="1"/>
              <a:t>sid</a:t>
            </a:r>
            <a:r>
              <a:rPr lang="en-US" dirty="0"/>
              <a:t>.</a:t>
            </a:r>
          </a:p>
          <a:p>
            <a:r>
              <a:rPr lang="en-US" dirty="0"/>
              <a:t>Find the </a:t>
            </a:r>
            <a:r>
              <a:rPr lang="en-US" i="1" dirty="0" err="1"/>
              <a:t>pid</a:t>
            </a:r>
            <a:r>
              <a:rPr lang="en-US" dirty="0" err="1"/>
              <a:t>s</a:t>
            </a:r>
            <a:r>
              <a:rPr lang="en-US" dirty="0"/>
              <a:t> of parts supplied by at least two different suppliers.</a:t>
            </a:r>
            <a:endParaRPr lang="aa-ET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94411FA-4E31-B243-82FE-2F4062F010F9}"/>
              </a:ext>
            </a:extLst>
          </p:cNvPr>
          <p:cNvSpPr/>
          <p:nvPr/>
        </p:nvSpPr>
        <p:spPr>
          <a:xfrm>
            <a:off x="885825" y="514261"/>
            <a:ext cx="109632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</a:rPr>
              <a:t>Consider the following schema: </a:t>
            </a:r>
          </a:p>
          <a:p>
            <a:r>
              <a:rPr lang="en-GB" sz="2800" dirty="0"/>
              <a:t>Suppliers(</a:t>
            </a:r>
            <a:r>
              <a:rPr lang="en-GB" sz="2800" u="sng" dirty="0" err="1"/>
              <a:t>sid</a:t>
            </a:r>
            <a:r>
              <a:rPr lang="en-GB" sz="2800" u="sng" dirty="0"/>
              <a:t>: integer</a:t>
            </a:r>
            <a:r>
              <a:rPr lang="en-GB" sz="2800" dirty="0"/>
              <a:t>, </a:t>
            </a:r>
            <a:r>
              <a:rPr lang="en-GB" sz="2800" dirty="0" err="1"/>
              <a:t>sname</a:t>
            </a:r>
            <a:r>
              <a:rPr lang="en-GB" sz="2800" dirty="0"/>
              <a:t>: string, address: string) </a:t>
            </a:r>
          </a:p>
          <a:p>
            <a:r>
              <a:rPr lang="en-GB" sz="2800" dirty="0"/>
              <a:t>Parts(</a:t>
            </a:r>
            <a:r>
              <a:rPr lang="en-GB" sz="2800" u="sng" dirty="0" err="1"/>
              <a:t>pid</a:t>
            </a:r>
            <a:r>
              <a:rPr lang="en-GB" sz="2800" u="sng" dirty="0"/>
              <a:t>: integer</a:t>
            </a:r>
            <a:r>
              <a:rPr lang="en-GB" sz="2800" dirty="0"/>
              <a:t>, </a:t>
            </a:r>
            <a:r>
              <a:rPr lang="en-GB" sz="2800" dirty="0" err="1"/>
              <a:t>pname</a:t>
            </a:r>
            <a:r>
              <a:rPr lang="en-GB" sz="2800" dirty="0"/>
              <a:t>: string, </a:t>
            </a:r>
            <a:r>
              <a:rPr lang="en-GB" sz="2800" dirty="0" err="1"/>
              <a:t>color</a:t>
            </a:r>
            <a:r>
              <a:rPr lang="en-GB" sz="2800" dirty="0"/>
              <a:t>: string) </a:t>
            </a:r>
          </a:p>
          <a:p>
            <a:r>
              <a:rPr lang="en-GB" sz="2800" dirty="0" err="1"/>
              <a:t>Catalog</a:t>
            </a:r>
            <a:r>
              <a:rPr lang="en-GB" sz="2800" dirty="0"/>
              <a:t>(</a:t>
            </a:r>
            <a:r>
              <a:rPr lang="en-GB" sz="2800" u="sng" dirty="0" err="1"/>
              <a:t>sid</a:t>
            </a:r>
            <a:r>
              <a:rPr lang="en-GB" sz="2800" u="sng" dirty="0"/>
              <a:t>: integer, </a:t>
            </a:r>
            <a:r>
              <a:rPr lang="en-GB" sz="2800" u="sng" dirty="0" err="1"/>
              <a:t>pid</a:t>
            </a:r>
            <a:r>
              <a:rPr lang="en-GB" sz="2800" u="sng" dirty="0"/>
              <a:t>: integer</a:t>
            </a:r>
            <a:r>
              <a:rPr lang="en-GB" sz="2800" dirty="0"/>
              <a:t>, cost: real) </a:t>
            </a:r>
          </a:p>
        </p:txBody>
      </p:sp>
    </p:spTree>
    <p:extLst>
      <p:ext uri="{BB962C8B-B14F-4D97-AF65-F5344CB8AC3E}">
        <p14:creationId xmlns:p14="http://schemas.microsoft.com/office/powerpoint/2010/main" val="35303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FE25E1B-648F-4DBB-9E75-F0F161DE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184" y="6143510"/>
            <a:ext cx="11587942" cy="4847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null value causes complications in the definition of many operations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160E07C-1C2D-4FC1-92C6-42F07740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E89AD9E-B607-42E8-AD5D-7079817ADDFE}"/>
              </a:ext>
            </a:extLst>
          </p:cNvPr>
          <p:cNvSpPr/>
          <p:nvPr/>
        </p:nvSpPr>
        <p:spPr>
          <a:xfrm>
            <a:off x="423949" y="1278817"/>
            <a:ext cx="114186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Attribute values</a:t>
            </a:r>
          </a:p>
          <a:p>
            <a:r>
              <a:rPr lang="en-US" sz="2800" dirty="0"/>
              <a:t>• are atomic; that is, indivisible</a:t>
            </a:r>
          </a:p>
          <a:p>
            <a:r>
              <a:rPr lang="en-US" sz="2800" dirty="0"/>
              <a:t>• have a known domain</a:t>
            </a:r>
          </a:p>
          <a:p>
            <a:r>
              <a:rPr lang="en-US" sz="2800" dirty="0"/>
              <a:t>• can sometimes be “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2800" dirty="0"/>
              <a:t>”; member of every domain; Indicated that the value is “unknown”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24CBB52-2ADC-43E3-BB24-701B36B441D5}"/>
              </a:ext>
            </a:extLst>
          </p:cNvPr>
          <p:cNvSpPr/>
          <p:nvPr/>
        </p:nvSpPr>
        <p:spPr>
          <a:xfrm>
            <a:off x="423004" y="3611205"/>
            <a:ext cx="113192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Attribute Domain</a:t>
            </a:r>
          </a:p>
          <a:p>
            <a:r>
              <a:rPr lang="en-US" sz="2800" dirty="0"/>
              <a:t>• The set of allowed values for each attribute 	</a:t>
            </a:r>
          </a:p>
          <a:p>
            <a:r>
              <a:rPr lang="en-US" sz="2800" dirty="0"/>
              <a:t>	– </a:t>
            </a:r>
            <a:r>
              <a:rPr lang="en-US" sz="2800" dirty="0" err="1"/>
              <a:t>EmployeeAge</a:t>
            </a:r>
            <a:r>
              <a:rPr lang="en-US" sz="2800" dirty="0"/>
              <a:t> = Int[15,80]</a:t>
            </a:r>
          </a:p>
          <a:p>
            <a:endParaRPr lang="en-US" sz="2800" dirty="0"/>
          </a:p>
          <a:p>
            <a:r>
              <a:rPr lang="en-US" sz="2800" dirty="0"/>
              <a:t>• Domains may have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6435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E1B8FC7-066C-4FB4-8DBF-F9937FDE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Super key</a:t>
            </a:r>
          </a:p>
          <a:p>
            <a:pPr lvl="1"/>
            <a:r>
              <a:rPr lang="en-US" dirty="0"/>
              <a:t>a set of attributes whose values together uniquely identify a tuple in a relation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Candidate Key</a:t>
            </a:r>
          </a:p>
          <a:p>
            <a:pPr lvl="1"/>
            <a:r>
              <a:rPr lang="en-US" dirty="0"/>
              <a:t>a super key for which no proper subset is a super key:</a:t>
            </a:r>
          </a:p>
          <a:p>
            <a:pPr lvl="1"/>
            <a:r>
              <a:rPr lang="en-US" dirty="0"/>
              <a:t>a super key that is minimal</a:t>
            </a:r>
          </a:p>
          <a:p>
            <a:pPr lvl="1"/>
            <a:r>
              <a:rPr lang="en-US" dirty="0"/>
              <a:t>Can be more than one for a relation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Primary Key</a:t>
            </a:r>
          </a:p>
          <a:p>
            <a:pPr lvl="1"/>
            <a:r>
              <a:rPr lang="en-US" dirty="0"/>
              <a:t>a candidate key chosen to be the main key</a:t>
            </a:r>
          </a:p>
          <a:p>
            <a:pPr lvl="1"/>
            <a:r>
              <a:rPr lang="en-US" dirty="0"/>
              <a:t>One for each relation,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indicated by underlining the key attributes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		Student(</a:t>
            </a:r>
            <a:r>
              <a:rPr lang="en-US" u="sng" dirty="0" err="1">
                <a:solidFill>
                  <a:schemeClr val="bg2">
                    <a:lumMod val="25000"/>
                  </a:schemeClr>
                </a:solidFill>
              </a:rPr>
              <a:t>studno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,name,tutor,year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1BBAF70-EA3E-422A-9E43-78F83D18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4890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9B2ED80-53A5-4E79-843F-4C2F7BF2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58" y="4829907"/>
            <a:ext cx="11587942" cy="14128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Candidate keys are 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} and {</a:t>
            </a:r>
            <a:r>
              <a:rPr lang="en-US" dirty="0" err="1"/>
              <a:t>StudentID</a:t>
            </a: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61B1492-55DA-44AC-A163-55F380BF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Multiple Keys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3071D56-3C1C-499B-8BF1-83508047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24" y="1709708"/>
            <a:ext cx="7039261" cy="23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005D30B-1ECA-48B8-A057-8BAB2C06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set of attributes in a relation that exactly matches the primary key in another relation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400" dirty="0"/>
              <a:t>– the names of the attributes don’t have to be the same but must be of the same domain</a:t>
            </a:r>
          </a:p>
          <a:p>
            <a:pPr marL="0" indent="0">
              <a:buNone/>
            </a:pPr>
            <a:r>
              <a:rPr lang="en-US" dirty="0"/>
              <a:t>		Student (</a:t>
            </a:r>
            <a:r>
              <a:rPr lang="en-US" u="sng" dirty="0" err="1"/>
              <a:t>studno</a:t>
            </a:r>
            <a:r>
              <a:rPr lang="en-US" dirty="0"/>
              <a:t>, name, hons, teacher, classroom, year)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Staff (</a:t>
            </a:r>
            <a:r>
              <a:rPr lang="en-US" u="sng" dirty="0"/>
              <a:t>lecturer</a:t>
            </a:r>
            <a:r>
              <a:rPr lang="en-US" dirty="0"/>
              <a:t>, </a:t>
            </a:r>
            <a:r>
              <a:rPr lang="en-US" u="sng" dirty="0" err="1"/>
              <a:t>roomno</a:t>
            </a:r>
            <a:r>
              <a:rPr lang="en-US" dirty="0"/>
              <a:t>, </a:t>
            </a:r>
            <a:r>
              <a:rPr lang="en-US" dirty="0" err="1"/>
              <a:t>HoD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Notation:</a:t>
            </a:r>
          </a:p>
          <a:p>
            <a:pPr marL="0" indent="0">
              <a:buNone/>
            </a:pPr>
            <a:r>
              <a:rPr lang="en-US" dirty="0"/>
              <a:t>FK1: Student (tutor, </a:t>
            </a:r>
            <a:r>
              <a:rPr lang="en-US" dirty="0" err="1"/>
              <a:t>tutorroom</a:t>
            </a:r>
            <a:r>
              <a:rPr lang="en-US" dirty="0"/>
              <a:t>) references Staff (lecturer, </a:t>
            </a:r>
            <a:r>
              <a:rPr lang="en-US" dirty="0" err="1"/>
              <a:t>roomno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FK2: Staff (appraiser, </a:t>
            </a:r>
            <a:r>
              <a:rPr lang="en-US" dirty="0" err="1"/>
              <a:t>approom</a:t>
            </a:r>
            <a:r>
              <a:rPr lang="en-US" dirty="0"/>
              <a:t>) references Staff (lecturer, </a:t>
            </a:r>
            <a:r>
              <a:rPr lang="en-US" dirty="0" err="1"/>
              <a:t>roomno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6D065CB-97D6-4698-B74E-97D35F0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="" xmlns:a16="http://schemas.microsoft.com/office/drawing/2014/main" id="{D169B5CF-0A4A-48DE-8A22-1BDA7FCF2A1B}"/>
              </a:ext>
            </a:extLst>
          </p:cNvPr>
          <p:cNvCxnSpPr/>
          <p:nvPr/>
        </p:nvCxnSpPr>
        <p:spPr>
          <a:xfrm rot="10800000" flipV="1">
            <a:off x="4288779" y="3342011"/>
            <a:ext cx="3317734" cy="501706"/>
          </a:xfrm>
          <a:prstGeom prst="curvedConnector3">
            <a:avLst>
              <a:gd name="adj1" fmla="val 100488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="" xmlns:a16="http://schemas.microsoft.com/office/drawing/2014/main" id="{65CAA892-42A5-49CD-83BE-A58AB004603A}"/>
              </a:ext>
            </a:extLst>
          </p:cNvPr>
          <p:cNvSpPr/>
          <p:nvPr/>
        </p:nvSpPr>
        <p:spPr>
          <a:xfrm rot="9608062">
            <a:off x="3645460" y="2678465"/>
            <a:ext cx="4604368" cy="1577947"/>
          </a:xfrm>
          <a:prstGeom prst="arc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7517DDF-2CF3-45FC-AE23-153562D4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Procedural versus non-procedural, or declarative “Pure” languages:</a:t>
            </a:r>
          </a:p>
          <a:p>
            <a:pPr lvl="1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Relational algebra</a:t>
            </a:r>
          </a:p>
          <a:p>
            <a:pPr lvl="1"/>
            <a:r>
              <a:rPr lang="en-US" sz="3600" dirty="0"/>
              <a:t>Tuple relational calculus</a:t>
            </a:r>
          </a:p>
          <a:p>
            <a:pPr lvl="1"/>
            <a:r>
              <a:rPr lang="en-US" sz="3600" dirty="0"/>
              <a:t>Domain relational calculus</a:t>
            </a:r>
          </a:p>
          <a:p>
            <a:endParaRPr lang="en-US" sz="4000" dirty="0"/>
          </a:p>
          <a:p>
            <a:r>
              <a:rPr lang="en-US" sz="4000" dirty="0"/>
              <a:t>The above 3 pure languages are equivalent in computing power</a:t>
            </a:r>
          </a:p>
          <a:p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8AE965E-3320-47D6-BA1A-1991F58E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Query Languages</a:t>
            </a:r>
          </a:p>
        </p:txBody>
      </p:sp>
    </p:spTree>
    <p:extLst>
      <p:ext uri="{BB962C8B-B14F-4D97-AF65-F5344CB8AC3E}">
        <p14:creationId xmlns:p14="http://schemas.microsoft.com/office/powerpoint/2010/main" val="36953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3314</Words>
  <Application>Microsoft Office PowerPoint</Application>
  <PresentationFormat>Widescreen</PresentationFormat>
  <Paragraphs>413</Paragraphs>
  <Slides>41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MS PGothic</vt:lpstr>
      <vt:lpstr>游ゴシック</vt:lpstr>
      <vt:lpstr>Arial</vt:lpstr>
      <vt:lpstr>Calibri</vt:lpstr>
      <vt:lpstr>Calibri Light</vt:lpstr>
      <vt:lpstr>Cambria Math</vt:lpstr>
      <vt:lpstr>Monotype Sorts</vt:lpstr>
      <vt:lpstr>Symbol</vt:lpstr>
      <vt:lpstr>Times New Roman</vt:lpstr>
      <vt:lpstr>Wingdings</vt:lpstr>
      <vt:lpstr>Office Theme</vt:lpstr>
      <vt:lpstr>Equation</vt:lpstr>
      <vt:lpstr>Relational Model</vt:lpstr>
      <vt:lpstr>Relational Model</vt:lpstr>
      <vt:lpstr>A Sample Relational Database</vt:lpstr>
      <vt:lpstr>Database Schema</vt:lpstr>
      <vt:lpstr>Attribute</vt:lpstr>
      <vt:lpstr>Keys</vt:lpstr>
      <vt:lpstr>Example: Multiple Keys</vt:lpstr>
      <vt:lpstr>Foreign Key</vt:lpstr>
      <vt:lpstr>Relational Query Languages</vt:lpstr>
      <vt:lpstr>Relational algebra</vt:lpstr>
      <vt:lpstr>PowerPoint Presentation</vt:lpstr>
      <vt:lpstr>Select Operation</vt:lpstr>
      <vt:lpstr>Select Operation (Cont.)</vt:lpstr>
      <vt:lpstr>Project Operation</vt:lpstr>
      <vt:lpstr>Project Operation (Cont.)</vt:lpstr>
      <vt:lpstr>Composition of Relational Operations</vt:lpstr>
      <vt:lpstr>Cartesian-Product Operation</vt:lpstr>
      <vt:lpstr>The  instructor  X  teaches  table</vt:lpstr>
      <vt:lpstr>Join Operation</vt:lpstr>
      <vt:lpstr>PowerPoint Presentation</vt:lpstr>
      <vt:lpstr>Join Operation (Cont.)</vt:lpstr>
      <vt:lpstr>Exercise</vt:lpstr>
      <vt:lpstr>The Assignment  Operation </vt:lpstr>
      <vt:lpstr>Types of Joins</vt:lpstr>
      <vt:lpstr>Theta Join</vt:lpstr>
      <vt:lpstr>Example</vt:lpstr>
      <vt:lpstr>Natural Join</vt:lpstr>
      <vt:lpstr>Natural Join Example</vt:lpstr>
      <vt:lpstr>Natural Join</vt:lpstr>
      <vt:lpstr>Equi-join</vt:lpstr>
      <vt:lpstr>Union Operation</vt:lpstr>
      <vt:lpstr>Set-Intersection Operation</vt:lpstr>
      <vt:lpstr>Set Difference Operation</vt:lpstr>
      <vt:lpstr>Outer join</vt:lpstr>
      <vt:lpstr>Example - Left Outer join</vt:lpstr>
      <vt:lpstr>The Rename Operation </vt:lpstr>
      <vt:lpstr>Equivalent Queries</vt:lpstr>
      <vt:lpstr>PowerPoint Presentation</vt:lpstr>
      <vt:lpstr>Division</vt:lpstr>
      <vt:lpstr>Example - Division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Dr. Muhammad Abdul Rehman Soomrani</dc:creator>
  <cp:lastModifiedBy>Microsoft account</cp:lastModifiedBy>
  <cp:revision>114</cp:revision>
  <dcterms:created xsi:type="dcterms:W3CDTF">2020-09-15T16:36:23Z</dcterms:created>
  <dcterms:modified xsi:type="dcterms:W3CDTF">2022-03-15T11:40:58Z</dcterms:modified>
</cp:coreProperties>
</file>