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303" r:id="rId3"/>
    <p:sldId id="304" r:id="rId4"/>
    <p:sldId id="305" r:id="rId5"/>
    <p:sldId id="321" r:id="rId6"/>
    <p:sldId id="306" r:id="rId7"/>
    <p:sldId id="334" r:id="rId8"/>
    <p:sldId id="336" r:id="rId9"/>
    <p:sldId id="323" r:id="rId10"/>
    <p:sldId id="338" r:id="rId11"/>
    <p:sldId id="335" r:id="rId12"/>
    <p:sldId id="458" r:id="rId13"/>
    <p:sldId id="281" r:id="rId14"/>
    <p:sldId id="282" r:id="rId15"/>
    <p:sldId id="283" r:id="rId16"/>
    <p:sldId id="286" r:id="rId17"/>
    <p:sldId id="287" r:id="rId18"/>
    <p:sldId id="289" r:id="rId19"/>
    <p:sldId id="291" r:id="rId20"/>
    <p:sldId id="293" r:id="rId21"/>
    <p:sldId id="632" r:id="rId22"/>
    <p:sldId id="63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6" autoAdjust="0"/>
    <p:restoredTop sz="86096" autoAdjust="0"/>
  </p:normalViewPr>
  <p:slideViewPr>
    <p:cSldViewPr snapToGrid="0">
      <p:cViewPr varScale="1">
        <p:scale>
          <a:sx n="94" d="100"/>
          <a:sy n="94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7438F-4990-4295-A18F-CCCB15850C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1504-9E15-4EDB-94CF-C5F4DA39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04F1A2-4A72-4249-9C81-430831D3C4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33ECC08-A87A-4042-80B1-9CDA6DA44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81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D0C304A-03B7-423A-A7E1-594B6B213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6C3B1DD-FA27-4C2D-82B6-CCDC463CC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13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191FC61-1495-4CD6-8A25-05B8ED435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6AA419A-E0A1-4582-BBB5-E73D02959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29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7A541F0-67F2-4DC9-86CD-D5F31219B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77E425C-00AE-47DB-BB65-22F741487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15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BC1136F-52DB-4069-8729-2D48A3D9E7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02ADDA3-0CA7-4E20-931F-E0D64D641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38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E7E5BE2B-78CD-9343-8A1F-016096EE2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0B3416FC-314C-6548-A555-F7EF44231EC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C34AB9BE-D102-9641-83AD-E54E65285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C00197EE-D5C9-B54B-98A2-A23CDF254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97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41504-9E15-4EDB-94CF-C5F4DA3903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79EE0AF-BEFC-5348-9D8B-932358FF33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9801599-FACD-F742-881B-40B063968B45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0CEB6DA-21AA-3C49-B504-453B1BDFD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9C11900B-8F40-1E4D-B441-DF0F948F7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51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BFFECEA8-3C2A-594C-B51E-EFAAFC9B4AB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D6940F7-5C82-E74A-B6B7-2B28BA563F23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37BBC003-46B7-6345-8319-BFDB0D0BE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EFC4ABF2-3240-2C4B-A91D-CECF62B84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312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CE87-71FA-4889-BD99-60F8750EA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06B3A-8544-44BE-AF8A-68A04143F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55557E3-800B-439F-AABD-F6E5C2EBD848}"/>
              </a:ext>
            </a:extLst>
          </p:cNvPr>
          <p:cNvSpPr/>
          <p:nvPr userDrawn="1"/>
        </p:nvSpPr>
        <p:spPr>
          <a:xfrm rot="10800000">
            <a:off x="58188" y="6650182"/>
            <a:ext cx="11346873" cy="207818"/>
          </a:xfrm>
          <a:prstGeom prst="parallelogram">
            <a:avLst>
              <a:gd name="adj" fmla="val 35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176F7601-F08B-407F-9910-364443E78827}"/>
              </a:ext>
            </a:extLst>
          </p:cNvPr>
          <p:cNvSpPr/>
          <p:nvPr userDrawn="1"/>
        </p:nvSpPr>
        <p:spPr>
          <a:xfrm rot="5400000" flipV="1">
            <a:off x="-3107161" y="3472185"/>
            <a:ext cx="6430814" cy="207820"/>
          </a:xfrm>
          <a:prstGeom prst="parallelogram">
            <a:avLst>
              <a:gd name="adj" fmla="val 353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32538CBD-01CC-46FA-B775-D95C90E5E15D}"/>
              </a:ext>
            </a:extLst>
          </p:cNvPr>
          <p:cNvSpPr/>
          <p:nvPr userDrawn="1"/>
        </p:nvSpPr>
        <p:spPr>
          <a:xfrm rot="2688994">
            <a:off x="-82780" y="6270490"/>
            <a:ext cx="693432" cy="663893"/>
          </a:xfrm>
          <a:prstGeom prst="flowChartMerge">
            <a:avLst/>
          </a:prstGeom>
          <a:gradFill flip="none" rotWithShape="1">
            <a:gsLst>
              <a:gs pos="24000">
                <a:schemeClr val="tx1"/>
              </a:gs>
              <a:gs pos="23000">
                <a:schemeClr val="tx1"/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B70C-CFF0-4F24-8CEB-EB5A6DAC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" y="1321724"/>
            <a:ext cx="11587942" cy="5171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B8B75C-3776-4CEA-A8BB-3818A8FB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49" y="274320"/>
            <a:ext cx="11587942" cy="9227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989702E-3DFB-49BE-938B-48A5DBAFDB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2011890" y="6497666"/>
            <a:ext cx="180109" cy="365125"/>
          </a:xfrm>
          <a:prstGeom prst="rect">
            <a:avLst/>
          </a:prstGeom>
        </p:spPr>
        <p:txBody>
          <a:bodyPr/>
          <a:lstStyle/>
          <a:p>
            <a:fld id="{C62A3FC0-688F-499A-9000-BBC2EEC99B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78F1ACBE-8003-4175-8328-ADDC197392DF}"/>
              </a:ext>
            </a:extLst>
          </p:cNvPr>
          <p:cNvSpPr/>
          <p:nvPr userDrawn="1"/>
        </p:nvSpPr>
        <p:spPr>
          <a:xfrm rot="10800000">
            <a:off x="58188" y="6650182"/>
            <a:ext cx="11346873" cy="207818"/>
          </a:xfrm>
          <a:prstGeom prst="parallelogram">
            <a:avLst>
              <a:gd name="adj" fmla="val 35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51D67D6-59DD-4198-B300-65A48A808431}"/>
              </a:ext>
            </a:extLst>
          </p:cNvPr>
          <p:cNvSpPr/>
          <p:nvPr userDrawn="1"/>
        </p:nvSpPr>
        <p:spPr>
          <a:xfrm rot="5400000" flipV="1">
            <a:off x="-3107161" y="3472185"/>
            <a:ext cx="6430814" cy="207820"/>
          </a:xfrm>
          <a:prstGeom prst="parallelogram">
            <a:avLst>
              <a:gd name="adj" fmla="val 353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erge 26">
            <a:extLst>
              <a:ext uri="{FF2B5EF4-FFF2-40B4-BE49-F238E27FC236}">
                <a16:creationId xmlns:a16="http://schemas.microsoft.com/office/drawing/2014/main" id="{F5B2A801-A88F-47DD-88DF-DDB69C84B4EF}"/>
              </a:ext>
            </a:extLst>
          </p:cNvPr>
          <p:cNvSpPr/>
          <p:nvPr userDrawn="1"/>
        </p:nvSpPr>
        <p:spPr>
          <a:xfrm rot="2688994">
            <a:off x="-82780" y="6270490"/>
            <a:ext cx="693432" cy="663893"/>
          </a:xfrm>
          <a:prstGeom prst="flowChartMerge">
            <a:avLst/>
          </a:prstGeom>
          <a:gradFill flip="none" rotWithShape="1">
            <a:gsLst>
              <a:gs pos="24000">
                <a:schemeClr val="tx1"/>
              </a:gs>
              <a:gs pos="23000">
                <a:schemeClr val="tx1"/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6DC003-DF89-264E-95F6-D4D2AFAE49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4376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8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B4C53-84BC-4494-BEAC-B046C85B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60797-E0CE-4C97-810D-7A3D485C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9761587-2A51-FD4F-B8F2-D5AA53D7A672}"/>
              </a:ext>
            </a:extLst>
          </p:cNvPr>
          <p:cNvSpPr/>
          <p:nvPr userDrawn="1"/>
        </p:nvSpPr>
        <p:spPr>
          <a:xfrm rot="10800000">
            <a:off x="58188" y="6650182"/>
            <a:ext cx="11346873" cy="207818"/>
          </a:xfrm>
          <a:prstGeom prst="parallelogram">
            <a:avLst>
              <a:gd name="adj" fmla="val 3539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2841AA3-7530-7F4D-9940-E58F98EE9B6A}"/>
              </a:ext>
            </a:extLst>
          </p:cNvPr>
          <p:cNvSpPr/>
          <p:nvPr userDrawn="1"/>
        </p:nvSpPr>
        <p:spPr>
          <a:xfrm rot="5400000" flipV="1">
            <a:off x="-3115253" y="3472185"/>
            <a:ext cx="6430814" cy="207820"/>
          </a:xfrm>
          <a:prstGeom prst="parallelogram">
            <a:avLst>
              <a:gd name="adj" fmla="val 3539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erge 26">
            <a:extLst>
              <a:ext uri="{FF2B5EF4-FFF2-40B4-BE49-F238E27FC236}">
                <a16:creationId xmlns:a16="http://schemas.microsoft.com/office/drawing/2014/main" id="{0D9AA8D6-F07F-5441-9EC4-57461229DC87}"/>
              </a:ext>
            </a:extLst>
          </p:cNvPr>
          <p:cNvSpPr/>
          <p:nvPr userDrawn="1"/>
        </p:nvSpPr>
        <p:spPr>
          <a:xfrm rot="2688994">
            <a:off x="-82780" y="6270490"/>
            <a:ext cx="693432" cy="663893"/>
          </a:xfrm>
          <a:prstGeom prst="flowChartMerge">
            <a:avLst/>
          </a:prstGeom>
          <a:gradFill flip="none" rotWithShape="1">
            <a:gsLst>
              <a:gs pos="24000">
                <a:schemeClr val="tx1"/>
              </a:gs>
              <a:gs pos="23000">
                <a:schemeClr val="tx1"/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4026-4C79-4A5A-B832-90C2E609E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EFA35-0C6C-4FF8-A6BE-0012A1BFA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Databases Systems [BS-IV(cs/se)] [Fall 2022]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52018-997D-7947-A9A9-A7B71D117240}"/>
              </a:ext>
            </a:extLst>
          </p:cNvPr>
          <p:cNvSpPr/>
          <p:nvPr/>
        </p:nvSpPr>
        <p:spPr>
          <a:xfrm>
            <a:off x="1126836" y="6413145"/>
            <a:ext cx="8634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400" dirty="0">
                <a:solidFill>
                  <a:srgbClr val="002060"/>
                </a:solidFill>
              </a:rPr>
              <a:t>Most of the content was taken from slides of book “Database System Concepts, 7</a:t>
            </a:r>
            <a:r>
              <a:rPr lang="en-US" altLang="en-US" sz="1400" baseline="30000" dirty="0">
                <a:solidFill>
                  <a:srgbClr val="002060"/>
                </a:solidFill>
              </a:rPr>
              <a:t>th</a:t>
            </a:r>
            <a:r>
              <a:rPr lang="en-US" altLang="en-US" sz="1400" dirty="0">
                <a:solidFill>
                  <a:srgbClr val="002060"/>
                </a:solidFill>
              </a:rPr>
              <a:t> Ed, </a:t>
            </a:r>
            <a:r>
              <a:rPr lang="en-US" altLang="en-US" sz="1100" dirty="0" err="1">
                <a:solidFill>
                  <a:srgbClr val="002060"/>
                </a:solidFill>
              </a:rPr>
              <a:t>Silberschatz</a:t>
            </a:r>
            <a:r>
              <a:rPr lang="en-US" altLang="en-US" sz="1100" dirty="0">
                <a:solidFill>
                  <a:srgbClr val="002060"/>
                </a:solidFill>
              </a:rPr>
              <a:t>, </a:t>
            </a:r>
            <a:r>
              <a:rPr lang="en-US" altLang="en-US" sz="1100" dirty="0" err="1">
                <a:solidFill>
                  <a:srgbClr val="002060"/>
                </a:solidFill>
              </a:rPr>
              <a:t>Korth</a:t>
            </a:r>
            <a:r>
              <a:rPr lang="en-US" altLang="en-US" sz="1100" dirty="0">
                <a:solidFill>
                  <a:srgbClr val="002060"/>
                </a:solidFill>
              </a:rPr>
              <a:t> and Sudarshan”</a:t>
            </a:r>
            <a:endParaRPr lang="aa-ET" sz="1400" dirty="0"/>
          </a:p>
        </p:txBody>
      </p:sp>
    </p:spTree>
    <p:extLst>
      <p:ext uri="{BB962C8B-B14F-4D97-AF65-F5344CB8AC3E}">
        <p14:creationId xmlns:p14="http://schemas.microsoft.com/office/powerpoint/2010/main" val="396367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F0A020-7FE0-3646-A627-403CEA83C28F}"/>
              </a:ext>
            </a:extLst>
          </p:cNvPr>
          <p:cNvGrpSpPr/>
          <p:nvPr/>
        </p:nvGrpSpPr>
        <p:grpSpPr>
          <a:xfrm>
            <a:off x="261640" y="571914"/>
            <a:ext cx="8495132" cy="3940632"/>
            <a:chOff x="5014308" y="274320"/>
            <a:chExt cx="8495132" cy="394063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7AC713-F6CC-4E57-9F7C-9DE7CDF0AFC1}"/>
                </a:ext>
              </a:extLst>
            </p:cNvPr>
            <p:cNvCxnSpPr>
              <a:stCxn id="34" idx="0"/>
              <a:endCxn id="49" idx="2"/>
            </p:cNvCxnSpPr>
            <p:nvPr/>
          </p:nvCxnSpPr>
          <p:spPr bwMode="auto">
            <a:xfrm flipH="1" flipV="1">
              <a:off x="8789019" y="1306658"/>
              <a:ext cx="2688" cy="30948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47414A-4191-4367-AA6E-560E67B8268F}"/>
                </a:ext>
              </a:extLst>
            </p:cNvPr>
            <p:cNvGrpSpPr/>
            <p:nvPr/>
          </p:nvGrpSpPr>
          <p:grpSpPr>
            <a:xfrm>
              <a:off x="11553216" y="2396168"/>
              <a:ext cx="1956224" cy="1016902"/>
              <a:chOff x="4621116" y="4920884"/>
              <a:chExt cx="2191448" cy="1529933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555A7B4-C508-4F56-85C8-0B06FC6AD469}"/>
                  </a:ext>
                </a:extLst>
              </p:cNvPr>
              <p:cNvSpPr/>
              <p:nvPr/>
            </p:nvSpPr>
            <p:spPr bwMode="auto">
              <a:xfrm>
                <a:off x="4816174" y="5867858"/>
                <a:ext cx="1905000" cy="582959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Secretary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562D72-1658-477C-98C6-5DD8F20F8D0F}"/>
                  </a:ext>
                </a:extLst>
              </p:cNvPr>
              <p:cNvSpPr/>
              <p:nvPr/>
            </p:nvSpPr>
            <p:spPr bwMode="auto">
              <a:xfrm>
                <a:off x="4621116" y="4920884"/>
                <a:ext cx="2191448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typingSpeed</a:t>
                </a:r>
                <a:endParaRPr lang="en-US" sz="1800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BCBC22E-C34C-4790-BC43-993EE6EDD40B}"/>
                  </a:ext>
                </a:extLst>
              </p:cNvPr>
              <p:cNvCxnSpPr>
                <a:cxnSpLocks/>
                <a:stCxn id="58" idx="0"/>
                <a:endCxn id="59" idx="4"/>
              </p:cNvCxnSpPr>
              <p:nvPr/>
            </p:nvCxnSpPr>
            <p:spPr bwMode="auto">
              <a:xfrm flipH="1" flipV="1">
                <a:off x="5716840" y="5496948"/>
                <a:ext cx="51834" cy="37091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4AA7EDE-6194-4D44-A437-AA2BCC60EC84}"/>
                </a:ext>
              </a:extLst>
            </p:cNvPr>
            <p:cNvGrpSpPr/>
            <p:nvPr/>
          </p:nvGrpSpPr>
          <p:grpSpPr>
            <a:xfrm>
              <a:off x="6087619" y="274320"/>
              <a:ext cx="5149498" cy="1032338"/>
              <a:chOff x="-8521" y="4557092"/>
              <a:chExt cx="6561779" cy="165118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F1D7A66-5005-47D7-86E6-A71FB82908B3}"/>
                  </a:ext>
                </a:extLst>
              </p:cNvPr>
              <p:cNvSpPr/>
              <p:nvPr/>
            </p:nvSpPr>
            <p:spPr bwMode="auto">
              <a:xfrm>
                <a:off x="2481254" y="5625320"/>
                <a:ext cx="1905000" cy="58296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Staff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4D63B2E-8248-4A43-A8D9-EB0F1EB8217D}"/>
                  </a:ext>
                </a:extLst>
              </p:cNvPr>
              <p:cNvSpPr/>
              <p:nvPr/>
            </p:nvSpPr>
            <p:spPr bwMode="auto">
              <a:xfrm>
                <a:off x="-8521" y="4557092"/>
                <a:ext cx="1716599" cy="5760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u="sng" dirty="0" err="1"/>
                  <a:t>staffNo</a:t>
                </a:r>
                <a:endParaRPr lang="en-US" sz="1800" u="sng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F0FF626-09A9-49C0-936C-956BDCE0FB02}"/>
                  </a:ext>
                </a:extLst>
              </p:cNvPr>
              <p:cNvSpPr/>
              <p:nvPr/>
            </p:nvSpPr>
            <p:spPr bwMode="auto">
              <a:xfrm>
                <a:off x="1835696" y="4587697"/>
                <a:ext cx="1440160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/>
                  <a:t>Name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5D23AFC-C78C-407C-A85A-F792D78F3A88}"/>
                  </a:ext>
                </a:extLst>
              </p:cNvPr>
              <p:cNvSpPr/>
              <p:nvPr/>
            </p:nvSpPr>
            <p:spPr bwMode="auto">
              <a:xfrm>
                <a:off x="3368406" y="4570918"/>
                <a:ext cx="1716599" cy="5760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/>
                  <a:t>Position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D2938D9-C0E2-48F9-A2F9-0027C1D067BB}"/>
                  </a:ext>
                </a:extLst>
              </p:cNvPr>
              <p:cNvSpPr/>
              <p:nvPr/>
            </p:nvSpPr>
            <p:spPr bwMode="auto">
              <a:xfrm>
                <a:off x="5113098" y="4557092"/>
                <a:ext cx="1440160" cy="5760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/>
                  <a:t>salary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00227E4-5280-48D5-9C93-F3B381AE990C}"/>
                  </a:ext>
                </a:extLst>
              </p:cNvPr>
              <p:cNvCxnSpPr>
                <a:stCxn id="49" idx="0"/>
                <a:endCxn id="53" idx="4"/>
              </p:cNvCxnSpPr>
              <p:nvPr/>
            </p:nvCxnSpPr>
            <p:spPr bwMode="auto">
              <a:xfrm flipV="1">
                <a:off x="3433755" y="5133157"/>
                <a:ext cx="2399424" cy="49216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C2F9371-4682-4BBC-9264-1A7473CA429F}"/>
                  </a:ext>
                </a:extLst>
              </p:cNvPr>
              <p:cNvCxnSpPr>
                <a:cxnSpLocks/>
                <a:stCxn id="49" idx="0"/>
                <a:endCxn id="52" idx="4"/>
              </p:cNvCxnSpPr>
              <p:nvPr/>
            </p:nvCxnSpPr>
            <p:spPr bwMode="auto">
              <a:xfrm flipV="1">
                <a:off x="3433755" y="5146983"/>
                <a:ext cx="792950" cy="47833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0E683A0-F279-492C-817B-A90BFF40B9E5}"/>
                  </a:ext>
                </a:extLst>
              </p:cNvPr>
              <p:cNvCxnSpPr>
                <a:stCxn id="49" idx="0"/>
                <a:endCxn id="51" idx="4"/>
              </p:cNvCxnSpPr>
              <p:nvPr/>
            </p:nvCxnSpPr>
            <p:spPr bwMode="auto">
              <a:xfrm flipH="1" flipV="1">
                <a:off x="2555776" y="5163761"/>
                <a:ext cx="877978" cy="46155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46EFD2B-F55F-49E2-A26E-4A8CC54D1F9E}"/>
                  </a:ext>
                </a:extLst>
              </p:cNvPr>
              <p:cNvCxnSpPr>
                <a:cxnSpLocks/>
                <a:stCxn id="49" idx="0"/>
                <a:endCxn id="50" idx="4"/>
              </p:cNvCxnSpPr>
              <p:nvPr/>
            </p:nvCxnSpPr>
            <p:spPr bwMode="auto">
              <a:xfrm flipH="1" flipV="1">
                <a:off x="849778" y="5133157"/>
                <a:ext cx="2583976" cy="49216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A75C928-D22A-4F16-8D3E-4AEB562E5710}"/>
                </a:ext>
              </a:extLst>
            </p:cNvPr>
            <p:cNvGrpSpPr/>
            <p:nvPr/>
          </p:nvGrpSpPr>
          <p:grpSpPr>
            <a:xfrm>
              <a:off x="6952839" y="3207576"/>
              <a:ext cx="4238436" cy="1007376"/>
              <a:chOff x="1072410" y="3946163"/>
              <a:chExt cx="5474807" cy="149286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4F45BEB-5E8A-4B81-B9F4-DB74470405C7}"/>
                  </a:ext>
                </a:extLst>
              </p:cNvPr>
              <p:cNvSpPr/>
              <p:nvPr/>
            </p:nvSpPr>
            <p:spPr bwMode="auto">
              <a:xfrm>
                <a:off x="2080849" y="3946163"/>
                <a:ext cx="2726725" cy="58296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SalesPersonnel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345BB66-973B-4A69-88A2-88B9A1A07747}"/>
                  </a:ext>
                </a:extLst>
              </p:cNvPr>
              <p:cNvSpPr/>
              <p:nvPr/>
            </p:nvSpPr>
            <p:spPr bwMode="auto">
              <a:xfrm>
                <a:off x="1072410" y="4862962"/>
                <a:ext cx="2051596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salesArea</a:t>
                </a:r>
                <a:endParaRPr lang="en-US" sz="18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233F105-324A-44BF-B9A6-1BA929AF1C5D}"/>
                  </a:ext>
                </a:extLst>
              </p:cNvPr>
              <p:cNvSpPr/>
              <p:nvPr/>
            </p:nvSpPr>
            <p:spPr bwMode="auto">
              <a:xfrm>
                <a:off x="3688928" y="4823492"/>
                <a:ext cx="2858289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carAllowance</a:t>
                </a:r>
                <a:endParaRPr lang="en-US" sz="18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D3C9758-5A9A-48F0-B780-9231A15E9C47}"/>
                  </a:ext>
                </a:extLst>
              </p:cNvPr>
              <p:cNvCxnSpPr>
                <a:cxnSpLocks/>
                <a:stCxn id="44" idx="2"/>
                <a:endCxn id="46" idx="0"/>
              </p:cNvCxnSpPr>
              <p:nvPr/>
            </p:nvCxnSpPr>
            <p:spPr bwMode="auto">
              <a:xfrm>
                <a:off x="3444212" y="4529123"/>
                <a:ext cx="1673860" cy="2943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3FD28F4-2C0C-4174-B3FA-EC3009E31254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 bwMode="auto">
              <a:xfrm flipH="1">
                <a:off x="2098208" y="4529123"/>
                <a:ext cx="1346004" cy="33383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084070A-1EB0-45C7-864A-92ECC974A65C}"/>
                </a:ext>
              </a:extLst>
            </p:cNvPr>
            <p:cNvGrpSpPr/>
            <p:nvPr/>
          </p:nvGrpSpPr>
          <p:grpSpPr>
            <a:xfrm>
              <a:off x="5014308" y="2046593"/>
              <a:ext cx="2623622" cy="1566118"/>
              <a:chOff x="682078" y="4124484"/>
              <a:chExt cx="3388942" cy="23208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E4E22E-D414-429A-AED4-6852ED1B16AC}"/>
                  </a:ext>
                </a:extLst>
              </p:cNvPr>
              <p:cNvSpPr/>
              <p:nvPr/>
            </p:nvSpPr>
            <p:spPr bwMode="auto">
              <a:xfrm>
                <a:off x="973650" y="5862405"/>
                <a:ext cx="1905000" cy="582959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Manager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4F34A7-B214-45D3-A19B-D8533445FC41}"/>
                  </a:ext>
                </a:extLst>
              </p:cNvPr>
              <p:cNvSpPr/>
              <p:nvPr/>
            </p:nvSpPr>
            <p:spPr bwMode="auto">
              <a:xfrm>
                <a:off x="1371611" y="4124484"/>
                <a:ext cx="2699409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mgrStartdate</a:t>
                </a:r>
                <a:endParaRPr lang="en-US" sz="18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7EA00E-5574-4826-9E65-BA61FD27D48B}"/>
                  </a:ext>
                </a:extLst>
              </p:cNvPr>
              <p:cNvSpPr/>
              <p:nvPr/>
            </p:nvSpPr>
            <p:spPr bwMode="auto">
              <a:xfrm>
                <a:off x="682078" y="4779551"/>
                <a:ext cx="1440159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/>
                  <a:t>bonus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8429A92-73C1-4CC3-8060-2B6D9CE21E96}"/>
                  </a:ext>
                </a:extLst>
              </p:cNvPr>
              <p:cNvCxnSpPr>
                <a:stCxn id="39" idx="0"/>
                <a:endCxn id="41" idx="4"/>
              </p:cNvCxnSpPr>
              <p:nvPr/>
            </p:nvCxnSpPr>
            <p:spPr bwMode="auto">
              <a:xfrm flipH="1" flipV="1">
                <a:off x="1402157" y="5355615"/>
                <a:ext cx="523993" cy="5067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D9A9D99-8841-4DA2-80D9-4F3E176F786E}"/>
                  </a:ext>
                </a:extLst>
              </p:cNvPr>
              <p:cNvCxnSpPr>
                <a:cxnSpLocks/>
                <a:stCxn id="39" idx="0"/>
                <a:endCxn id="40" idx="4"/>
              </p:cNvCxnSpPr>
              <p:nvPr/>
            </p:nvCxnSpPr>
            <p:spPr bwMode="auto">
              <a:xfrm flipV="1">
                <a:off x="1926151" y="4700548"/>
                <a:ext cx="795165" cy="116185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0E3E57-6526-4DB2-90EB-5534D1CE50ED}"/>
                </a:ext>
              </a:extLst>
            </p:cNvPr>
            <p:cNvSpPr/>
            <p:nvPr/>
          </p:nvSpPr>
          <p:spPr bwMode="auto">
            <a:xfrm>
              <a:off x="8264811" y="1616140"/>
              <a:ext cx="1053792" cy="566477"/>
            </a:xfrm>
            <a:prstGeom prst="triangl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err="1"/>
                <a:t>isA</a:t>
              </a:r>
              <a:endParaRPr lang="en-US" sz="1800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4DA818-373D-42AD-A450-D066BDE25DBB}"/>
                </a:ext>
              </a:extLst>
            </p:cNvPr>
            <p:cNvCxnSpPr>
              <a:stCxn id="34" idx="3"/>
              <a:endCxn id="39" idx="3"/>
            </p:cNvCxnSpPr>
            <p:nvPr/>
          </p:nvCxnSpPr>
          <p:spPr bwMode="auto">
            <a:xfrm flipH="1">
              <a:off x="6714831" y="2182617"/>
              <a:ext cx="2076876" cy="12334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C47712-50D2-4B4B-8CBA-B22A207D6B86}"/>
                </a:ext>
              </a:extLst>
            </p:cNvPr>
            <p:cNvCxnSpPr>
              <a:stCxn id="34" idx="3"/>
              <a:endCxn id="58" idx="1"/>
            </p:cNvCxnSpPr>
            <p:nvPr/>
          </p:nvCxnSpPr>
          <p:spPr bwMode="auto">
            <a:xfrm>
              <a:off x="8791707" y="2182617"/>
              <a:ext cx="2935630" cy="10367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FCFA252-186D-4102-8423-60504D9C638A}"/>
                </a:ext>
              </a:extLst>
            </p:cNvPr>
            <p:cNvCxnSpPr>
              <a:cxnSpLocks/>
              <a:stCxn id="34" idx="3"/>
              <a:endCxn id="44" idx="0"/>
            </p:cNvCxnSpPr>
            <p:nvPr/>
          </p:nvCxnSpPr>
          <p:spPr bwMode="auto">
            <a:xfrm flipH="1">
              <a:off x="8789019" y="2182617"/>
              <a:ext cx="2688" cy="102495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806EE3-DC22-0F44-A0F0-9309B655BFB2}"/>
              </a:ext>
            </a:extLst>
          </p:cNvPr>
          <p:cNvGrpSpPr/>
          <p:nvPr/>
        </p:nvGrpSpPr>
        <p:grpSpPr>
          <a:xfrm>
            <a:off x="6061544" y="1859722"/>
            <a:ext cx="6130456" cy="3956099"/>
            <a:chOff x="5461506" y="-493857"/>
            <a:chExt cx="6130456" cy="395609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84B1A07-7AB9-9941-8A13-CC05B975EE28}"/>
                </a:ext>
              </a:extLst>
            </p:cNvPr>
            <p:cNvGrpSpPr/>
            <p:nvPr/>
          </p:nvGrpSpPr>
          <p:grpSpPr>
            <a:xfrm>
              <a:off x="9635738" y="2150847"/>
              <a:ext cx="1956224" cy="1254759"/>
              <a:chOff x="2473072" y="4551798"/>
              <a:chExt cx="2191448" cy="188779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74F43A8-BE2E-574F-A337-AE8F4BE5EFF4}"/>
                  </a:ext>
                </a:extLst>
              </p:cNvPr>
              <p:cNvSpPr/>
              <p:nvPr/>
            </p:nvSpPr>
            <p:spPr bwMode="auto">
              <a:xfrm>
                <a:off x="2616296" y="5856629"/>
                <a:ext cx="1905000" cy="582959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PartTime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B7A00CF-FCCB-2345-9646-56EC90A5A3F4}"/>
                  </a:ext>
                </a:extLst>
              </p:cNvPr>
              <p:cNvSpPr/>
              <p:nvPr/>
            </p:nvSpPr>
            <p:spPr bwMode="auto">
              <a:xfrm>
                <a:off x="2473072" y="4551798"/>
                <a:ext cx="2191448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hourlyRate</a:t>
                </a:r>
                <a:endParaRPr lang="en-US" sz="1800" dirty="0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468D1EE-2889-264F-9474-34CD54C96F44}"/>
                  </a:ext>
                </a:extLst>
              </p:cNvPr>
              <p:cNvCxnSpPr>
                <a:cxnSpLocks/>
                <a:stCxn id="89" idx="0"/>
                <a:endCxn id="90" idx="4"/>
              </p:cNvCxnSpPr>
              <p:nvPr/>
            </p:nvCxnSpPr>
            <p:spPr bwMode="auto">
              <a:xfrm flipH="1" flipV="1">
                <a:off x="3568796" y="5127862"/>
                <a:ext cx="1" cy="72876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127ACB1-4E5C-CD42-8366-1890C87A987A}"/>
                </a:ext>
              </a:extLst>
            </p:cNvPr>
            <p:cNvGrpSpPr/>
            <p:nvPr/>
          </p:nvGrpSpPr>
          <p:grpSpPr>
            <a:xfrm>
              <a:off x="5461506" y="2356931"/>
              <a:ext cx="3923689" cy="1105311"/>
              <a:chOff x="1259725" y="4584386"/>
              <a:chExt cx="5068244" cy="163799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7D29720-D297-1F4B-BE6A-5F01CED4695B}"/>
                  </a:ext>
                </a:extLst>
              </p:cNvPr>
              <p:cNvSpPr/>
              <p:nvPr/>
            </p:nvSpPr>
            <p:spPr bwMode="auto">
              <a:xfrm>
                <a:off x="2843956" y="5639423"/>
                <a:ext cx="2196572" cy="582959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>
                    <a:latin typeface="Times New Roman" pitchFamily="18" charset="0"/>
                  </a:rPr>
                  <a:t>Permanent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BA8FE8A-264E-D046-8065-F75498E5E593}"/>
                  </a:ext>
                </a:extLst>
              </p:cNvPr>
              <p:cNvSpPr/>
              <p:nvPr/>
            </p:nvSpPr>
            <p:spPr bwMode="auto">
              <a:xfrm>
                <a:off x="1259725" y="4584386"/>
                <a:ext cx="2699409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salaryScale</a:t>
                </a:r>
                <a:endParaRPr lang="en-US" sz="1800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83AE469-A032-7E44-BBBB-CE1940B7416E}"/>
                  </a:ext>
                </a:extLst>
              </p:cNvPr>
              <p:cNvSpPr/>
              <p:nvPr/>
            </p:nvSpPr>
            <p:spPr bwMode="auto">
              <a:xfrm>
                <a:off x="4374140" y="4666468"/>
                <a:ext cx="1953829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Allownce</a:t>
                </a:r>
                <a:endParaRPr lang="en-US" sz="180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38F15C6-F4CA-004A-8598-C90B6414ABF8}"/>
                  </a:ext>
                </a:extLst>
              </p:cNvPr>
              <p:cNvCxnSpPr>
                <a:cxnSpLocks/>
                <a:stCxn id="70" idx="0"/>
                <a:endCxn id="72" idx="4"/>
              </p:cNvCxnSpPr>
              <p:nvPr/>
            </p:nvCxnSpPr>
            <p:spPr bwMode="auto">
              <a:xfrm flipV="1">
                <a:off x="3942242" y="5242532"/>
                <a:ext cx="1408812" cy="39689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184861F-DF24-6B43-8E91-52C74945A6C9}"/>
                  </a:ext>
                </a:extLst>
              </p:cNvPr>
              <p:cNvCxnSpPr>
                <a:cxnSpLocks/>
                <a:stCxn id="70" idx="0"/>
                <a:endCxn id="71" idx="4"/>
              </p:cNvCxnSpPr>
              <p:nvPr/>
            </p:nvCxnSpPr>
            <p:spPr bwMode="auto">
              <a:xfrm flipH="1" flipV="1">
                <a:off x="2609430" y="5160450"/>
                <a:ext cx="1332812" cy="47897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Isosceles Triangle 33">
              <a:extLst>
                <a:ext uri="{FF2B5EF4-FFF2-40B4-BE49-F238E27FC236}">
                  <a16:creationId xmlns:a16="http://schemas.microsoft.com/office/drawing/2014/main" id="{98E9B82D-AD51-934F-BFCB-3F6CA4C5F0AC}"/>
                </a:ext>
              </a:extLst>
            </p:cNvPr>
            <p:cNvSpPr/>
            <p:nvPr/>
          </p:nvSpPr>
          <p:spPr bwMode="auto">
            <a:xfrm>
              <a:off x="8093361" y="-493857"/>
              <a:ext cx="1053792" cy="566477"/>
            </a:xfrm>
            <a:prstGeom prst="triangl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err="1"/>
                <a:t>isA</a:t>
              </a:r>
              <a:endParaRPr lang="en-US" sz="1800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23F5D8A-48D7-674F-B90F-F28B6C668605}"/>
                </a:ext>
              </a:extLst>
            </p:cNvPr>
            <p:cNvCxnSpPr>
              <a:cxnSpLocks/>
              <a:stCxn id="66" idx="3"/>
              <a:endCxn id="70" idx="0"/>
            </p:cNvCxnSpPr>
            <p:nvPr/>
          </p:nvCxnSpPr>
          <p:spPr bwMode="auto">
            <a:xfrm flipH="1">
              <a:off x="7538234" y="72620"/>
              <a:ext cx="1082023" cy="299624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1BE8A0E-D42A-B445-8932-10FA2B0F6D92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 bwMode="auto">
            <a:xfrm>
              <a:off x="8620257" y="72620"/>
              <a:ext cx="1143332" cy="313924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91C0A1E-44DF-9A41-AC22-2EEA2FFBAB98}"/>
              </a:ext>
            </a:extLst>
          </p:cNvPr>
          <p:cNvCxnSpPr>
            <a:stCxn id="66" idx="0"/>
            <a:endCxn id="49" idx="3"/>
          </p:cNvCxnSpPr>
          <p:nvPr/>
        </p:nvCxnSpPr>
        <p:spPr>
          <a:xfrm rot="16200000" flipV="1">
            <a:off x="6783218" y="-577356"/>
            <a:ext cx="437706" cy="443644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AB7657-3C86-2048-9C93-6F212AC7CECB}"/>
              </a:ext>
            </a:extLst>
          </p:cNvPr>
          <p:cNvSpPr txBox="1"/>
          <p:nvPr/>
        </p:nvSpPr>
        <p:spPr>
          <a:xfrm>
            <a:off x="4629956" y="2027791"/>
            <a:ext cx="236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2400" dirty="0"/>
              <a:t>{AND, Partial}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8A2C3B-D33D-A14A-BA1D-3105F6A50E0E}"/>
              </a:ext>
            </a:extLst>
          </p:cNvPr>
          <p:cNvSpPr txBox="1"/>
          <p:nvPr/>
        </p:nvSpPr>
        <p:spPr>
          <a:xfrm>
            <a:off x="9426546" y="1673413"/>
            <a:ext cx="236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2400" dirty="0"/>
              <a:t>{OR, Total}</a:t>
            </a:r>
          </a:p>
        </p:txBody>
      </p:sp>
    </p:spTree>
    <p:extLst>
      <p:ext uri="{BB962C8B-B14F-4D97-AF65-F5344CB8AC3E}">
        <p14:creationId xmlns:p14="http://schemas.microsoft.com/office/powerpoint/2010/main" val="373086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4BA4ED-5A9E-4C94-B89E-B860E8D3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7" y="149899"/>
            <a:ext cx="9916139" cy="63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0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8B4E227C-2E44-A24E-B345-77CE778A4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9824" y="2439988"/>
            <a:ext cx="8753475" cy="12366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Translation to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139656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24AEF7A8-4F34-EA40-8017-9A6A4AF68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Derive relations for logical data model</a:t>
            </a:r>
            <a:endParaRPr lang="en-GB" altLang="en-US" b="1" dirty="0">
              <a:cs typeface="Times New Roman" panose="02020603050405020304" pitchFamily="18" charset="0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B72CFB8-69DB-EA41-BEF3-B723779AD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49" y="1676400"/>
            <a:ext cx="11587942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="1" dirty="0">
                <a:cs typeface="Times New Roman" panose="02020603050405020304" pitchFamily="18" charset="0"/>
              </a:rPr>
              <a:t>(1) Strong entity types</a:t>
            </a:r>
          </a:p>
          <a:p>
            <a:pPr marL="914400" lvl="1" indent="-457200"/>
            <a:r>
              <a:rPr lang="en-US" altLang="en-US" sz="3200" dirty="0">
                <a:cs typeface="Times New Roman" panose="02020603050405020304" pitchFamily="18" charset="0"/>
              </a:rPr>
              <a:t>For each strong entity in data model,</a:t>
            </a:r>
          </a:p>
          <a:p>
            <a:pPr marL="1257300" lvl="2" indent="-342900"/>
            <a:r>
              <a:rPr lang="en-US" altLang="en-US" sz="2800" dirty="0">
                <a:cs typeface="Times New Roman" panose="02020603050405020304" pitchFamily="18" charset="0"/>
              </a:rPr>
              <a:t>Create relation that includes all simple attributes of entity</a:t>
            </a:r>
          </a:p>
          <a:p>
            <a:pPr marL="1257300" lvl="2" indent="-342900"/>
            <a:r>
              <a:rPr lang="en-US" altLang="en-US" sz="2800" dirty="0">
                <a:cs typeface="Times New Roman" panose="02020603050405020304" pitchFamily="18" charset="0"/>
              </a:rPr>
              <a:t>For composite attributes, include only constituent simple attributes</a:t>
            </a:r>
            <a:endParaRPr lang="en-GB" altLang="en-US" sz="2800" dirty="0"/>
          </a:p>
          <a:p>
            <a:pPr marL="0" indent="0">
              <a:buNone/>
            </a:pPr>
            <a:r>
              <a:rPr lang="en-GB" altLang="en-US" sz="4000" b="1" dirty="0">
                <a:cs typeface="Times New Roman" panose="02020603050405020304" pitchFamily="18" charset="0"/>
              </a:rPr>
              <a:t>(2) </a:t>
            </a:r>
            <a:r>
              <a:rPr lang="en-US" altLang="en-US" sz="4000" b="1" dirty="0">
                <a:cs typeface="Times New Roman" panose="02020603050405020304" pitchFamily="18" charset="0"/>
              </a:rPr>
              <a:t>Weak entity types</a:t>
            </a:r>
          </a:p>
          <a:p>
            <a:pPr marL="914400" lvl="1" indent="-457200"/>
            <a:r>
              <a:rPr lang="en-US" altLang="en-US" sz="3200" dirty="0">
                <a:cs typeface="Times New Roman" panose="02020603050405020304" pitchFamily="18" charset="0"/>
              </a:rPr>
              <a:t>For each weak entity in data model, </a:t>
            </a:r>
          </a:p>
          <a:p>
            <a:pPr marL="1257300" lvl="2" indent="-342900"/>
            <a:r>
              <a:rPr lang="en-US" altLang="en-US" sz="2800" dirty="0">
                <a:cs typeface="Times New Roman" panose="02020603050405020304" pitchFamily="18" charset="0"/>
              </a:rPr>
              <a:t>Create relation that includes all simple attributes of entity</a:t>
            </a:r>
          </a:p>
          <a:p>
            <a:pPr marL="1257300" lvl="2" indent="-342900"/>
            <a:r>
              <a:rPr lang="en-US" altLang="en-US" sz="2800" dirty="0">
                <a:cs typeface="Times New Roman" panose="02020603050405020304" pitchFamily="18" charset="0"/>
              </a:rPr>
              <a:t>Primary key of weak entity is partially or fully derived from each owner entity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00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57E7DD26-1B58-BD4F-90ED-84382F3EC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Derive relations for logical data model</a:t>
            </a:r>
            <a:endParaRPr lang="en-GB" altLang="en-US" b="1" dirty="0">
              <a:cs typeface="Times New Roman" panose="02020603050405020304" pitchFamily="18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13DD2D5-13D8-A84D-956A-D51B82608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50" y="1676400"/>
            <a:ext cx="11348950" cy="49530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cs typeface="Times New Roman" panose="02020603050405020304" pitchFamily="18" charset="0"/>
              </a:rPr>
              <a:t>(3)	One-to-many (1:*) binary relationship types</a:t>
            </a:r>
          </a:p>
          <a:p>
            <a:pPr lvl="1"/>
            <a:r>
              <a:rPr lang="en-US" altLang="en-US" sz="3200" dirty="0">
                <a:cs typeface="Times New Roman" panose="02020603050405020304" pitchFamily="18" charset="0"/>
              </a:rPr>
              <a:t>For each 1:* binary relationship, </a:t>
            </a:r>
          </a:p>
          <a:p>
            <a:pPr lvl="2"/>
            <a:r>
              <a:rPr lang="en-US" altLang="en-US" sz="2400" dirty="0">
                <a:cs typeface="Times New Roman" panose="02020603050405020304" pitchFamily="18" charset="0"/>
              </a:rPr>
              <a:t>Entity on ‘</a:t>
            </a:r>
            <a:r>
              <a:rPr lang="en-US" alt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one side</a:t>
            </a:r>
            <a:r>
              <a:rPr lang="en-US" altLang="en-US" sz="2400" dirty="0">
                <a:cs typeface="Times New Roman" panose="02020603050405020304" pitchFamily="18" charset="0"/>
              </a:rPr>
              <a:t>’ of relationship designated as </a:t>
            </a:r>
            <a:r>
              <a:rPr lang="en-US" alt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parent</a:t>
            </a:r>
            <a:r>
              <a:rPr lang="en-US" altLang="en-US" sz="2400" dirty="0">
                <a:cs typeface="Times New Roman" panose="02020603050405020304" pitchFamily="18" charset="0"/>
              </a:rPr>
              <a:t> entity </a:t>
            </a:r>
          </a:p>
          <a:p>
            <a:pPr lvl="2"/>
            <a:r>
              <a:rPr lang="en-US" altLang="en-US" sz="2400" dirty="0">
                <a:cs typeface="Times New Roman" panose="02020603050405020304" pitchFamily="18" charset="0"/>
              </a:rPr>
              <a:t>Entity on ‘</a:t>
            </a:r>
            <a:r>
              <a:rPr lang="en-US" alt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many side</a:t>
            </a:r>
            <a:r>
              <a:rPr lang="en-US" altLang="en-US" sz="2400" dirty="0">
                <a:cs typeface="Times New Roman" panose="02020603050405020304" pitchFamily="18" charset="0"/>
              </a:rPr>
              <a:t>’ designated as </a:t>
            </a:r>
            <a:r>
              <a:rPr lang="en-US" alt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child</a:t>
            </a:r>
            <a:r>
              <a:rPr lang="en-US" altLang="en-US" sz="2400" dirty="0">
                <a:cs typeface="Times New Roman" panose="02020603050405020304" pitchFamily="18" charset="0"/>
              </a:rPr>
              <a:t> entity</a:t>
            </a:r>
          </a:p>
          <a:p>
            <a:pPr lvl="1"/>
            <a:r>
              <a:rPr lang="en-US" altLang="en-US" sz="3200" dirty="0">
                <a:cs typeface="Times New Roman" panose="02020603050405020304" pitchFamily="18" charset="0"/>
              </a:rPr>
              <a:t>Represent relationship by posting </a:t>
            </a:r>
            <a:r>
              <a:rPr lang="en-US" altLang="en-US" sz="32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copy of primary key attribute(s) of parent entity into relation representing child entity </a:t>
            </a:r>
          </a:p>
          <a:p>
            <a:pPr lvl="2"/>
            <a:r>
              <a:rPr lang="en-US" altLang="en-US" sz="2400" dirty="0">
                <a:cs typeface="Times New Roman" panose="02020603050405020304" pitchFamily="18" charset="0"/>
              </a:rPr>
              <a:t>Acts as foreign key</a:t>
            </a:r>
          </a:p>
          <a:p>
            <a:pPr lvl="1"/>
            <a:r>
              <a:rPr lang="en-GB" altLang="en-US" sz="3200" dirty="0">
                <a:cs typeface="Times New Roman" panose="02020603050405020304" pitchFamily="18" charset="0"/>
              </a:rPr>
              <a:t>If relationship has attributes</a:t>
            </a:r>
          </a:p>
          <a:p>
            <a:pPr lvl="2"/>
            <a:r>
              <a:rPr lang="en-GB" altLang="en-US" sz="2400" dirty="0">
                <a:cs typeface="Times New Roman" panose="02020603050405020304" pitchFamily="18" charset="0"/>
              </a:rPr>
              <a:t>Post attributes to child entity along with copy of parent entity primary key</a:t>
            </a:r>
          </a:p>
        </p:txBody>
      </p:sp>
    </p:spTree>
    <p:extLst>
      <p:ext uri="{BB962C8B-B14F-4D97-AF65-F5344CB8AC3E}">
        <p14:creationId xmlns:p14="http://schemas.microsoft.com/office/powerpoint/2010/main" val="12098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AF47310-4FDC-A840-BBAE-357ABE2BF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Derive relations for logical data model</a:t>
            </a:r>
            <a:endParaRPr lang="en-GB" altLang="en-US" b="1" dirty="0">
              <a:cs typeface="Times New Roman" panose="02020603050405020304" pitchFamily="18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A6BFF42-689A-834F-94A7-5068D6461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50" y="1676401"/>
            <a:ext cx="11291800" cy="49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(4) One-to-one (1:1) binary relationship types</a:t>
            </a:r>
          </a:p>
          <a:p>
            <a:pPr marL="914400" lvl="1" indent="-457200"/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Cardinality cannot be used </a:t>
            </a:r>
            <a:r>
              <a:rPr lang="en-US" altLang="en-US" sz="2800" dirty="0">
                <a:cs typeface="Times New Roman" panose="02020603050405020304" pitchFamily="18" charset="0"/>
              </a:rPr>
              <a:t>to identify parent and child entities</a:t>
            </a:r>
          </a:p>
          <a:p>
            <a:pPr marL="914400" lvl="1" indent="-457200"/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Participation</a:t>
            </a:r>
            <a:r>
              <a:rPr lang="en-US" altLang="en-US" sz="2800" dirty="0">
                <a:cs typeface="Times New Roman" panose="02020603050405020304" pitchFamily="18" charset="0"/>
              </a:rPr>
              <a:t> constraints used </a:t>
            </a:r>
          </a:p>
          <a:p>
            <a:pPr marL="914400" lvl="1" indent="-457200"/>
            <a:r>
              <a:rPr lang="en-US" altLang="en-US" sz="2800" dirty="0">
                <a:solidFill>
                  <a:srgbClr val="7030A0"/>
                </a:solidFill>
                <a:cs typeface="Times New Roman" panose="02020603050405020304" pitchFamily="18" charset="0"/>
              </a:rPr>
              <a:t>Options:</a:t>
            </a:r>
          </a:p>
          <a:p>
            <a:pPr marL="1257300" lvl="2" indent="-342900">
              <a:buFontTx/>
              <a:buAutoNum type="arabicParenR"/>
            </a:pPr>
            <a:r>
              <a:rPr lang="en-US" altLang="en-US" dirty="0">
                <a:solidFill>
                  <a:srgbClr val="7030A0"/>
                </a:solidFill>
                <a:cs typeface="Times New Roman" panose="02020603050405020304" pitchFamily="18" charset="0"/>
              </a:rPr>
              <a:t>Represent relationship by combining entities involved into one relation </a:t>
            </a:r>
          </a:p>
          <a:p>
            <a:pPr marL="1257300" lvl="2" indent="-342900">
              <a:buFontTx/>
              <a:buAutoNum type="arabicParenR"/>
            </a:pPr>
            <a:r>
              <a:rPr lang="en-US" altLang="en-US" dirty="0">
                <a:solidFill>
                  <a:srgbClr val="7030A0"/>
                </a:solidFill>
                <a:cs typeface="Times New Roman" panose="02020603050405020304" pitchFamily="18" charset="0"/>
              </a:rPr>
              <a:t>Create two relations and post copy of primary key from one relation to other</a:t>
            </a:r>
          </a:p>
          <a:p>
            <a:pPr marL="914400" lvl="1" indent="-457200"/>
            <a:r>
              <a:rPr lang="en-US" altLang="en-US" sz="2800" dirty="0">
                <a:cs typeface="Times New Roman" panose="02020603050405020304" pitchFamily="18" charset="0"/>
              </a:rPr>
              <a:t>Consider the following:</a:t>
            </a:r>
          </a:p>
          <a:p>
            <a:pPr marL="1257300" lvl="2" indent="-342900"/>
            <a:r>
              <a:rPr lang="en-US" altLang="en-US" sz="2800" i="1" dirty="0">
                <a:cs typeface="Times New Roman" panose="02020603050405020304" pitchFamily="18" charset="0"/>
              </a:rPr>
              <a:t>(a) total </a:t>
            </a:r>
            <a:r>
              <a:rPr lang="en-US" altLang="en-US" sz="2800" dirty="0">
                <a:cs typeface="Times New Roman" panose="02020603050405020304" pitchFamily="18" charset="0"/>
              </a:rPr>
              <a:t>participation on </a:t>
            </a:r>
            <a:r>
              <a:rPr lang="en-US" altLang="en-US" sz="2800" i="1" dirty="0">
                <a:cs typeface="Times New Roman" panose="02020603050405020304" pitchFamily="18" charset="0"/>
              </a:rPr>
              <a:t>both </a:t>
            </a:r>
            <a:r>
              <a:rPr lang="en-US" altLang="en-US" sz="2800" dirty="0">
                <a:cs typeface="Times New Roman" panose="02020603050405020304" pitchFamily="18" charset="0"/>
              </a:rPr>
              <a:t>sides of 1:1 relationship</a:t>
            </a:r>
          </a:p>
          <a:p>
            <a:pPr marL="1257300" lvl="2" indent="-342900"/>
            <a:r>
              <a:rPr lang="en-US" altLang="en-US" sz="2800" i="1" dirty="0">
                <a:cs typeface="Times New Roman" panose="02020603050405020304" pitchFamily="18" charset="0"/>
              </a:rPr>
              <a:t>(b) total</a:t>
            </a:r>
            <a:r>
              <a:rPr lang="en-US" altLang="en-US" sz="2800" dirty="0">
                <a:cs typeface="Times New Roman" panose="02020603050405020304" pitchFamily="18" charset="0"/>
              </a:rPr>
              <a:t> participation on </a:t>
            </a:r>
            <a:r>
              <a:rPr lang="en-US" altLang="en-US" sz="2800" i="1" dirty="0">
                <a:cs typeface="Times New Roman" panose="02020603050405020304" pitchFamily="18" charset="0"/>
              </a:rPr>
              <a:t>one</a:t>
            </a:r>
            <a:r>
              <a:rPr lang="en-US" altLang="en-US" sz="2800" dirty="0">
                <a:cs typeface="Times New Roman" panose="02020603050405020304" pitchFamily="18" charset="0"/>
              </a:rPr>
              <a:t> side of 1:1 relationship</a:t>
            </a:r>
          </a:p>
          <a:p>
            <a:pPr marL="1257300" lvl="2" indent="-342900"/>
            <a:r>
              <a:rPr lang="en-US" altLang="en-US" sz="2800" i="1" dirty="0">
                <a:cs typeface="Times New Roman" panose="02020603050405020304" pitchFamily="18" charset="0"/>
              </a:rPr>
              <a:t>(c) partial</a:t>
            </a:r>
            <a:r>
              <a:rPr lang="en-US" altLang="en-US" sz="2800" dirty="0">
                <a:cs typeface="Times New Roman" panose="02020603050405020304" pitchFamily="18" charset="0"/>
              </a:rPr>
              <a:t> participation on </a:t>
            </a:r>
            <a:r>
              <a:rPr lang="en-US" altLang="en-US" sz="2800" i="1" dirty="0">
                <a:cs typeface="Times New Roman" panose="02020603050405020304" pitchFamily="18" charset="0"/>
              </a:rPr>
              <a:t>both</a:t>
            </a:r>
            <a:r>
              <a:rPr lang="en-US" altLang="en-US" sz="2800" dirty="0">
                <a:cs typeface="Times New Roman" panose="02020603050405020304" pitchFamily="18" charset="0"/>
              </a:rPr>
              <a:t> sides of 1:1 relationship</a:t>
            </a:r>
          </a:p>
          <a:p>
            <a:pPr marL="914400" lvl="1" indent="-457200"/>
            <a:endParaRPr lang="en-GB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F114CBC7-62EC-554D-B2BE-99ACE8B59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Derive relations for logical data model</a:t>
            </a:r>
            <a:endParaRPr lang="en-GB" altLang="en-US" b="1" dirty="0">
              <a:cs typeface="Times New Roman" panose="02020603050405020304" pitchFamily="18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9C2747F-18AA-DB4C-A56E-CC32737B8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799" y="1676401"/>
            <a:ext cx="11287125" cy="490727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(a) </a:t>
            </a:r>
            <a:r>
              <a:rPr lang="en-US" altLang="en-US" sz="24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Total </a:t>
            </a:r>
            <a:r>
              <a:rPr lang="en-US" altLang="en-US" sz="2400" b="1" dirty="0">
                <a:solidFill>
                  <a:srgbClr val="7030A0"/>
                </a:solidFill>
                <a:cs typeface="Times New Roman" panose="02020603050405020304" pitchFamily="18" charset="0"/>
              </a:rPr>
              <a:t>participation on </a:t>
            </a:r>
            <a:r>
              <a:rPr lang="en-US" altLang="en-US" sz="24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both</a:t>
            </a:r>
            <a:r>
              <a:rPr lang="en-US" altLang="en-US" sz="2400" b="1" dirty="0">
                <a:solidFill>
                  <a:srgbClr val="7030A0"/>
                </a:solidFill>
                <a:cs typeface="Times New Roman" panose="02020603050405020304" pitchFamily="18" charset="0"/>
              </a:rPr>
              <a:t> sides</a:t>
            </a:r>
            <a:r>
              <a:rPr lang="en-US" altLang="en-US" sz="2400" b="1" dirty="0">
                <a:cs typeface="Times New Roman" panose="02020603050405020304" pitchFamily="18" charset="0"/>
              </a:rPr>
              <a:t> of 1:1 relationship</a:t>
            </a:r>
            <a:r>
              <a:rPr lang="en-GB" alt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7030A0"/>
                </a:solidFill>
                <a:cs typeface="Times New Roman" panose="02020603050405020304" pitchFamily="18" charset="0"/>
              </a:rPr>
              <a:t>Combine entities </a:t>
            </a:r>
            <a:r>
              <a:rPr lang="en-US" altLang="en-US" dirty="0">
                <a:cs typeface="Times New Roman" panose="02020603050405020304" pitchFamily="18" charset="0"/>
              </a:rPr>
              <a:t>involved into 1 relation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Choose one primary key of original entities to be primary key of new relation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Other primary key (if one exists) used as alternate key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If relationship has attributes → include in merged relation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(b) </a:t>
            </a:r>
            <a:r>
              <a:rPr lang="en-US" altLang="en-US" sz="24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Total</a:t>
            </a:r>
            <a:r>
              <a:rPr lang="en-US" altLang="en-US" sz="2400" b="1" dirty="0">
                <a:solidFill>
                  <a:srgbClr val="7030A0"/>
                </a:solidFill>
                <a:cs typeface="Times New Roman" panose="02020603050405020304" pitchFamily="18" charset="0"/>
              </a:rPr>
              <a:t> participation on </a:t>
            </a:r>
            <a:r>
              <a:rPr lang="en-US" altLang="en-US" sz="24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one</a:t>
            </a:r>
            <a:r>
              <a:rPr lang="en-US" altLang="en-US" sz="2400" b="1" dirty="0">
                <a:solidFill>
                  <a:srgbClr val="7030A0"/>
                </a:solidFill>
                <a:cs typeface="Times New Roman" panose="02020603050405020304" pitchFamily="18" charset="0"/>
              </a:rPr>
              <a:t> side </a:t>
            </a:r>
            <a:r>
              <a:rPr lang="en-US" altLang="en-US" sz="2400" b="1" dirty="0">
                <a:cs typeface="Times New Roman" panose="02020603050405020304" pitchFamily="18" charset="0"/>
              </a:rPr>
              <a:t>of a 1:1 relationship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7030A0"/>
                </a:solidFill>
                <a:cs typeface="Times New Roman" panose="02020603050405020304" pitchFamily="18" charset="0"/>
              </a:rPr>
              <a:t>Identify parent and child entities </a:t>
            </a:r>
            <a:r>
              <a:rPr lang="en-US" altLang="en-US" dirty="0">
                <a:cs typeface="Times New Roman" panose="02020603050405020304" pitchFamily="18" charset="0"/>
              </a:rPr>
              <a:t>using participation constraints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Entity with </a:t>
            </a: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partial</a:t>
            </a:r>
            <a:r>
              <a:rPr lang="en-US" altLang="en-US" dirty="0">
                <a:cs typeface="Times New Roman" panose="02020603050405020304" pitchFamily="18" charset="0"/>
              </a:rPr>
              <a:t> participation in relationship designated as </a:t>
            </a: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parent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Entity with </a:t>
            </a: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total</a:t>
            </a:r>
            <a:r>
              <a:rPr lang="en-US" altLang="en-US" dirty="0">
                <a:cs typeface="Times New Roman" panose="02020603050405020304" pitchFamily="18" charset="0"/>
              </a:rPr>
              <a:t> participation designated as </a:t>
            </a: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child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Place copy of primary key of parent in relation representing child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If relationship has one or more attributes → post to child relation following primary key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Preference example</a:t>
            </a:r>
          </a:p>
          <a:p>
            <a:pPr lvl="1" algn="just">
              <a:lnSpc>
                <a:spcPct val="8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82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5F9646D0-1ABF-D846-9EF5-5C2C5F081E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39275B4F-58BF-2E4E-96A8-7B5C3277140D}" type="slidenum">
              <a:rPr lang="en-GB" altLang="en-US" smtClean="0"/>
              <a:pPr/>
              <a:t>17</a:t>
            </a:fld>
            <a:endParaRPr lang="en-GB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9D344D9-C7B3-5B42-955D-F4860D411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Derive relations for logical data model</a:t>
            </a:r>
            <a:endParaRPr lang="en-GB" altLang="en-US" b="1" dirty="0">
              <a:cs typeface="Times New Roman" panose="02020603050405020304" pitchFamily="18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ED9F5E0-B177-FA48-811A-E4535765B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49" y="1676399"/>
            <a:ext cx="11434676" cy="524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b="1" dirty="0">
                <a:cs typeface="Times New Roman" panose="02020603050405020304" pitchFamily="18" charset="0"/>
              </a:rPr>
              <a:t>(c) </a:t>
            </a:r>
            <a:r>
              <a:rPr lang="en-US" altLang="en-US" sz="32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Partial</a:t>
            </a:r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 participation on </a:t>
            </a:r>
            <a:r>
              <a:rPr lang="en-US" altLang="en-US" sz="3200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both</a:t>
            </a:r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 sides </a:t>
            </a:r>
            <a:r>
              <a:rPr lang="en-US" altLang="en-US" sz="3200" b="1" dirty="0">
                <a:cs typeface="Times New Roman" panose="02020603050405020304" pitchFamily="18" charset="0"/>
              </a:rPr>
              <a:t>of a 1:1 relationship</a:t>
            </a:r>
            <a:endParaRPr lang="en-GB" altLang="en-US" sz="3200" dirty="0"/>
          </a:p>
          <a:p>
            <a:pPr lvl="2"/>
            <a:r>
              <a:rPr lang="en-US" altLang="en-US" sz="3200" dirty="0">
                <a:cs typeface="Times New Roman" panose="02020603050405020304" pitchFamily="18" charset="0"/>
              </a:rPr>
              <a:t>Designation of parent and child entities arbitrary unless more about relationship known</a:t>
            </a:r>
          </a:p>
          <a:p>
            <a:pPr lvl="2"/>
            <a:r>
              <a:rPr lang="en-US" altLang="en-US" sz="3200" dirty="0">
                <a:cs typeface="Times New Roman" panose="02020603050405020304" pitchFamily="18" charset="0"/>
              </a:rPr>
              <a:t>If one </a:t>
            </a:r>
            <a:r>
              <a:rPr lang="en-US" altLang="en-US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entity closer to being total </a:t>
            </a:r>
            <a:r>
              <a:rPr lang="en-US" altLang="en-US" sz="3200" dirty="0">
                <a:cs typeface="Times New Roman" panose="02020603050405020304" pitchFamily="18" charset="0"/>
              </a:rPr>
              <a:t>→ choose as </a:t>
            </a:r>
            <a:r>
              <a:rPr lang="en-US" altLang="en-US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child</a:t>
            </a:r>
          </a:p>
          <a:p>
            <a:pPr lvl="2"/>
            <a:r>
              <a:rPr lang="en-US" altLang="en-US" sz="3200" dirty="0">
                <a:cs typeface="Times New Roman" panose="02020603050405020304" pitchFamily="18" charset="0"/>
              </a:rPr>
              <a:t>‘Staff Uses Car’ Example</a:t>
            </a:r>
          </a:p>
        </p:txBody>
      </p:sp>
    </p:spTree>
    <p:extLst>
      <p:ext uri="{BB962C8B-B14F-4D97-AF65-F5344CB8AC3E}">
        <p14:creationId xmlns:p14="http://schemas.microsoft.com/office/powerpoint/2010/main" val="3014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AEE911FB-DC83-5F41-A0C5-D799A4E4F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39275B4F-58BF-2E4E-96A8-7B5C3277140D}" type="slidenum">
              <a:rPr lang="en-GB" altLang="en-US" smtClean="0"/>
              <a:pPr/>
              <a:t>18</a:t>
            </a:fld>
            <a:endParaRPr lang="en-GB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1260582-77ED-6B4F-AADA-C810EE290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Derive relations for logical data model</a:t>
            </a:r>
            <a:endParaRPr lang="en-GB" altLang="en-US" b="1" dirty="0">
              <a:cs typeface="Times New Roman" panose="02020603050405020304" pitchFamily="18" charset="0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052F8B6-DCBE-0F4D-B3F2-C1DC17E3C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5275" y="1381125"/>
            <a:ext cx="11439525" cy="52025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(5) One-to-one (1:1) recursive relationships</a:t>
            </a:r>
            <a:r>
              <a:rPr lang="en-GB" altLang="en-US" sz="2400" dirty="0">
                <a:cs typeface="Times New Roman" panose="02020603050405020304" pitchFamily="18" charset="0"/>
              </a:rPr>
              <a:t> </a:t>
            </a:r>
          </a:p>
          <a:p>
            <a:pPr marL="914400" lvl="1" indent="-457200"/>
            <a:r>
              <a:rPr lang="en-US" altLang="en-US" dirty="0">
                <a:cs typeface="Times New Roman" panose="02020603050405020304" pitchFamily="18" charset="0"/>
              </a:rPr>
              <a:t>Follow rules for participation for 1:1 relationship</a:t>
            </a:r>
          </a:p>
          <a:p>
            <a:pPr marL="1257300" lvl="2" indent="-342900" algn="just"/>
            <a:r>
              <a:rPr lang="en-US" altLang="en-US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Total participation on both sides</a:t>
            </a:r>
          </a:p>
          <a:p>
            <a:pPr marL="1714500" lvl="3" indent="-342900" algn="just"/>
            <a:r>
              <a:rPr lang="en-US" altLang="en-US" sz="2400" dirty="0">
                <a:cs typeface="Times New Roman" panose="02020603050405020304" pitchFamily="18" charset="0"/>
              </a:rPr>
              <a:t>Represent recursive relationship as single relation with two copies of primary key</a:t>
            </a:r>
          </a:p>
          <a:p>
            <a:pPr marL="1714500" lvl="3" indent="-342900" algn="just"/>
            <a:r>
              <a:rPr lang="en-US" altLang="en-US" sz="2400" dirty="0">
                <a:cs typeface="Times New Roman" panose="02020603050405020304" pitchFamily="18" charset="0"/>
              </a:rPr>
              <a:t>One copy =&gt; primary key; other copy =&gt; foreign key, should be renamed</a:t>
            </a:r>
          </a:p>
          <a:p>
            <a:pPr marL="1257300" lvl="2" indent="-342900" algn="just"/>
            <a:r>
              <a:rPr lang="en-US" altLang="en-US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Total participation on only one side</a:t>
            </a:r>
          </a:p>
          <a:p>
            <a:pPr marL="1714500" lvl="3" indent="-342900" algn="just"/>
            <a:r>
              <a:rPr lang="en-US" altLang="en-US" sz="2400" dirty="0">
                <a:cs typeface="Times New Roman" panose="02020603050405020304" pitchFamily="18" charset="0"/>
              </a:rPr>
              <a:t>Options:</a:t>
            </a:r>
          </a:p>
          <a:p>
            <a:pPr marL="2171700" lvl="4" indent="-342900" algn="just">
              <a:buFontTx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Create single relation with two copies of primary key</a:t>
            </a:r>
          </a:p>
          <a:p>
            <a:pPr marL="2171700" lvl="4" indent="-342900" algn="just">
              <a:buFontTx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Create new relation to represent relationship</a:t>
            </a:r>
          </a:p>
          <a:p>
            <a:pPr marL="1714500" lvl="3" indent="-342900" algn="just"/>
            <a:r>
              <a:rPr lang="en-US" altLang="en-US" sz="2400" dirty="0">
                <a:cs typeface="Times New Roman" panose="02020603050405020304" pitchFamily="18" charset="0"/>
              </a:rPr>
              <a:t>New relation would only have two attributes =&gt; both copies of  primary key</a:t>
            </a:r>
          </a:p>
          <a:p>
            <a:pPr marL="1714500" lvl="3" indent="-342900" algn="just"/>
            <a:r>
              <a:rPr lang="en-US" altLang="en-US" sz="2400" dirty="0">
                <a:cs typeface="Times New Roman" panose="02020603050405020304" pitchFamily="18" charset="0"/>
              </a:rPr>
              <a:t>Copy of primary keys act as foreign keys, should be renamed to indicate purpose </a:t>
            </a:r>
          </a:p>
          <a:p>
            <a:pPr marL="1257300" lvl="2" indent="-342900" algn="just"/>
            <a:r>
              <a:rPr lang="en-US" altLang="en-US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Partial participation on both sides</a:t>
            </a:r>
          </a:p>
          <a:p>
            <a:pPr marL="1714500" lvl="3" indent="-342900" algn="just"/>
            <a:r>
              <a:rPr lang="en-US" altLang="en-US" sz="2400" dirty="0">
                <a:cs typeface="Times New Roman" panose="02020603050405020304" pitchFamily="18" charset="0"/>
              </a:rPr>
              <a:t>Create new relation as described above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36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1A592015-BDCE-BF4B-B49A-70B5E33E2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Derive relations for logical data model</a:t>
            </a:r>
            <a:endParaRPr lang="en-GB" altLang="en-US" b="1" dirty="0">
              <a:cs typeface="Times New Roman" panose="02020603050405020304" pitchFamily="18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200E27B-1723-2344-B5EC-28A4FCDB3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49" y="1383030"/>
            <a:ext cx="11215601" cy="506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b="1" dirty="0">
                <a:cs typeface="Times New Roman" panose="02020603050405020304" pitchFamily="18" charset="0"/>
              </a:rPr>
              <a:t>(7) </a:t>
            </a:r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Many-to-many (*:*</a:t>
            </a:r>
            <a:r>
              <a:rPr lang="en-US" altLang="en-US" sz="3200" b="1" dirty="0">
                <a:cs typeface="Times New Roman" panose="02020603050405020304" pitchFamily="18" charset="0"/>
              </a:rPr>
              <a:t>) binary relationship types</a:t>
            </a:r>
          </a:p>
          <a:p>
            <a:pPr lvl="1"/>
            <a:r>
              <a:rPr lang="en-US" altLang="en-US" sz="3200" dirty="0">
                <a:cs typeface="Times New Roman" panose="02020603050405020304" pitchFamily="18" charset="0"/>
              </a:rPr>
              <a:t>Create relation to represent relationship and include any attributes that are part of relationship</a:t>
            </a:r>
          </a:p>
          <a:p>
            <a:pPr lvl="1"/>
            <a:r>
              <a:rPr lang="en-US" altLang="en-US" sz="3200" dirty="0">
                <a:cs typeface="Times New Roman" panose="02020603050405020304" pitchFamily="18" charset="0"/>
              </a:rPr>
              <a:t>Post copy of primary key attribute(s) of entities that participate in relationship into new relation - act as foreign keys</a:t>
            </a:r>
          </a:p>
          <a:p>
            <a:pPr lvl="1"/>
            <a:r>
              <a:rPr lang="en-US" altLang="en-US" sz="3200" dirty="0">
                <a:cs typeface="Times New Roman" panose="02020603050405020304" pitchFamily="18" charset="0"/>
              </a:rPr>
              <a:t>Foreign keys also form primary key of new relation</a:t>
            </a:r>
          </a:p>
          <a:p>
            <a:pPr lvl="2"/>
            <a:r>
              <a:rPr lang="en-US" altLang="en-US" sz="2400" dirty="0">
                <a:cs typeface="Times New Roman" panose="02020603050405020304" pitchFamily="18" charset="0"/>
              </a:rPr>
              <a:t>Possibly in combination with other attributes of relationship</a:t>
            </a:r>
          </a:p>
          <a:p>
            <a:pPr lvl="1"/>
            <a:r>
              <a:rPr lang="en-US" altLang="en-US" sz="3200" b="1" dirty="0">
                <a:cs typeface="Times New Roman" panose="02020603050405020304" pitchFamily="18" charset="0"/>
              </a:rPr>
              <a:t>See ‘Client Views </a:t>
            </a:r>
            <a:r>
              <a:rPr lang="en-US" altLang="en-US" sz="3200" b="1" dirty="0" err="1">
                <a:cs typeface="Times New Roman" panose="02020603050405020304" pitchFamily="18" charset="0"/>
              </a:rPr>
              <a:t>PropertyForRent</a:t>
            </a:r>
            <a:r>
              <a:rPr lang="en-US" altLang="en-US" sz="3200" b="1" dirty="0">
                <a:cs typeface="Times New Roman" panose="02020603050405020304" pitchFamily="18" charset="0"/>
              </a:rPr>
              <a:t>’ relationship</a:t>
            </a:r>
          </a:p>
          <a:p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21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98BE822-9A93-4FF5-8630-E1C911DFF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 dirty="0">
                <a:latin typeface="Times" panose="02020603050405020304" pitchFamily="18" charset="0"/>
              </a:rPr>
              <a:t>The Enhanced Entity-Relationship Model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11A792F-834D-45E5-9876-51F98039F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49" y="1676400"/>
            <a:ext cx="11587942" cy="490728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sz="3600" b="1" dirty="0">
                <a:latin typeface="Times" panose="02020603050405020304" pitchFamily="18" charset="0"/>
              </a:rPr>
              <a:t>Semantic concepts are incorporated into the original ER model and called the Enhanced Entity-Relationship (EER) model.</a:t>
            </a:r>
          </a:p>
          <a:p>
            <a:endParaRPr lang="en-GB" altLang="en-US" sz="3600" b="1" dirty="0">
              <a:latin typeface="Times" panose="02020603050405020304" pitchFamily="18" charset="0"/>
            </a:endParaRPr>
          </a:p>
          <a:p>
            <a:r>
              <a:rPr lang="en-GB" altLang="en-US" sz="3600" b="1" dirty="0">
                <a:latin typeface="Times" panose="02020603050405020304" pitchFamily="18" charset="0"/>
              </a:rPr>
              <a:t>Examples of additional concept of EER model is called specialization / generalization.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A6D4FFFE-8E3E-BE43-862F-3809D484A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 sz="1400" dirty="0"/>
          </a:p>
        </p:txBody>
      </p:sp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398810CA-706C-C94F-B538-BB58DF979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cs typeface="Times New Roman" panose="02020603050405020304" pitchFamily="18" charset="0"/>
              </a:rPr>
              <a:t>Guidelines for representation of  superclass / subclass relationship</a:t>
            </a:r>
            <a:endParaRPr lang="en-GB" altLang="en-US" b="1" dirty="0"/>
          </a:p>
        </p:txBody>
      </p:sp>
      <p:pic>
        <p:nvPicPr>
          <p:cNvPr id="21508" name="Picture 1032" descr="C16NT01">
            <a:extLst>
              <a:ext uri="{FF2B5EF4-FFF2-40B4-BE49-F238E27FC236}">
                <a16:creationId xmlns:a16="http://schemas.microsoft.com/office/drawing/2014/main" id="{6A9B151E-4B57-4B40-B47D-0E14E12DF9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6533"/>
          <a:stretch>
            <a:fillRect/>
          </a:stretch>
        </p:blipFill>
        <p:spPr>
          <a:xfrm>
            <a:off x="640328" y="1657350"/>
            <a:ext cx="10911344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28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2386BBC1-5E36-244D-ABC2-50FA60BFE6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4989" y="217487"/>
            <a:ext cx="10456861" cy="60960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/>
              <a:t>Representation of Entity Sets with Composite Attributes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DB818DF-A8AD-A541-9613-712245D15A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1474" y="1104901"/>
            <a:ext cx="11649075" cy="5657849"/>
          </a:xfrm>
          <a:noFill/>
        </p:spPr>
        <p:txBody>
          <a:bodyPr>
            <a:norm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Composite attributes are flattened out by creating a separate attribute for each component attribute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32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32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32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and </a:t>
            </a:r>
            <a:r>
              <a:rPr lang="en-US" altLang="en-US" sz="32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32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32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32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32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3200" i="1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8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)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00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0907C31C-B4B7-C346-AFF3-EFBD39B011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1" y="247650"/>
            <a:ext cx="11010899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/>
              <a:t>Representation of Entity Sets with Multivalued Attributes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CB24B1F-DD40-B14C-B0CB-B46A824D76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1" y="1165226"/>
            <a:ext cx="11153774" cy="5521324"/>
          </a:xfrm>
          <a:noFill/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multivalued attribute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of an entity </a:t>
            </a:r>
            <a:r>
              <a:rPr lang="en-US" altLang="en-US" i="1" dirty="0"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 is represented by a separate schema </a:t>
            </a:r>
            <a:r>
              <a:rPr lang="en-US" altLang="en-US" i="1" dirty="0">
                <a:ea typeface="ＭＳ Ｐゴシック" panose="020B0600070205080204" pitchFamily="34" charset="-128"/>
              </a:rPr>
              <a:t>EM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Schema </a:t>
            </a:r>
            <a:r>
              <a:rPr lang="en-US" altLang="en-US" i="1" dirty="0">
                <a:ea typeface="ＭＳ Ｐゴシック" panose="020B0600070205080204" pitchFamily="34" charset="-128"/>
              </a:rPr>
              <a:t>EM</a:t>
            </a:r>
            <a:r>
              <a:rPr lang="en-US" altLang="en-US" dirty="0">
                <a:ea typeface="ＭＳ Ｐゴシック" panose="020B0600070205080204" pitchFamily="34" charset="-128"/>
              </a:rPr>
              <a:t> has attributes corresponding to the primary key of </a:t>
            </a:r>
            <a:r>
              <a:rPr lang="en-US" altLang="en-US" i="1" dirty="0"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 and an attribute corresponding to multivalued attribute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Example:  Multivalued attribute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phone_number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 </a:t>
            </a:r>
            <a:r>
              <a:rPr lang="en-US" altLang="en-US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dirty="0">
                <a:ea typeface="ＭＳ Ｐゴシック" panose="020B0600070205080204" pitchFamily="34" charset="-128"/>
              </a:rPr>
              <a:t> is represented by a schema: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inst_phone</a:t>
            </a:r>
            <a:r>
              <a:rPr lang="en-US" altLang="en-US" i="1" dirty="0"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u="sng" dirty="0">
                <a:ea typeface="ＭＳ Ｐゴシック" panose="020B0600070205080204" pitchFamily="34" charset="-128"/>
              </a:rPr>
              <a:t>ID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u="sng" dirty="0" err="1">
                <a:ea typeface="ＭＳ Ｐゴシック" panose="020B0600070205080204" pitchFamily="34" charset="-128"/>
              </a:rPr>
              <a:t>phone_number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value of the multivalued attribute maps to a separate tuple of the relation on schema </a:t>
            </a:r>
            <a:r>
              <a:rPr lang="en-US" altLang="en-US" i="1" dirty="0">
                <a:ea typeface="ＭＳ Ｐゴシック" panose="020B0600070205080204" pitchFamily="34" charset="-128"/>
              </a:rPr>
              <a:t>EM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(22222, 456-7890) and (22222, 123-4567)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3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61112E0-7434-4C13-A037-A30EA32E2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Specialization / Generalization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A993719-8054-4A55-AC18-DC48C746F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4342" y="1930939"/>
            <a:ext cx="11517549" cy="388620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GB" altLang="en-US" sz="4000" b="1" dirty="0">
                <a:latin typeface="Times" panose="02020603050405020304" pitchFamily="18" charset="0"/>
              </a:rPr>
              <a:t>Superclass</a:t>
            </a:r>
          </a:p>
          <a:p>
            <a:pPr lvl="1"/>
            <a:r>
              <a:rPr lang="en-AU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An entity type that includes one or more distinct subgroupings of its occurrences.</a:t>
            </a:r>
            <a:r>
              <a:rPr lang="en-GB" altLang="en-US" sz="3200" b="1" dirty="0">
                <a:latin typeface="Times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</a:pPr>
            <a:endParaRPr lang="en-GB" altLang="en-US" sz="4000" b="1" dirty="0">
              <a:latin typeface="Times" panose="02020603050405020304" pitchFamily="18" charset="0"/>
            </a:endParaRPr>
          </a:p>
          <a:p>
            <a:r>
              <a:rPr lang="en-GB" altLang="en-US" sz="4000" b="1" dirty="0">
                <a:latin typeface="Times" panose="02020603050405020304" pitchFamily="18" charset="0"/>
              </a:rPr>
              <a:t>Subclass</a:t>
            </a:r>
          </a:p>
          <a:p>
            <a:pPr lvl="1"/>
            <a:r>
              <a:rPr lang="en-AU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A distinct subgrouping of occurrences of an entity type.</a:t>
            </a:r>
            <a:r>
              <a:rPr lang="en-GB" altLang="en-US" sz="3200" b="1" dirty="0">
                <a:latin typeface="Times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51C1F209-2551-4A22-9E28-803B7A5C4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Specialization / Generalization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47A4BEB-2CCE-4303-B148-D17AD2266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49" y="1600199"/>
            <a:ext cx="11587942" cy="517997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AU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Superclass/subclass relationship is one-to-one (1:1).</a:t>
            </a:r>
          </a:p>
          <a:p>
            <a:pPr marL="0" indent="0">
              <a:buNone/>
            </a:pPr>
            <a:endParaRPr lang="en-AU" altLang="en-US" sz="32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"/>
              </a:lnSpc>
            </a:pPr>
            <a:endParaRPr lang="en-AU" altLang="en-US" sz="32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3200" b="1" dirty="0">
                <a:latin typeface="Times" panose="02020603050405020304" pitchFamily="18" charset="0"/>
              </a:rPr>
              <a:t>Superclass may contain overlapping or distinct subclasses. </a:t>
            </a:r>
          </a:p>
          <a:p>
            <a:endParaRPr lang="en-GB" altLang="en-US" sz="3200" b="1" dirty="0">
              <a:latin typeface="Times" panose="02020603050405020304" pitchFamily="18" charset="0"/>
            </a:endParaRPr>
          </a:p>
          <a:p>
            <a:pPr>
              <a:lnSpc>
                <a:spcPct val="10000"/>
              </a:lnSpc>
            </a:pPr>
            <a:endParaRPr lang="en-GB" altLang="en-US" sz="3200" b="1" dirty="0">
              <a:latin typeface="Times" panose="02020603050405020304" pitchFamily="18" charset="0"/>
            </a:endParaRPr>
          </a:p>
          <a:p>
            <a:r>
              <a:rPr lang="en-GB" altLang="en-US" sz="3200" b="1" dirty="0">
                <a:latin typeface="Times" panose="02020603050405020304" pitchFamily="18" charset="0"/>
              </a:rPr>
              <a:t>Not all members of a superclass need be a member of a subclass.</a:t>
            </a:r>
            <a:endParaRPr lang="en-GB" altLang="en-US" sz="2400" b="1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F354A9B1-C1A3-4756-A3A8-DF446E1EF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Specialization / Generalization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DF79D05C-E154-4F9C-BEC4-7D224F2E0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49" y="1600200"/>
            <a:ext cx="11511889" cy="408075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r>
              <a:rPr lang="en-GB" altLang="en-US" sz="4000" b="1" dirty="0">
                <a:latin typeface="Times" panose="02020603050405020304" pitchFamily="18" charset="0"/>
              </a:rPr>
              <a:t>Attribute Inheritance</a:t>
            </a:r>
          </a:p>
          <a:p>
            <a:pPr lvl="1"/>
            <a:r>
              <a:rPr lang="en-AU" altLang="en-US" sz="3600" b="1" dirty="0">
                <a:latin typeface="Times" panose="02020603050405020304" pitchFamily="18" charset="0"/>
                <a:cs typeface="Times New Roman" panose="02020603050405020304" pitchFamily="18" charset="0"/>
              </a:rPr>
              <a:t>An entity in a subclass represents same ‘real world’ object as in superclass, and may possess </a:t>
            </a:r>
            <a:r>
              <a:rPr lang="en-AU" altLang="en-US" sz="3600" b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subclass-specific attributes</a:t>
            </a:r>
            <a:r>
              <a:rPr lang="en-AU" altLang="en-US" sz="3600" b="1" dirty="0">
                <a:latin typeface="Times" panose="02020603050405020304" pitchFamily="18" charset="0"/>
                <a:cs typeface="Times New Roman" panose="02020603050405020304" pitchFamily="18" charset="0"/>
              </a:rPr>
              <a:t>, as well as </a:t>
            </a:r>
            <a:r>
              <a:rPr lang="en-AU" altLang="en-US" sz="3600" b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those associated with the superclass</a:t>
            </a:r>
            <a:r>
              <a:rPr lang="en-AU" altLang="en-US" sz="3600" b="1" dirty="0">
                <a:latin typeface="Times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en-US" sz="36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9B824C9E-D740-4EB7-A0BF-8918B53C3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b="1">
                <a:latin typeface="Times" panose="02020603050405020304" pitchFamily="18" charset="0"/>
              </a:rPr>
              <a:t>Specialization / Generalization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3F12740-639D-40A6-A1AC-E9E7C6D9D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949" y="1600200"/>
            <a:ext cx="11587942" cy="507297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sz="3600" b="1" dirty="0">
                <a:latin typeface="Times" panose="02020603050405020304" pitchFamily="18" charset="0"/>
                <a:cs typeface="Times New Roman" panose="02020603050405020304" pitchFamily="18" charset="0"/>
              </a:rPr>
              <a:t>Specialization</a:t>
            </a:r>
            <a:r>
              <a:rPr lang="en-GB" altLang="en-US" sz="3600" b="1" dirty="0">
                <a:latin typeface="Times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AU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Process of maximizing differences between members of an entity by identifying their distinguishing characteristics.</a:t>
            </a:r>
            <a:r>
              <a:rPr lang="en-GB" altLang="en-US" sz="3200" b="1" dirty="0">
                <a:latin typeface="Times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GB" altLang="en-US" sz="3200" b="1" dirty="0">
              <a:latin typeface="Times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GB" altLang="en-US" sz="32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3600" b="1" dirty="0">
                <a:latin typeface="Times" panose="02020603050405020304" pitchFamily="18" charset="0"/>
              </a:rPr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AU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Process of minimizing differences between entities by identifying their common characteristics.</a:t>
            </a:r>
            <a:r>
              <a:rPr lang="en-GB" altLang="en-US" sz="3200" b="1" dirty="0">
                <a:latin typeface="Times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BD690EBC-5224-44F4-B8BB-549312CD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>
                <a:latin typeface="Times" panose="02020603050405020304" pitchFamily="18" charset="0"/>
                <a:cs typeface="Arial" panose="020B0604020202020204" pitchFamily="34" charset="0"/>
              </a:rPr>
              <a:t>AllStaff</a:t>
            </a:r>
            <a:r>
              <a:rPr lang="en-AU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 relation holding details of all staff</a:t>
            </a:r>
            <a:r>
              <a:rPr lang="en-GB" altLang="en-US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174083" name="Picture 3" descr="DS3-Figure 12-01">
            <a:extLst>
              <a:ext uri="{FF2B5EF4-FFF2-40B4-BE49-F238E27FC236}">
                <a16:creationId xmlns:a16="http://schemas.microsoft.com/office/drawing/2014/main" id="{F5421E9C-8D8B-4015-81DE-E771DC5D8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14" y="1379707"/>
            <a:ext cx="10295814" cy="513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F0A020-7FE0-3646-A627-403CEA83C28F}"/>
              </a:ext>
            </a:extLst>
          </p:cNvPr>
          <p:cNvGrpSpPr/>
          <p:nvPr/>
        </p:nvGrpSpPr>
        <p:grpSpPr>
          <a:xfrm>
            <a:off x="811586" y="455457"/>
            <a:ext cx="10780646" cy="6063330"/>
            <a:chOff x="4932531" y="274320"/>
            <a:chExt cx="6926094" cy="465762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7AC713-F6CC-4E57-9F7C-9DE7CDF0AFC1}"/>
                </a:ext>
              </a:extLst>
            </p:cNvPr>
            <p:cNvCxnSpPr>
              <a:stCxn id="34" idx="0"/>
              <a:endCxn id="49" idx="2"/>
            </p:cNvCxnSpPr>
            <p:nvPr/>
          </p:nvCxnSpPr>
          <p:spPr bwMode="auto">
            <a:xfrm flipH="1" flipV="1">
              <a:off x="8789019" y="1306658"/>
              <a:ext cx="2688" cy="30948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47414A-4191-4367-AA6E-560E67B8268F}"/>
                </a:ext>
              </a:extLst>
            </p:cNvPr>
            <p:cNvGrpSpPr/>
            <p:nvPr/>
          </p:nvGrpSpPr>
          <p:grpSpPr>
            <a:xfrm>
              <a:off x="9763589" y="2174708"/>
              <a:ext cx="2095036" cy="1230898"/>
              <a:chOff x="2616296" y="4587697"/>
              <a:chExt cx="2346951" cy="1851891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555A7B4-C508-4F56-85C8-0B06FC6AD469}"/>
                  </a:ext>
                </a:extLst>
              </p:cNvPr>
              <p:cNvSpPr/>
              <p:nvPr/>
            </p:nvSpPr>
            <p:spPr bwMode="auto">
              <a:xfrm>
                <a:off x="2616296" y="5856629"/>
                <a:ext cx="1905000" cy="582959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Secretary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562D72-1658-477C-98C6-5DD8F20F8D0F}"/>
                  </a:ext>
                </a:extLst>
              </p:cNvPr>
              <p:cNvSpPr/>
              <p:nvPr/>
            </p:nvSpPr>
            <p:spPr bwMode="auto">
              <a:xfrm>
                <a:off x="2771799" y="4587697"/>
                <a:ext cx="2191448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typingSpeed</a:t>
                </a:r>
                <a:endParaRPr lang="en-US" sz="1800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BCBC22E-C34C-4790-BC43-993EE6EDD40B}"/>
                  </a:ext>
                </a:extLst>
              </p:cNvPr>
              <p:cNvCxnSpPr>
                <a:cxnSpLocks/>
                <a:stCxn id="58" idx="0"/>
                <a:endCxn id="59" idx="4"/>
              </p:cNvCxnSpPr>
              <p:nvPr/>
            </p:nvCxnSpPr>
            <p:spPr bwMode="auto">
              <a:xfrm flipV="1">
                <a:off x="3568797" y="5163761"/>
                <a:ext cx="298726" cy="69286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4AA7EDE-6194-4D44-A437-AA2BCC60EC84}"/>
                </a:ext>
              </a:extLst>
            </p:cNvPr>
            <p:cNvGrpSpPr/>
            <p:nvPr/>
          </p:nvGrpSpPr>
          <p:grpSpPr>
            <a:xfrm>
              <a:off x="6087619" y="274320"/>
              <a:ext cx="5149498" cy="1032338"/>
              <a:chOff x="-8521" y="4557092"/>
              <a:chExt cx="6561779" cy="165118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F1D7A66-5005-47D7-86E6-A71FB82908B3}"/>
                  </a:ext>
                </a:extLst>
              </p:cNvPr>
              <p:cNvSpPr/>
              <p:nvPr/>
            </p:nvSpPr>
            <p:spPr bwMode="auto">
              <a:xfrm>
                <a:off x="2481254" y="5625320"/>
                <a:ext cx="1905000" cy="58296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Staff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4D63B2E-8248-4A43-A8D9-EB0F1EB8217D}"/>
                  </a:ext>
                </a:extLst>
              </p:cNvPr>
              <p:cNvSpPr/>
              <p:nvPr/>
            </p:nvSpPr>
            <p:spPr bwMode="auto">
              <a:xfrm>
                <a:off x="-8521" y="4557092"/>
                <a:ext cx="1716599" cy="5760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u="sng" dirty="0" err="1"/>
                  <a:t>staffNo</a:t>
                </a:r>
                <a:endParaRPr lang="en-US" sz="1800" u="sng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F0FF626-09A9-49C0-936C-956BDCE0FB02}"/>
                  </a:ext>
                </a:extLst>
              </p:cNvPr>
              <p:cNvSpPr/>
              <p:nvPr/>
            </p:nvSpPr>
            <p:spPr bwMode="auto">
              <a:xfrm>
                <a:off x="1835696" y="4587697"/>
                <a:ext cx="1440160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/>
                  <a:t>Name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5D23AFC-C78C-407C-A85A-F792D78F3A88}"/>
                  </a:ext>
                </a:extLst>
              </p:cNvPr>
              <p:cNvSpPr/>
              <p:nvPr/>
            </p:nvSpPr>
            <p:spPr bwMode="auto">
              <a:xfrm>
                <a:off x="3368406" y="4570918"/>
                <a:ext cx="1716599" cy="5760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/>
                  <a:t>Position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D2938D9-C0E2-48F9-A2F9-0027C1D067BB}"/>
                  </a:ext>
                </a:extLst>
              </p:cNvPr>
              <p:cNvSpPr/>
              <p:nvPr/>
            </p:nvSpPr>
            <p:spPr bwMode="auto">
              <a:xfrm>
                <a:off x="5113098" y="4557092"/>
                <a:ext cx="1440160" cy="5760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/>
                  <a:t>salary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00227E4-5280-48D5-9C93-F3B381AE990C}"/>
                  </a:ext>
                </a:extLst>
              </p:cNvPr>
              <p:cNvCxnSpPr>
                <a:stCxn id="49" idx="0"/>
                <a:endCxn id="53" idx="4"/>
              </p:cNvCxnSpPr>
              <p:nvPr/>
            </p:nvCxnSpPr>
            <p:spPr bwMode="auto">
              <a:xfrm flipV="1">
                <a:off x="3433755" y="5133157"/>
                <a:ext cx="2399424" cy="49216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C2F9371-4682-4BBC-9264-1A7473CA429F}"/>
                  </a:ext>
                </a:extLst>
              </p:cNvPr>
              <p:cNvCxnSpPr>
                <a:cxnSpLocks/>
                <a:stCxn id="49" idx="0"/>
                <a:endCxn id="52" idx="4"/>
              </p:cNvCxnSpPr>
              <p:nvPr/>
            </p:nvCxnSpPr>
            <p:spPr bwMode="auto">
              <a:xfrm flipV="1">
                <a:off x="3433755" y="5146983"/>
                <a:ext cx="792950" cy="47833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0E683A0-F279-492C-817B-A90BFF40B9E5}"/>
                  </a:ext>
                </a:extLst>
              </p:cNvPr>
              <p:cNvCxnSpPr>
                <a:stCxn id="49" idx="0"/>
                <a:endCxn id="51" idx="4"/>
              </p:cNvCxnSpPr>
              <p:nvPr/>
            </p:nvCxnSpPr>
            <p:spPr bwMode="auto">
              <a:xfrm flipH="1" flipV="1">
                <a:off x="2555776" y="5163761"/>
                <a:ext cx="877978" cy="46155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46EFD2B-F55F-49E2-A26E-4A8CC54D1F9E}"/>
                  </a:ext>
                </a:extLst>
              </p:cNvPr>
              <p:cNvCxnSpPr>
                <a:cxnSpLocks/>
                <a:stCxn id="49" idx="0"/>
                <a:endCxn id="50" idx="4"/>
              </p:cNvCxnSpPr>
              <p:nvPr/>
            </p:nvCxnSpPr>
            <p:spPr bwMode="auto">
              <a:xfrm flipH="1" flipV="1">
                <a:off x="849778" y="5133157"/>
                <a:ext cx="2583976" cy="49216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A75C928-D22A-4F16-8D3E-4AEB562E5710}"/>
                </a:ext>
              </a:extLst>
            </p:cNvPr>
            <p:cNvGrpSpPr/>
            <p:nvPr/>
          </p:nvGrpSpPr>
          <p:grpSpPr>
            <a:xfrm>
              <a:off x="6952839" y="3799594"/>
              <a:ext cx="4238436" cy="1132346"/>
              <a:chOff x="1072410" y="4823492"/>
              <a:chExt cx="5474807" cy="16780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4F45BEB-5E8A-4B81-B9F4-DB74470405C7}"/>
                  </a:ext>
                </a:extLst>
              </p:cNvPr>
              <p:cNvSpPr/>
              <p:nvPr/>
            </p:nvSpPr>
            <p:spPr bwMode="auto">
              <a:xfrm>
                <a:off x="2155648" y="5918592"/>
                <a:ext cx="2726725" cy="58296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SalesPersonnel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345BB66-973B-4A69-88A2-88B9A1A07747}"/>
                  </a:ext>
                </a:extLst>
              </p:cNvPr>
              <p:cNvSpPr/>
              <p:nvPr/>
            </p:nvSpPr>
            <p:spPr bwMode="auto">
              <a:xfrm>
                <a:off x="1072410" y="4862962"/>
                <a:ext cx="2051596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salesArea</a:t>
                </a:r>
                <a:endParaRPr lang="en-US" sz="18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233F105-324A-44BF-B9A6-1BA929AF1C5D}"/>
                  </a:ext>
                </a:extLst>
              </p:cNvPr>
              <p:cNvSpPr/>
              <p:nvPr/>
            </p:nvSpPr>
            <p:spPr bwMode="auto">
              <a:xfrm>
                <a:off x="3688928" y="4823492"/>
                <a:ext cx="2858289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carAllowance</a:t>
                </a:r>
                <a:endParaRPr lang="en-US" sz="18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D3C9758-5A9A-48F0-B780-9231A15E9C47}"/>
                  </a:ext>
                </a:extLst>
              </p:cNvPr>
              <p:cNvCxnSpPr>
                <a:cxnSpLocks/>
                <a:stCxn id="44" idx="0"/>
                <a:endCxn id="46" idx="4"/>
              </p:cNvCxnSpPr>
              <p:nvPr/>
            </p:nvCxnSpPr>
            <p:spPr bwMode="auto">
              <a:xfrm flipV="1">
                <a:off x="3519011" y="5399556"/>
                <a:ext cx="1599062" cy="51903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3FD28F4-2C0C-4174-B3FA-EC3009E31254}"/>
                  </a:ext>
                </a:extLst>
              </p:cNvPr>
              <p:cNvCxnSpPr>
                <a:cxnSpLocks/>
                <a:stCxn id="44" idx="0"/>
                <a:endCxn id="45" idx="4"/>
              </p:cNvCxnSpPr>
              <p:nvPr/>
            </p:nvCxnSpPr>
            <p:spPr bwMode="auto">
              <a:xfrm flipH="1" flipV="1">
                <a:off x="2098208" y="5439026"/>
                <a:ext cx="1420803" cy="47956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084070A-1EB0-45C7-864A-92ECC974A65C}"/>
                </a:ext>
              </a:extLst>
            </p:cNvPr>
            <p:cNvGrpSpPr/>
            <p:nvPr/>
          </p:nvGrpSpPr>
          <p:grpSpPr>
            <a:xfrm>
              <a:off x="4932531" y="2342294"/>
              <a:ext cx="3290059" cy="1110433"/>
              <a:chOff x="576446" y="4562694"/>
              <a:chExt cx="4249782" cy="164558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E4E22E-D414-429A-AED4-6852ED1B16AC}"/>
                  </a:ext>
                </a:extLst>
              </p:cNvPr>
              <p:cNvSpPr/>
              <p:nvPr/>
            </p:nvSpPr>
            <p:spPr bwMode="auto">
              <a:xfrm>
                <a:off x="2481254" y="5625320"/>
                <a:ext cx="1905000" cy="58296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Manager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4F34A7-B214-45D3-A19B-D8533445FC41}"/>
                  </a:ext>
                </a:extLst>
              </p:cNvPr>
              <p:cNvSpPr/>
              <p:nvPr/>
            </p:nvSpPr>
            <p:spPr bwMode="auto">
              <a:xfrm>
                <a:off x="576446" y="4587697"/>
                <a:ext cx="2699409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err="1"/>
                  <a:t>mgrStartdate</a:t>
                </a:r>
                <a:endParaRPr lang="en-US" sz="18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7EA00E-5574-4826-9E65-BA61FD27D48B}"/>
                  </a:ext>
                </a:extLst>
              </p:cNvPr>
              <p:cNvSpPr/>
              <p:nvPr/>
            </p:nvSpPr>
            <p:spPr bwMode="auto">
              <a:xfrm>
                <a:off x="3386068" y="4562694"/>
                <a:ext cx="1440160" cy="576064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/>
                  <a:t>bonus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8429A92-73C1-4CC3-8060-2B6D9CE21E96}"/>
                  </a:ext>
                </a:extLst>
              </p:cNvPr>
              <p:cNvCxnSpPr>
                <a:stCxn id="39" idx="0"/>
                <a:endCxn id="41" idx="4"/>
              </p:cNvCxnSpPr>
              <p:nvPr/>
            </p:nvCxnSpPr>
            <p:spPr bwMode="auto">
              <a:xfrm flipV="1">
                <a:off x="3433754" y="5138758"/>
                <a:ext cx="672395" cy="48656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D9A9D99-8841-4DA2-80D9-4F3E176F786E}"/>
                  </a:ext>
                </a:extLst>
              </p:cNvPr>
              <p:cNvCxnSpPr>
                <a:cxnSpLocks/>
                <a:stCxn id="39" idx="0"/>
                <a:endCxn id="40" idx="4"/>
              </p:cNvCxnSpPr>
              <p:nvPr/>
            </p:nvCxnSpPr>
            <p:spPr bwMode="auto">
              <a:xfrm flipH="1" flipV="1">
                <a:off x="1926151" y="5163761"/>
                <a:ext cx="1507603" cy="46156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0E3E57-6526-4DB2-90EB-5534D1CE50ED}"/>
                </a:ext>
              </a:extLst>
            </p:cNvPr>
            <p:cNvSpPr/>
            <p:nvPr/>
          </p:nvSpPr>
          <p:spPr bwMode="auto">
            <a:xfrm>
              <a:off x="8264811" y="1616140"/>
              <a:ext cx="1053792" cy="566477"/>
            </a:xfrm>
            <a:prstGeom prst="triangl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err="1"/>
                <a:t>isA</a:t>
              </a:r>
              <a:endParaRPr lang="en-US" sz="1800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4DA818-373D-42AD-A450-D066BDE25DBB}"/>
                </a:ext>
              </a:extLst>
            </p:cNvPr>
            <p:cNvCxnSpPr>
              <a:stCxn id="34" idx="3"/>
              <a:endCxn id="39" idx="3"/>
            </p:cNvCxnSpPr>
            <p:nvPr/>
          </p:nvCxnSpPr>
          <p:spPr bwMode="auto">
            <a:xfrm flipH="1">
              <a:off x="7881975" y="2182617"/>
              <a:ext cx="909732" cy="10734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C47712-50D2-4B4B-8CBA-B22A207D6B86}"/>
                </a:ext>
              </a:extLst>
            </p:cNvPr>
            <p:cNvCxnSpPr>
              <a:stCxn id="34" idx="3"/>
              <a:endCxn id="58" idx="1"/>
            </p:cNvCxnSpPr>
            <p:nvPr/>
          </p:nvCxnSpPr>
          <p:spPr bwMode="auto">
            <a:xfrm>
              <a:off x="8791707" y="2182617"/>
              <a:ext cx="971882" cy="102925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FCFA252-186D-4102-8423-60504D9C638A}"/>
                </a:ext>
              </a:extLst>
            </p:cNvPr>
            <p:cNvCxnSpPr>
              <a:cxnSpLocks/>
              <a:stCxn id="34" idx="3"/>
              <a:endCxn id="44" idx="0"/>
            </p:cNvCxnSpPr>
            <p:nvPr/>
          </p:nvCxnSpPr>
          <p:spPr bwMode="auto">
            <a:xfrm>
              <a:off x="8791707" y="2182617"/>
              <a:ext cx="55219" cy="235594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3318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5268BA05-BE6D-EC42-86A8-DB8B34893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66700"/>
            <a:ext cx="11220450" cy="1104900"/>
          </a:xfrm>
        </p:spPr>
        <p:txBody>
          <a:bodyPr>
            <a:normAutofit/>
          </a:bodyPr>
          <a:lstStyle/>
          <a:p>
            <a:r>
              <a:rPr lang="en-AU" altLang="en-US" b="1" dirty="0">
                <a:latin typeface="Times" pitchFamily="2" charset="0"/>
                <a:cs typeface="Times New Roman" panose="02020603050405020304" pitchFamily="18" charset="0"/>
              </a:rPr>
              <a:t>Constraints on Specialization / Generalization</a:t>
            </a:r>
            <a:r>
              <a:rPr lang="en-GB" altLang="en-US" dirty="0">
                <a:latin typeface="Times" pitchFamily="2" charset="0"/>
              </a:rPr>
              <a:t> 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5B338E1D-3241-3F4A-B65C-07BEB2188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371601"/>
            <a:ext cx="11410950" cy="503872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altLang="en-US" b="1" dirty="0">
                <a:solidFill>
                  <a:srgbClr val="002060"/>
                </a:solidFill>
                <a:latin typeface="Times" pitchFamily="2" charset="0"/>
                <a:cs typeface="Times New Roman" panose="02020603050405020304" pitchFamily="18" charset="0"/>
              </a:rPr>
              <a:t>Two constraints that may apply to a specialization/generalization</a:t>
            </a:r>
            <a:r>
              <a:rPr lang="en-AU" altLang="en-US" b="1" dirty="0">
                <a:latin typeface="Times" pitchFamily="2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60000"/>
              </a:lnSpc>
            </a:pPr>
            <a:endParaRPr lang="en-GB" altLang="en-US" b="1" dirty="0">
              <a:latin typeface="Times" pitchFamily="2" charset="0"/>
            </a:endParaRPr>
          </a:p>
          <a:p>
            <a:pPr>
              <a:lnSpc>
                <a:spcPct val="90000"/>
              </a:lnSpc>
            </a:pPr>
            <a:r>
              <a:rPr lang="en-AU" altLang="en-US" b="1" dirty="0">
                <a:latin typeface="Times" pitchFamily="2" charset="0"/>
                <a:cs typeface="Times New Roman" panose="02020603050405020304" pitchFamily="18" charset="0"/>
              </a:rPr>
              <a:t>Participation</a:t>
            </a:r>
            <a:r>
              <a:rPr lang="en-GB" altLang="en-US" dirty="0">
                <a:latin typeface="Times" pitchFamily="2" charset="0"/>
              </a:rPr>
              <a:t> </a:t>
            </a:r>
            <a:r>
              <a:rPr lang="en-GB" altLang="en-US" b="1" dirty="0">
                <a:latin typeface="Times" pitchFamily="2" charset="0"/>
              </a:rPr>
              <a:t>constraint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Times" pitchFamily="2" charset="0"/>
                <a:cs typeface="Times New Roman" panose="02020603050405020304" pitchFamily="18" charset="0"/>
              </a:rPr>
              <a:t>Determines whether every member in superclass must participate as a </a:t>
            </a:r>
            <a:r>
              <a:rPr lang="en-AU" altLang="en-US" b="1" dirty="0">
                <a:latin typeface="Times" pitchFamily="2" charset="0"/>
                <a:cs typeface="Times New Roman" panose="02020603050405020304" pitchFamily="18" charset="0"/>
              </a:rPr>
              <a:t>member of a subclass.</a:t>
            </a:r>
            <a:r>
              <a:rPr lang="en-GB" altLang="en-US" b="1" dirty="0">
                <a:latin typeface="Times" pitchFamily="2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AU" altLang="en-US" b="1" dirty="0">
                <a:latin typeface="Times" pitchFamily="2" charset="0"/>
                <a:cs typeface="Times New Roman" panose="02020603050405020304" pitchFamily="18" charset="0"/>
              </a:rPr>
              <a:t>May be </a:t>
            </a:r>
            <a:r>
              <a:rPr lang="en-AU" altLang="en-US" b="1" i="1" dirty="0">
                <a:solidFill>
                  <a:srgbClr val="C00000"/>
                </a:solidFill>
                <a:latin typeface="Times" pitchFamily="2" charset="0"/>
                <a:cs typeface="Times New Roman" panose="02020603050405020304" pitchFamily="18" charset="0"/>
              </a:rPr>
              <a:t>total</a:t>
            </a:r>
            <a:r>
              <a:rPr lang="en-AU" altLang="en-US" b="1" dirty="0">
                <a:latin typeface="Times" pitchFamily="2" charset="0"/>
                <a:cs typeface="Times New Roman" panose="02020603050405020304" pitchFamily="18" charset="0"/>
              </a:rPr>
              <a:t> or </a:t>
            </a:r>
            <a:r>
              <a:rPr lang="en-AU" altLang="en-US" b="1" i="1" dirty="0">
                <a:solidFill>
                  <a:srgbClr val="C00000"/>
                </a:solidFill>
                <a:latin typeface="Times" pitchFamily="2" charset="0"/>
                <a:cs typeface="Times New Roman" panose="02020603050405020304" pitchFamily="18" charset="0"/>
              </a:rPr>
              <a:t>partial</a:t>
            </a:r>
            <a:r>
              <a:rPr lang="en-AU" altLang="en-US" b="1" dirty="0">
                <a:latin typeface="Times" pitchFamily="2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endParaRPr lang="en-GB" altLang="en-US" b="1" dirty="0">
              <a:latin typeface="Times" pitchFamily="2" charset="0"/>
            </a:endParaRPr>
          </a:p>
          <a:p>
            <a:r>
              <a:rPr lang="en-AU" altLang="en-US" b="1" dirty="0">
                <a:latin typeface="Times" pitchFamily="2" charset="0"/>
                <a:cs typeface="Times New Roman" panose="02020603050405020304" pitchFamily="18" charset="0"/>
              </a:rPr>
              <a:t>Disjoint constraint </a:t>
            </a:r>
          </a:p>
          <a:p>
            <a:pPr lvl="1"/>
            <a:r>
              <a:rPr lang="en-AU" altLang="en-US" b="1" dirty="0">
                <a:latin typeface="Times" pitchFamily="2" charset="0"/>
                <a:cs typeface="Times New Roman" panose="02020603050405020304" pitchFamily="18" charset="0"/>
              </a:rPr>
              <a:t>Describes relationship between members of the subclasses and indicates whether member of a superclass can be a member of one, or more than one, subclass.</a:t>
            </a:r>
            <a:r>
              <a:rPr lang="en-GB" altLang="en-US" b="1" dirty="0">
                <a:latin typeface="Times" pitchFamily="2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GB" altLang="en-US" b="1" dirty="0">
                <a:latin typeface="Times" pitchFamily="2" charset="0"/>
                <a:cs typeface="Times New Roman" panose="02020603050405020304" pitchFamily="18" charset="0"/>
              </a:rPr>
              <a:t>May be </a:t>
            </a:r>
            <a:r>
              <a:rPr lang="en-GB" altLang="en-US" b="1" i="1" dirty="0">
                <a:solidFill>
                  <a:srgbClr val="C00000"/>
                </a:solidFill>
                <a:latin typeface="Times" pitchFamily="2" charset="0"/>
                <a:cs typeface="Times New Roman" panose="02020603050405020304" pitchFamily="18" charset="0"/>
              </a:rPr>
              <a:t>disjoint {OR}</a:t>
            </a:r>
            <a:r>
              <a:rPr lang="en-GB" altLang="en-US" b="1" dirty="0">
                <a:latin typeface="Times" pitchFamily="2" charset="0"/>
                <a:cs typeface="Times New Roman" panose="02020603050405020304" pitchFamily="18" charset="0"/>
              </a:rPr>
              <a:t> or </a:t>
            </a:r>
            <a:r>
              <a:rPr lang="en-GB" altLang="en-US" b="1" i="1" dirty="0">
                <a:solidFill>
                  <a:srgbClr val="C00000"/>
                </a:solidFill>
                <a:latin typeface="Times" pitchFamily="2" charset="0"/>
                <a:cs typeface="Times New Roman" panose="02020603050405020304" pitchFamily="18" charset="0"/>
              </a:rPr>
              <a:t>overlap{AND}</a:t>
            </a:r>
            <a:r>
              <a:rPr lang="en-GB" altLang="en-US" b="1" dirty="0">
                <a:latin typeface="Times" pitchFamily="2" charset="0"/>
                <a:cs typeface="Times New Roman" panose="02020603050405020304" pitchFamily="18" charset="0"/>
              </a:rPr>
              <a:t>.</a:t>
            </a:r>
            <a:endParaRPr lang="en-GB" altLang="en-US" dirty="0">
              <a:latin typeface="Times" pitchFamily="2" charset="0"/>
            </a:endParaRPr>
          </a:p>
          <a:p>
            <a:endParaRPr lang="en-AU" altLang="en-US" b="1" dirty="0">
              <a:latin typeface="Times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027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5868</TotalTime>
  <Words>1169</Words>
  <Application>Microsoft Office PowerPoint</Application>
  <PresentationFormat>Widescreen</PresentationFormat>
  <Paragraphs>166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Times</vt:lpstr>
      <vt:lpstr>Times New Roman</vt:lpstr>
      <vt:lpstr>Office Theme</vt:lpstr>
      <vt:lpstr>Database Design</vt:lpstr>
      <vt:lpstr>The Enhanced Entity-Relationship Model</vt:lpstr>
      <vt:lpstr>Specialization / Generalization</vt:lpstr>
      <vt:lpstr>Specialization / Generalization</vt:lpstr>
      <vt:lpstr>Specialization / Generalization</vt:lpstr>
      <vt:lpstr>Specialization / Generalization</vt:lpstr>
      <vt:lpstr>AllStaff relation holding details of all staff </vt:lpstr>
      <vt:lpstr>PowerPoint Presentation</vt:lpstr>
      <vt:lpstr>Constraints on Specialization / Generalization </vt:lpstr>
      <vt:lpstr>PowerPoint Presentation</vt:lpstr>
      <vt:lpstr>PowerPoint Presentation</vt:lpstr>
      <vt:lpstr>Translation to Relation Schemas</vt:lpstr>
      <vt:lpstr>Derive relations for logical data model</vt:lpstr>
      <vt:lpstr>Derive relations for logical data model</vt:lpstr>
      <vt:lpstr>Derive relations for logical data model</vt:lpstr>
      <vt:lpstr>Derive relations for logical data model</vt:lpstr>
      <vt:lpstr>Derive relations for logical data model</vt:lpstr>
      <vt:lpstr>Derive relations for logical data model</vt:lpstr>
      <vt:lpstr>Derive relations for logical data model</vt:lpstr>
      <vt:lpstr>Guidelines for representation of  superclass / subclass relationship</vt:lpstr>
      <vt:lpstr>Representation of Entity Sets with Composite Attributes</vt:lpstr>
      <vt:lpstr>Representation of Entity Sets with Multivalued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Dr. Muhammad Abdul Rehman Soomrani</dc:creator>
  <cp:lastModifiedBy>SIBA</cp:lastModifiedBy>
  <cp:revision>200</cp:revision>
  <dcterms:created xsi:type="dcterms:W3CDTF">2020-09-15T16:36:23Z</dcterms:created>
  <dcterms:modified xsi:type="dcterms:W3CDTF">2022-10-05T05:17:12Z</dcterms:modified>
</cp:coreProperties>
</file>