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392" r:id="rId3"/>
    <p:sldId id="259" r:id="rId4"/>
    <p:sldId id="261" r:id="rId5"/>
    <p:sldId id="262" r:id="rId6"/>
    <p:sldId id="263" r:id="rId7"/>
    <p:sldId id="355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93" r:id="rId22"/>
    <p:sldId id="3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4" autoAdjust="0"/>
    <p:restoredTop sz="86099" autoAdjust="0"/>
  </p:normalViewPr>
  <p:slideViewPr>
    <p:cSldViewPr snapToGrid="0">
      <p:cViewPr varScale="1">
        <p:scale>
          <a:sx n="65" d="100"/>
          <a:sy n="65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7438F-4990-4295-A18F-CCCB15850C5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41504-9E15-4EDB-94CF-C5F4DA39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xmlns="" id="{45FF68AB-0DB5-324D-BB5F-DD79E2338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52C72E5C-8639-DF41-B7E4-AA39210A280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xmlns="" id="{F561AFC4-9DBD-EE40-BDDB-8AA4091437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xmlns="" id="{80E85C57-68C1-6546-B4FE-76FC5FB64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07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xmlns="" id="{60C1AAE0-0A17-AA4B-BB8A-7AF9C61D9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E3E9625C-36F8-1F41-A551-171EDF60B27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EBC7B1FC-BAB6-1B42-9F6E-FB2D1FF32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A51815D3-D4DF-3D4D-8F1B-EDC4379E0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7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xmlns="" id="{D4184C57-91AE-964D-ABB8-31084F2F44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A692B6B0-BF61-A249-A355-F3DA3B05D572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B776D35B-0CEC-614A-8240-EEE281A33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xmlns="" id="{25391708-9528-CF4B-99F1-93BBE4C47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6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xmlns="" id="{F578B6FA-41D6-0749-9DA0-37ADF4E79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A896DCFA-8945-A344-81B0-9A218295E3E8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B70AF5A1-7189-A14B-93DB-93E4862E15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93738"/>
            <a:ext cx="6189663" cy="3482975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CE91FC8A-B72B-DD4B-B7DF-DE8359EB9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9888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62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E51235FB-8281-8D46-971F-12E13352C7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2F455299-1F38-AA47-8A18-962241D31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036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79C2DBEE-3C9C-9B4C-A75A-EA1B95B0C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2B38C4B1-EDDA-4244-BEE8-5CACCD620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376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6D7A8906-4329-DA4D-8E55-9AF0F563C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2244C67A-6A5C-AB47-833A-BF6C8C982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558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447BB432-7860-FC43-BDD1-C6F9F4624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7CD23EC8-7783-4342-901C-BF14D6A75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869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97F3C308-7F34-E94D-894D-5AF402EFF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753975B4-9CB7-4E4B-BAA7-EA98345EF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07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CCE87-71FA-4889-BD99-60F8750EA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106B3A-8544-44BE-AF8A-68A04143F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xmlns="" id="{255557E3-800B-439F-AABD-F6E5C2EBD848}"/>
              </a:ext>
            </a:extLst>
          </p:cNvPr>
          <p:cNvSpPr/>
          <p:nvPr userDrawn="1"/>
        </p:nvSpPr>
        <p:spPr>
          <a:xfrm rot="10800000">
            <a:off x="58188" y="6650182"/>
            <a:ext cx="11346873" cy="207818"/>
          </a:xfrm>
          <a:prstGeom prst="parallelogram">
            <a:avLst>
              <a:gd name="adj" fmla="val 3539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xmlns="" id="{176F7601-F08B-407F-9910-364443E78827}"/>
              </a:ext>
            </a:extLst>
          </p:cNvPr>
          <p:cNvSpPr/>
          <p:nvPr userDrawn="1"/>
        </p:nvSpPr>
        <p:spPr>
          <a:xfrm rot="5400000" flipV="1">
            <a:off x="-3107161" y="3472185"/>
            <a:ext cx="6430814" cy="207820"/>
          </a:xfrm>
          <a:prstGeom prst="parallelogram">
            <a:avLst>
              <a:gd name="adj" fmla="val 35397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xmlns="" id="{32538CBD-01CC-46FA-B775-D95C90E5E15D}"/>
              </a:ext>
            </a:extLst>
          </p:cNvPr>
          <p:cNvSpPr/>
          <p:nvPr userDrawn="1"/>
        </p:nvSpPr>
        <p:spPr>
          <a:xfrm rot="2688994">
            <a:off x="-82780" y="6270490"/>
            <a:ext cx="693432" cy="663893"/>
          </a:xfrm>
          <a:prstGeom prst="flowChartMerge">
            <a:avLst/>
          </a:prstGeom>
          <a:gradFill flip="none" rotWithShape="1">
            <a:gsLst>
              <a:gs pos="24000">
                <a:schemeClr val="tx1"/>
              </a:gs>
              <a:gs pos="23000">
                <a:schemeClr val="tx1"/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3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C4B70C-CFF0-4F24-8CEB-EB5A6DAC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49" y="1321724"/>
            <a:ext cx="11587942" cy="5171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B7B8B75C-3776-4CEA-A8BB-3818A8FB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49" y="274320"/>
            <a:ext cx="11587942" cy="9227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xmlns="" id="{A989702E-3DFB-49BE-938B-48A5DBAFDB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2011890" y="6497666"/>
            <a:ext cx="180109" cy="365125"/>
          </a:xfrm>
          <a:prstGeom prst="rect">
            <a:avLst/>
          </a:prstGeom>
        </p:spPr>
        <p:txBody>
          <a:bodyPr/>
          <a:lstStyle/>
          <a:p>
            <a:fld id="{C62A3FC0-688F-499A-9000-BBC2EEC99B8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78F1ACBE-8003-4175-8328-ADDC197392DF}"/>
              </a:ext>
            </a:extLst>
          </p:cNvPr>
          <p:cNvSpPr/>
          <p:nvPr userDrawn="1"/>
        </p:nvSpPr>
        <p:spPr>
          <a:xfrm rot="10800000">
            <a:off x="58188" y="6650182"/>
            <a:ext cx="11346873" cy="207818"/>
          </a:xfrm>
          <a:prstGeom prst="parallelogram">
            <a:avLst>
              <a:gd name="adj" fmla="val 3539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xmlns="" id="{A51D67D6-59DD-4198-B300-65A48A808431}"/>
              </a:ext>
            </a:extLst>
          </p:cNvPr>
          <p:cNvSpPr/>
          <p:nvPr userDrawn="1"/>
        </p:nvSpPr>
        <p:spPr>
          <a:xfrm rot="5400000" flipV="1">
            <a:off x="-3107161" y="3472185"/>
            <a:ext cx="6430814" cy="207820"/>
          </a:xfrm>
          <a:prstGeom prst="parallelogram">
            <a:avLst>
              <a:gd name="adj" fmla="val 35397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erge 26">
            <a:extLst>
              <a:ext uri="{FF2B5EF4-FFF2-40B4-BE49-F238E27FC236}">
                <a16:creationId xmlns:a16="http://schemas.microsoft.com/office/drawing/2014/main" xmlns="" id="{F5B2A801-A88F-47DD-88DF-DDB69C84B4EF}"/>
              </a:ext>
            </a:extLst>
          </p:cNvPr>
          <p:cNvSpPr/>
          <p:nvPr userDrawn="1"/>
        </p:nvSpPr>
        <p:spPr>
          <a:xfrm rot="2688994">
            <a:off x="-82780" y="6270490"/>
            <a:ext cx="693432" cy="663893"/>
          </a:xfrm>
          <a:prstGeom prst="flowChartMerge">
            <a:avLst/>
          </a:prstGeom>
          <a:gradFill flip="none" rotWithShape="1">
            <a:gsLst>
              <a:gs pos="24000">
                <a:schemeClr val="tx1"/>
              </a:gs>
              <a:gs pos="23000">
                <a:schemeClr val="tx1"/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E2ED6CD-78DA-7B4E-B068-749F448F99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6952BAB-72C9-C949-AE45-643A5E46C17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199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A8B4C53-84BC-4494-BEAC-B046C85B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560797-E0CE-4C97-810D-7A3D485C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xmlns="" id="{29761587-2A51-FD4F-B8F2-D5AA53D7A672}"/>
              </a:ext>
            </a:extLst>
          </p:cNvPr>
          <p:cNvSpPr/>
          <p:nvPr userDrawn="1"/>
        </p:nvSpPr>
        <p:spPr>
          <a:xfrm rot="10800000">
            <a:off x="58188" y="6650182"/>
            <a:ext cx="11346873" cy="207818"/>
          </a:xfrm>
          <a:prstGeom prst="parallelogram">
            <a:avLst>
              <a:gd name="adj" fmla="val 3539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22841AA3-7530-7F4D-9940-E58F98EE9B6A}"/>
              </a:ext>
            </a:extLst>
          </p:cNvPr>
          <p:cNvSpPr/>
          <p:nvPr userDrawn="1"/>
        </p:nvSpPr>
        <p:spPr>
          <a:xfrm rot="5400000" flipV="1">
            <a:off x="-3115253" y="3472185"/>
            <a:ext cx="6430814" cy="207820"/>
          </a:xfrm>
          <a:prstGeom prst="parallelogram">
            <a:avLst>
              <a:gd name="adj" fmla="val 35397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erge 26">
            <a:extLst>
              <a:ext uri="{FF2B5EF4-FFF2-40B4-BE49-F238E27FC236}">
                <a16:creationId xmlns:a16="http://schemas.microsoft.com/office/drawing/2014/main" xmlns="" id="{0D9AA8D6-F07F-5441-9EC4-57461229DC87}"/>
              </a:ext>
            </a:extLst>
          </p:cNvPr>
          <p:cNvSpPr/>
          <p:nvPr userDrawn="1"/>
        </p:nvSpPr>
        <p:spPr>
          <a:xfrm rot="2688994">
            <a:off x="-82780" y="6270490"/>
            <a:ext cx="693432" cy="663893"/>
          </a:xfrm>
          <a:prstGeom prst="flowChartMerge">
            <a:avLst/>
          </a:prstGeom>
          <a:gradFill flip="none" rotWithShape="1">
            <a:gsLst>
              <a:gs pos="24000">
                <a:schemeClr val="tx1"/>
              </a:gs>
              <a:gs pos="23000">
                <a:schemeClr val="tx1"/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3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C4026-4C79-4A5A-B832-90C2E609E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229850" cy="2387600"/>
          </a:xfrm>
        </p:spPr>
        <p:txBody>
          <a:bodyPr/>
          <a:lstStyle/>
          <a:p>
            <a:pPr algn="l"/>
            <a:r>
              <a:rPr lang="en-US" dirty="0"/>
              <a:t>Database Design - 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5EFA35-0C6C-4FF8-A6BE-0012A1BFA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Databases Systems [BS-IV(cs/se)] [Spring </a:t>
            </a:r>
            <a:r>
              <a:rPr lang="en-US" dirty="0" smtClean="0"/>
              <a:t>2022]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8052018-997D-7947-A9A9-A7B71D117240}"/>
              </a:ext>
            </a:extLst>
          </p:cNvPr>
          <p:cNvSpPr/>
          <p:nvPr/>
        </p:nvSpPr>
        <p:spPr>
          <a:xfrm>
            <a:off x="1126836" y="6413145"/>
            <a:ext cx="8634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400" dirty="0">
                <a:solidFill>
                  <a:srgbClr val="002060"/>
                </a:solidFill>
              </a:rPr>
              <a:t>Most of the content was taken from slides of book “Database System Concepts, 7</a:t>
            </a:r>
            <a:r>
              <a:rPr lang="en-US" altLang="en-US" sz="1400" baseline="30000" dirty="0">
                <a:solidFill>
                  <a:srgbClr val="002060"/>
                </a:solidFill>
              </a:rPr>
              <a:t>th</a:t>
            </a:r>
            <a:r>
              <a:rPr lang="en-US" altLang="en-US" sz="1400" dirty="0">
                <a:solidFill>
                  <a:srgbClr val="002060"/>
                </a:solidFill>
              </a:rPr>
              <a:t> Ed, </a:t>
            </a:r>
            <a:r>
              <a:rPr lang="en-US" altLang="en-US" sz="1100" dirty="0" err="1">
                <a:solidFill>
                  <a:srgbClr val="002060"/>
                </a:solidFill>
              </a:rPr>
              <a:t>Silberschatz</a:t>
            </a:r>
            <a:r>
              <a:rPr lang="en-US" altLang="en-US" sz="1100" dirty="0">
                <a:solidFill>
                  <a:srgbClr val="002060"/>
                </a:solidFill>
              </a:rPr>
              <a:t>, </a:t>
            </a:r>
            <a:r>
              <a:rPr lang="en-US" altLang="en-US" sz="1100" dirty="0" err="1">
                <a:solidFill>
                  <a:srgbClr val="002060"/>
                </a:solidFill>
              </a:rPr>
              <a:t>Korth</a:t>
            </a:r>
            <a:r>
              <a:rPr lang="en-US" altLang="en-US" sz="1100" dirty="0">
                <a:solidFill>
                  <a:srgbClr val="002060"/>
                </a:solidFill>
              </a:rPr>
              <a:t> and Sudarshan”</a:t>
            </a:r>
            <a:endParaRPr lang="aa-ET" sz="1400" dirty="0"/>
          </a:p>
        </p:txBody>
      </p:sp>
    </p:spTree>
    <p:extLst>
      <p:ext uri="{BB962C8B-B14F-4D97-AF65-F5344CB8AC3E}">
        <p14:creationId xmlns:p14="http://schemas.microsoft.com/office/powerpoint/2010/main" val="396367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B26305E7-FDB6-CC41-AFA9-F46B8D192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altLang="en-US" b="1" dirty="0"/>
              <a:t>Functional Dependencies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xmlns="" id="{B7C5E58D-79CE-BD42-A756-E087CD1F2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/>
              <a:t>Important concept associated with normalization.</a:t>
            </a:r>
          </a:p>
          <a:p>
            <a:endParaRPr lang="en-GB" altLang="en-US" sz="3600" b="1" dirty="0"/>
          </a:p>
          <a:p>
            <a:r>
              <a:rPr lang="en-GB" altLang="en-US" sz="3600" b="1" dirty="0"/>
              <a:t>Functional dependency describes relationship between attributes.</a:t>
            </a:r>
          </a:p>
          <a:p>
            <a:endParaRPr lang="en-GB" altLang="en-US" sz="3600" b="1" dirty="0"/>
          </a:p>
          <a:p>
            <a:r>
              <a:rPr lang="en-GB" altLang="en-US" sz="3600" b="1" dirty="0"/>
              <a:t>For example, if A and B are attributes of relation R, B is </a:t>
            </a:r>
            <a:r>
              <a:rPr lang="en-GB" altLang="en-US" sz="3600" b="1" dirty="0">
                <a:solidFill>
                  <a:srgbClr val="7030A0"/>
                </a:solidFill>
              </a:rPr>
              <a:t>functionally dependent on A </a:t>
            </a:r>
            <a:r>
              <a:rPr lang="en-GB" altLang="en-US" sz="3600" b="1" dirty="0"/>
              <a:t>(denoted </a:t>
            </a:r>
            <a:r>
              <a:rPr lang="en-GB" altLang="en-US" sz="3600" b="1" dirty="0">
                <a:solidFill>
                  <a:srgbClr val="7030A0"/>
                </a:solidFill>
              </a:rPr>
              <a:t>A </a:t>
            </a:r>
            <a:r>
              <a:rPr lang="en-GB" altLang="en-US" sz="3600" b="1" dirty="0">
                <a:solidFill>
                  <a:srgbClr val="7030A0"/>
                </a:solidFill>
                <a:sym typeface="Symbol" pitchFamily="2" charset="2"/>
              </a:rPr>
              <a:t></a:t>
            </a:r>
            <a:r>
              <a:rPr lang="en-GB" altLang="en-US" sz="3600" b="1" dirty="0">
                <a:solidFill>
                  <a:srgbClr val="7030A0"/>
                </a:solidFill>
              </a:rPr>
              <a:t> B</a:t>
            </a:r>
            <a:r>
              <a:rPr lang="en-GB" altLang="en-US" sz="3600" b="1" dirty="0"/>
              <a:t>), if each value of A in R is associated with exactly one value of B in R.</a:t>
            </a:r>
          </a:p>
        </p:txBody>
      </p:sp>
    </p:spTree>
    <p:extLst>
      <p:ext uri="{BB962C8B-B14F-4D97-AF65-F5344CB8AC3E}">
        <p14:creationId xmlns:p14="http://schemas.microsoft.com/office/powerpoint/2010/main" val="40650066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FD518598-404D-0D41-87A5-9C2F7C953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/>
              <a:t>Characteristics of Functional Dependencies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EA36F075-839C-8243-9FB4-A68B38763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949" y="1524000"/>
            <a:ext cx="11444201" cy="5059680"/>
          </a:xfrm>
          <a:noFill/>
        </p:spPr>
        <p:txBody>
          <a:bodyPr vert="horz" lIns="90488" tIns="44450" rIns="90488" bIns="44450" rtlCol="0">
            <a:normAutofit lnSpcReduction="10000"/>
          </a:bodyPr>
          <a:lstStyle/>
          <a:p>
            <a:r>
              <a:rPr lang="en-GB" altLang="en-US" sz="3200" b="1" dirty="0"/>
              <a:t>Property of the meaning or semantics of the attributes in a relation.</a:t>
            </a:r>
          </a:p>
          <a:p>
            <a:endParaRPr lang="en-GB" altLang="en-US" sz="3200" b="1" dirty="0"/>
          </a:p>
          <a:p>
            <a:r>
              <a:rPr lang="en-GB" altLang="en-US" sz="3200" b="1" dirty="0"/>
              <a:t>Diagrammatic representation.</a:t>
            </a:r>
          </a:p>
          <a:p>
            <a:endParaRPr lang="en-GB" altLang="en-US" sz="3200" b="1" dirty="0"/>
          </a:p>
          <a:p>
            <a:endParaRPr lang="en-GB" altLang="en-US" sz="3200" b="1" dirty="0"/>
          </a:p>
          <a:p>
            <a:endParaRPr lang="en-GB" altLang="en-US" sz="3200" b="1" dirty="0"/>
          </a:p>
          <a:p>
            <a:r>
              <a:rPr lang="en-GB" altLang="en-US" sz="3200" b="1" dirty="0"/>
              <a:t>The </a:t>
            </a:r>
            <a:r>
              <a:rPr lang="en-GB" altLang="en-US" sz="3200" b="1" i="1" dirty="0"/>
              <a:t>determinant</a:t>
            </a:r>
            <a:r>
              <a:rPr lang="en-GB" altLang="en-US" sz="3200" b="1" dirty="0"/>
              <a:t> of a functional dependency refers to the attribute or group of attributes on the left-hand side of the arrow.</a:t>
            </a:r>
          </a:p>
          <a:p>
            <a:endParaRPr lang="en-GB" altLang="en-US" sz="3200" b="1" dirty="0"/>
          </a:p>
        </p:txBody>
      </p:sp>
      <p:pic>
        <p:nvPicPr>
          <p:cNvPr id="46085" name="Picture 6" descr="DS3-Figure 13-03">
            <a:extLst>
              <a:ext uri="{FF2B5EF4-FFF2-40B4-BE49-F238E27FC236}">
                <a16:creationId xmlns:a16="http://schemas.microsoft.com/office/drawing/2014/main" xmlns="" id="{9A3EFD7B-182E-604D-B69F-C7B523232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7162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697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xmlns="" id="{7BF95DF3-EA6C-ED4A-8073-73B34415E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400" dirty="0">
              <a:solidFill>
                <a:srgbClr val="000066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D1DDDF80-1F7C-D747-A909-98426A754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222250"/>
            <a:ext cx="10515600" cy="1325563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dirty="0"/>
              <a:t>An Example Functional Dependency</a:t>
            </a:r>
          </a:p>
        </p:txBody>
      </p:sp>
      <p:pic>
        <p:nvPicPr>
          <p:cNvPr id="48132" name="Picture 10" descr="C13NF05">
            <a:extLst>
              <a:ext uri="{FF2B5EF4-FFF2-40B4-BE49-F238E27FC236}">
                <a16:creationId xmlns:a16="http://schemas.microsoft.com/office/drawing/2014/main" xmlns="" id="{5BE285B7-0F11-8F4E-9B3B-96F9D497DE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6" t="658"/>
          <a:stretch>
            <a:fillRect/>
          </a:stretch>
        </p:blipFill>
        <p:spPr>
          <a:xfrm>
            <a:off x="3165304" y="1275556"/>
            <a:ext cx="6697836" cy="5217319"/>
          </a:xfrm>
          <a:noFill/>
        </p:spPr>
      </p:pic>
    </p:spTree>
    <p:extLst>
      <p:ext uri="{BB962C8B-B14F-4D97-AF65-F5344CB8AC3E}">
        <p14:creationId xmlns:p14="http://schemas.microsoft.com/office/powerpoint/2010/main" val="257900295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1026">
            <a:extLst>
              <a:ext uri="{FF2B5EF4-FFF2-40B4-BE49-F238E27FC236}">
                <a16:creationId xmlns:a16="http://schemas.microsoft.com/office/drawing/2014/main" xmlns="" id="{CC5F8209-177A-BD47-BCBF-68AD5DA31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7030A0"/>
                </a:solidFill>
              </a:rPr>
              <a:t>Example Functional Dependency that holds for all Time</a:t>
            </a:r>
          </a:p>
        </p:txBody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xmlns="" id="{0ACF1FF2-CEDA-BC4F-9385-40B104969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Consider the values shown in </a:t>
            </a:r>
            <a:r>
              <a:rPr lang="en-US" altLang="en-US" sz="3200" b="1" dirty="0" err="1"/>
              <a:t>staffNo</a:t>
            </a:r>
            <a:r>
              <a:rPr lang="en-US" altLang="en-US" sz="3200" b="1" dirty="0"/>
              <a:t> and </a:t>
            </a:r>
            <a:r>
              <a:rPr lang="en-US" altLang="en-US" sz="3200" b="1" dirty="0" err="1"/>
              <a:t>sName</a:t>
            </a:r>
            <a:r>
              <a:rPr lang="en-US" altLang="en-US" sz="3200" b="1" dirty="0"/>
              <a:t> attributes of the Staff relation. </a:t>
            </a:r>
          </a:p>
          <a:p>
            <a:pPr>
              <a:lnSpc>
                <a:spcPct val="90000"/>
              </a:lnSpc>
            </a:pPr>
            <a:endParaRPr lang="en-US" altLang="en-US" sz="3200" b="1" dirty="0"/>
          </a:p>
          <a:p>
            <a:pPr>
              <a:lnSpc>
                <a:spcPct val="90000"/>
              </a:lnSpc>
            </a:pPr>
            <a:endParaRPr lang="en-US" altLang="en-US" sz="3200" b="1" dirty="0"/>
          </a:p>
          <a:p>
            <a:pPr>
              <a:lnSpc>
                <a:spcPct val="90000"/>
              </a:lnSpc>
            </a:pPr>
            <a:endParaRPr lang="en-US" altLang="en-US" sz="3200" b="1" dirty="0"/>
          </a:p>
          <a:p>
            <a:pPr>
              <a:lnSpc>
                <a:spcPct val="90000"/>
              </a:lnSpc>
            </a:pPr>
            <a:endParaRPr lang="en-US" altLang="en-US" sz="3200" b="1" dirty="0"/>
          </a:p>
          <a:p>
            <a:pPr>
              <a:lnSpc>
                <a:spcPct val="90000"/>
              </a:lnSpc>
            </a:pPr>
            <a:endParaRPr lang="en-US" altLang="en-US" sz="3200" b="1" dirty="0"/>
          </a:p>
          <a:p>
            <a:pPr>
              <a:lnSpc>
                <a:spcPct val="90000"/>
              </a:lnSpc>
            </a:pPr>
            <a:r>
              <a:rPr lang="en-US" altLang="en-US" sz="3200" b="1" dirty="0"/>
              <a:t>Based on sample data, the following functional dependencies appear to hold.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 err="1">
                <a:solidFill>
                  <a:srgbClr val="C00000"/>
                </a:solidFill>
              </a:rPr>
              <a:t>staffNo</a:t>
            </a:r>
            <a:r>
              <a:rPr lang="en-US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→</a:t>
            </a:r>
            <a:r>
              <a:rPr lang="en-US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</a:rPr>
              <a:t>sName</a:t>
            </a:r>
            <a:endParaRPr lang="en-US" altLang="en-US" sz="2800" b="1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 err="1">
                <a:solidFill>
                  <a:srgbClr val="C00000"/>
                </a:solidFill>
              </a:rPr>
              <a:t>sName</a:t>
            </a:r>
            <a:r>
              <a:rPr lang="en-US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→</a:t>
            </a:r>
            <a:r>
              <a:rPr lang="en-US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</a:rPr>
              <a:t>staffNo</a:t>
            </a:r>
            <a:r>
              <a:rPr lang="en-US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50182" name="Picture 1031" descr="DS3-Figure 13-01">
            <a:extLst>
              <a:ext uri="{FF2B5EF4-FFF2-40B4-BE49-F238E27FC236}">
                <a16:creationId xmlns:a16="http://schemas.microsoft.com/office/drawing/2014/main" xmlns="" id="{8223E2DB-4AC8-5249-8D35-979632ED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94"/>
          <a:stretch>
            <a:fillRect/>
          </a:stretch>
        </p:blipFill>
        <p:spPr bwMode="auto">
          <a:xfrm>
            <a:off x="4667250" y="1983441"/>
            <a:ext cx="4714875" cy="258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3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38F2C277-9CDF-D24B-B6F3-C342C6A17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7030A0"/>
                </a:solidFill>
              </a:rPr>
              <a:t>Example Functional Dependency that holds for all Time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A3A00D7F-BFE1-5B4A-B4A1-9CCCCDE5B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However, the only functional dependency that remains true for all possible values for the </a:t>
            </a:r>
            <a:r>
              <a:rPr lang="en-US" altLang="en-US" sz="3600" b="1" dirty="0" err="1"/>
              <a:t>staffNo</a:t>
            </a:r>
            <a:r>
              <a:rPr lang="en-US" altLang="en-US" sz="3600" b="1" dirty="0"/>
              <a:t> and </a:t>
            </a:r>
            <a:r>
              <a:rPr lang="en-US" altLang="en-US" sz="3600" b="1" dirty="0" err="1"/>
              <a:t>sName</a:t>
            </a:r>
            <a:r>
              <a:rPr lang="en-US" altLang="en-US" sz="3600" b="1" dirty="0"/>
              <a:t> attributes of the Staff relation is:</a:t>
            </a:r>
          </a:p>
          <a:p>
            <a:pPr lvl="1">
              <a:buFontTx/>
              <a:buNone/>
            </a:pPr>
            <a:endParaRPr lang="en-US" altLang="en-US" sz="4000" b="1" dirty="0"/>
          </a:p>
          <a:p>
            <a:pPr lvl="1">
              <a:buFontTx/>
              <a:buNone/>
            </a:pPr>
            <a:r>
              <a:rPr lang="en-US" altLang="en-US" sz="4000" b="1" dirty="0" err="1">
                <a:solidFill>
                  <a:srgbClr val="C00000"/>
                </a:solidFill>
              </a:rPr>
              <a:t>staffNo</a:t>
            </a:r>
            <a:r>
              <a:rPr lang="en-US" altLang="en-US" sz="4000" b="1" dirty="0">
                <a:solidFill>
                  <a:srgbClr val="C00000"/>
                </a:solidFill>
              </a:rPr>
              <a:t> </a:t>
            </a:r>
            <a:r>
              <a:rPr lang="en-US" altLang="en-US" sz="4000" b="1" dirty="0">
                <a:solidFill>
                  <a:srgbClr val="C00000"/>
                </a:solidFill>
                <a:cs typeface="Times New Roman" panose="02020603050405020304" pitchFamily="18" charset="0"/>
              </a:rPr>
              <a:t>→</a:t>
            </a:r>
            <a:r>
              <a:rPr lang="en-US" altLang="en-US" sz="4000" b="1" dirty="0">
                <a:solidFill>
                  <a:srgbClr val="C00000"/>
                </a:solidFill>
              </a:rPr>
              <a:t> </a:t>
            </a:r>
            <a:r>
              <a:rPr lang="en-US" altLang="en-US" sz="4000" b="1" dirty="0" err="1">
                <a:solidFill>
                  <a:srgbClr val="C00000"/>
                </a:solidFill>
              </a:rPr>
              <a:t>sName</a:t>
            </a:r>
            <a:endParaRPr lang="en-US" altLang="en-US" sz="4000" b="1" dirty="0">
              <a:solidFill>
                <a:srgbClr val="C00000"/>
              </a:solidFill>
            </a:endParaRPr>
          </a:p>
          <a:p>
            <a:pPr lvl="1">
              <a:buFontTx/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9067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6398DC4C-A4B8-444C-8039-ACD895F5F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Characteristics of Functional Dependencies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xmlns="" id="{BF17B29B-58F8-8449-8C61-9C847FB2F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Determinants should have the minimal number of attributes necessary to maintain the functional dependency with the attribute(s) on the right hand-side. </a:t>
            </a:r>
          </a:p>
          <a:p>
            <a:endParaRPr lang="en-US" altLang="en-US" sz="3600" b="1" dirty="0"/>
          </a:p>
          <a:p>
            <a:r>
              <a:rPr lang="en-US" altLang="en-US" sz="3600" b="1" dirty="0"/>
              <a:t>This requirement is called </a:t>
            </a:r>
            <a:r>
              <a:rPr lang="en-US" altLang="en-US" sz="3600" b="1" i="1" dirty="0">
                <a:solidFill>
                  <a:srgbClr val="C00000"/>
                </a:solidFill>
              </a:rPr>
              <a:t>full functional dependency</a:t>
            </a:r>
            <a:r>
              <a:rPr lang="en-US" altLang="en-US" sz="3600" b="1" i="1" dirty="0"/>
              <a:t>.</a:t>
            </a:r>
          </a:p>
          <a:p>
            <a:endParaRPr lang="en-US" alt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4894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2762F3F1-53C0-0540-8553-996C9B3E5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Characteristics of Functional Dependencies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B004282B-4F59-CB44-A90E-527A53061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/>
              <a:t>Full functional dependency</a:t>
            </a:r>
            <a:r>
              <a:rPr lang="en-US" altLang="en-US" sz="4000" b="1" i="1" dirty="0"/>
              <a:t> </a:t>
            </a:r>
            <a:r>
              <a:rPr lang="en-US" altLang="en-US" sz="4000" b="1" dirty="0"/>
              <a:t>indicates that if A and B are attributes of a relation, </a:t>
            </a:r>
            <a:r>
              <a:rPr lang="en-US" altLang="en-US" sz="4000" b="1" dirty="0">
                <a:solidFill>
                  <a:srgbClr val="C00000"/>
                </a:solidFill>
              </a:rPr>
              <a:t>B is fully functionally dependent on A</a:t>
            </a:r>
            <a:r>
              <a:rPr lang="en-US" altLang="en-US" sz="4000" b="1" dirty="0"/>
              <a:t>, if B is functionally dependent on A, but </a:t>
            </a:r>
            <a:r>
              <a:rPr lang="en-US" altLang="en-US" sz="4000" b="1" dirty="0">
                <a:solidFill>
                  <a:srgbClr val="C00000"/>
                </a:solidFill>
              </a:rPr>
              <a:t>not on any proper subset of A</a:t>
            </a:r>
            <a:r>
              <a:rPr lang="en-US" altLang="en-U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8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4C4F274D-68B0-2A4F-8752-3678F04DB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Example Full Functional Dependency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xmlns="" id="{11BC5973-D68A-E44D-A56F-667F3A5BA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Exists in the Staff relation.</a:t>
            </a:r>
          </a:p>
          <a:p>
            <a:pPr>
              <a:lnSpc>
                <a:spcPct val="90000"/>
              </a:lnSpc>
            </a:pPr>
            <a:endParaRPr lang="en-US" altLang="en-US" b="1" dirty="0"/>
          </a:p>
          <a:p>
            <a:pPr>
              <a:lnSpc>
                <a:spcPct val="90000"/>
              </a:lnSpc>
            </a:pPr>
            <a:endParaRPr lang="en-US" altLang="en-US" b="1" dirty="0"/>
          </a:p>
          <a:p>
            <a:pPr>
              <a:lnSpc>
                <a:spcPct val="90000"/>
              </a:lnSpc>
            </a:pPr>
            <a:endParaRPr lang="en-US" altLang="en-US" b="1" dirty="0"/>
          </a:p>
          <a:p>
            <a:pPr>
              <a:lnSpc>
                <a:spcPct val="90000"/>
              </a:lnSpc>
            </a:pPr>
            <a:endParaRPr lang="en-US" altLang="en-US" b="1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staffNo</a:t>
            </a:r>
            <a:r>
              <a:rPr lang="en-US" altLang="en-US" b="1" dirty="0"/>
              <a:t>, </a:t>
            </a:r>
            <a:r>
              <a:rPr lang="en-US" altLang="en-US" b="1" dirty="0" err="1"/>
              <a:t>sName</a:t>
            </a:r>
            <a:r>
              <a:rPr lang="en-US" altLang="en-US" b="1" dirty="0"/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→</a:t>
            </a:r>
            <a:r>
              <a:rPr lang="en-US" altLang="en-US" b="1" dirty="0"/>
              <a:t> </a:t>
            </a:r>
            <a:r>
              <a:rPr lang="en-US" altLang="en-US" b="1" dirty="0" err="1"/>
              <a:t>branchNo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True - each value of (</a:t>
            </a:r>
            <a:r>
              <a:rPr lang="en-US" altLang="en-US" b="1" dirty="0" err="1"/>
              <a:t>staffNo</a:t>
            </a:r>
            <a:r>
              <a:rPr lang="en-US" altLang="en-US" b="1" dirty="0"/>
              <a:t>, </a:t>
            </a:r>
            <a:r>
              <a:rPr lang="en-US" altLang="en-US" b="1" dirty="0" err="1"/>
              <a:t>sName</a:t>
            </a:r>
            <a:r>
              <a:rPr lang="en-US" altLang="en-US" b="1" dirty="0"/>
              <a:t>) is associated with a single value of </a:t>
            </a:r>
            <a:r>
              <a:rPr lang="en-US" altLang="en-US" b="1" dirty="0" err="1"/>
              <a:t>branchNo</a:t>
            </a:r>
            <a:r>
              <a:rPr lang="en-US" altLang="en-US" b="1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However, </a:t>
            </a:r>
            <a:r>
              <a:rPr lang="en-US" altLang="en-US" b="1" dirty="0" err="1"/>
              <a:t>branchNo</a:t>
            </a:r>
            <a:r>
              <a:rPr lang="en-US" altLang="en-US" b="1" dirty="0"/>
              <a:t> is also functionally dependent on a subset of (</a:t>
            </a:r>
            <a:r>
              <a:rPr lang="en-US" altLang="en-US" b="1" dirty="0" err="1"/>
              <a:t>staffNo</a:t>
            </a:r>
            <a:r>
              <a:rPr lang="en-US" altLang="en-US" b="1" dirty="0"/>
              <a:t>, </a:t>
            </a:r>
            <a:r>
              <a:rPr lang="en-US" altLang="en-US" b="1" dirty="0" err="1"/>
              <a:t>sName</a:t>
            </a:r>
            <a:r>
              <a:rPr lang="en-US" altLang="en-US" b="1" dirty="0"/>
              <a:t>), namely </a:t>
            </a:r>
            <a:r>
              <a:rPr lang="en-US" altLang="en-US" b="1" dirty="0" err="1"/>
              <a:t>staffNo</a:t>
            </a:r>
            <a:r>
              <a:rPr lang="en-US" altLang="en-US" b="1" dirty="0"/>
              <a:t>. Example above is a </a:t>
            </a:r>
            <a:r>
              <a:rPr lang="en-US" altLang="en-US" b="1" i="1" dirty="0">
                <a:solidFill>
                  <a:srgbClr val="C00000"/>
                </a:solidFill>
              </a:rPr>
              <a:t>partial dependency</a:t>
            </a:r>
            <a:r>
              <a:rPr lang="en-US" altLang="en-US" b="1" i="1" dirty="0"/>
              <a:t>. </a:t>
            </a:r>
          </a:p>
        </p:txBody>
      </p:sp>
      <p:pic>
        <p:nvPicPr>
          <p:cNvPr id="54278" name="Picture 1031" descr="DS3-Figure 13-01">
            <a:extLst>
              <a:ext uri="{FF2B5EF4-FFF2-40B4-BE49-F238E27FC236}">
                <a16:creationId xmlns:a16="http://schemas.microsoft.com/office/drawing/2014/main" xmlns="" id="{70AE3923-0864-B644-9D77-2417DA5F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94"/>
          <a:stretch>
            <a:fillRect/>
          </a:stretch>
        </p:blipFill>
        <p:spPr bwMode="auto">
          <a:xfrm>
            <a:off x="4705619" y="1287525"/>
            <a:ext cx="7486381" cy="241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7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437BC61C-F358-2543-9197-C3549013F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Characteristics of Functional Dependencies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xmlns="" id="{1BAD24FC-3886-B449-94C4-DC9AA4597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b="1" dirty="0">
                <a:cs typeface="Times New Roman" panose="02020603050405020304" pitchFamily="18" charset="0"/>
              </a:rPr>
              <a:t>Main characteristics of functional dependencies used in normalization:</a:t>
            </a:r>
          </a:p>
          <a:p>
            <a:pPr lvl="1">
              <a:lnSpc>
                <a:spcPct val="90000"/>
              </a:lnSpc>
            </a:pPr>
            <a:r>
              <a:rPr lang="en-US" altLang="en-US" sz="3200" b="1" dirty="0"/>
              <a:t>There is a </a:t>
            </a:r>
            <a:r>
              <a:rPr lang="en-US" altLang="en-US" sz="3200" b="1" i="1" dirty="0">
                <a:solidFill>
                  <a:srgbClr val="C00000"/>
                </a:solidFill>
              </a:rPr>
              <a:t>one-to-one</a:t>
            </a:r>
            <a:r>
              <a:rPr lang="en-US" altLang="en-US" sz="3200" b="1" dirty="0">
                <a:solidFill>
                  <a:srgbClr val="C00000"/>
                </a:solidFill>
              </a:rPr>
              <a:t> relationship between the attribute(s) on the left-hand side</a:t>
            </a:r>
            <a:r>
              <a:rPr lang="en-US" altLang="en-US" sz="3200" b="1" dirty="0"/>
              <a:t> (determinant) and those on the right-hand side of a functional dependency. </a:t>
            </a:r>
          </a:p>
          <a:p>
            <a:pPr lvl="1">
              <a:lnSpc>
                <a:spcPct val="90000"/>
              </a:lnSpc>
            </a:pPr>
            <a:r>
              <a:rPr lang="en-US" altLang="en-US" sz="3200" b="1" dirty="0">
                <a:solidFill>
                  <a:srgbClr val="C00000"/>
                </a:solidFill>
              </a:rPr>
              <a:t>Holds for </a:t>
            </a:r>
            <a:r>
              <a:rPr lang="en-US" altLang="en-US" sz="3200" b="1" i="1" dirty="0">
                <a:solidFill>
                  <a:srgbClr val="C00000"/>
                </a:solidFill>
              </a:rPr>
              <a:t>all</a:t>
            </a:r>
            <a:r>
              <a:rPr lang="en-US" altLang="en-US" sz="3200" b="1" dirty="0">
                <a:solidFill>
                  <a:srgbClr val="C00000"/>
                </a:solidFill>
              </a:rPr>
              <a:t> time</a:t>
            </a:r>
            <a:r>
              <a:rPr lang="en-US" altLang="en-US" sz="3200" b="1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3200" b="1" dirty="0"/>
              <a:t>The </a:t>
            </a:r>
            <a:r>
              <a:rPr lang="en-US" altLang="en-US" sz="3200" b="1" dirty="0">
                <a:solidFill>
                  <a:srgbClr val="C00000"/>
                </a:solidFill>
              </a:rPr>
              <a:t>determinant has the </a:t>
            </a:r>
            <a:r>
              <a:rPr lang="en-US" altLang="en-US" sz="3200" b="1" i="1" dirty="0">
                <a:solidFill>
                  <a:srgbClr val="C00000"/>
                </a:solidFill>
              </a:rPr>
              <a:t>minimal</a:t>
            </a:r>
            <a:r>
              <a:rPr lang="en-US" altLang="en-US" sz="3200" b="1" dirty="0">
                <a:solidFill>
                  <a:srgbClr val="C00000"/>
                </a:solidFill>
              </a:rPr>
              <a:t> number of attributes </a:t>
            </a:r>
            <a:r>
              <a:rPr lang="en-US" altLang="en-US" sz="3200" b="1" dirty="0"/>
              <a:t>necessary to maintain the dependency with the attribute(s) on the right hand-side. </a:t>
            </a:r>
            <a:endParaRPr lang="en-GB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8413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xmlns="" id="{C2615DAB-E51C-994F-8306-AA5A4A62C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66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2695AA-F4EE-A34F-B983-ABB4CDB93181}" type="slidenum">
              <a:rPr lang="en-GB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GB" altLang="en-US" sz="1400">
              <a:solidFill>
                <a:srgbClr val="000066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xmlns="" id="{F8322C0F-FF07-4A4A-A4E8-E4CD54F5F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Transitive Dependencies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xmlns="" id="{02972C9C-98D5-ED46-A3DB-97ABAD5AE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b="1" dirty="0"/>
              <a:t>Important to recognize a transitive dependency because its existence in a relation can potentially cause update</a:t>
            </a:r>
            <a:r>
              <a:rPr lang="en-US" altLang="en-US" sz="3600" dirty="0"/>
              <a:t> anomalies.</a:t>
            </a:r>
            <a:endParaRPr lang="en-US" altLang="en-US" sz="3600" b="1" dirty="0"/>
          </a:p>
          <a:p>
            <a:pPr>
              <a:lnSpc>
                <a:spcPct val="90000"/>
              </a:lnSpc>
            </a:pPr>
            <a:endParaRPr lang="en-US" altLang="en-US" sz="3600" b="1" dirty="0"/>
          </a:p>
          <a:p>
            <a:pPr>
              <a:lnSpc>
                <a:spcPct val="90000"/>
              </a:lnSpc>
            </a:pPr>
            <a:r>
              <a:rPr lang="en-US" altLang="en-US" sz="3600" b="1" dirty="0"/>
              <a:t>Transitive dependency describes a condition where A, B, and C are attributes of a relation such that </a:t>
            </a:r>
            <a:r>
              <a:rPr lang="en-US" altLang="en-US" sz="3600" b="1" dirty="0">
                <a:solidFill>
                  <a:srgbClr val="C00000"/>
                </a:solidFill>
              </a:rPr>
              <a:t>if A </a:t>
            </a:r>
            <a:r>
              <a:rPr lang="en-US" altLang="en-US" sz="3600" b="1" dirty="0">
                <a:solidFill>
                  <a:srgbClr val="C00000"/>
                </a:solidFill>
                <a:cs typeface="Times New Roman" panose="02020603050405020304" pitchFamily="18" charset="0"/>
              </a:rPr>
              <a:t>→</a:t>
            </a:r>
            <a:r>
              <a:rPr lang="en-US" altLang="en-US" sz="3600" b="1" dirty="0">
                <a:solidFill>
                  <a:srgbClr val="C00000"/>
                </a:solidFill>
              </a:rPr>
              <a:t> B and B </a:t>
            </a:r>
            <a:r>
              <a:rPr lang="en-US" altLang="en-US" sz="3600" b="1" dirty="0">
                <a:solidFill>
                  <a:srgbClr val="C00000"/>
                </a:solidFill>
                <a:cs typeface="Times New Roman" panose="02020603050405020304" pitchFamily="18" charset="0"/>
              </a:rPr>
              <a:t>→</a:t>
            </a:r>
            <a:r>
              <a:rPr lang="en-US" altLang="en-US" sz="3600" b="1" dirty="0">
                <a:solidFill>
                  <a:srgbClr val="C00000"/>
                </a:solidFill>
              </a:rPr>
              <a:t> C, then C is transitively dependent on A via B </a:t>
            </a:r>
            <a:r>
              <a:rPr lang="en-US" altLang="en-US" sz="3600" b="1" dirty="0"/>
              <a:t>(provided that A is not functionally dependent on B or C).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3600" b="1" dirty="0"/>
          </a:p>
        </p:txBody>
      </p:sp>
      <p:sp>
        <p:nvSpPr>
          <p:cNvPr id="56325" name="Text Box 4">
            <a:extLst>
              <a:ext uri="{FF2B5EF4-FFF2-40B4-BE49-F238E27FC236}">
                <a16:creationId xmlns:a16="http://schemas.microsoft.com/office/drawing/2014/main" xmlns="" id="{CFAA82A6-F0B8-8E44-8894-AE887B216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200">
                <a:solidFill>
                  <a:srgbClr val="000066"/>
                </a:solidFill>
              </a:rPr>
              <a:t>Pearson Education © 2009</a:t>
            </a:r>
          </a:p>
        </p:txBody>
      </p:sp>
    </p:spTree>
    <p:extLst>
      <p:ext uri="{BB962C8B-B14F-4D97-AF65-F5344CB8AC3E}">
        <p14:creationId xmlns:p14="http://schemas.microsoft.com/office/powerpoint/2010/main" val="39661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9334D-57A1-3445-8E44-2C1EBA25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xmlns="" id="{4EAF9A09-0733-B14C-8049-A7FDBCB2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Combined Schema </a:t>
            </a:r>
            <a:r>
              <a:rPr lang="en-US" altLang="en-US" sz="3200" dirty="0">
                <a:sym typeface="Wingdings" pitchFamily="2" charset="2"/>
              </a:rPr>
              <a:t> redundant data</a:t>
            </a:r>
          </a:p>
          <a:p>
            <a:pPr lvl="1"/>
            <a:r>
              <a:rPr lang="en-US" altLang="en-US" sz="2800" dirty="0">
                <a:sym typeface="Wingdings" pitchFamily="2" charset="2"/>
              </a:rPr>
              <a:t>Problems -Data Anomalies</a:t>
            </a:r>
          </a:p>
          <a:p>
            <a:pPr lvl="2"/>
            <a:r>
              <a:rPr lang="en-US" altLang="en-US" sz="2400" dirty="0">
                <a:solidFill>
                  <a:srgbClr val="7030A0"/>
                </a:solidFill>
                <a:sym typeface="Wingdings" pitchFamily="2" charset="2"/>
              </a:rPr>
              <a:t>Insertion</a:t>
            </a:r>
          </a:p>
          <a:p>
            <a:pPr lvl="2"/>
            <a:r>
              <a:rPr lang="en-US" altLang="en-US" sz="2400" dirty="0">
                <a:solidFill>
                  <a:srgbClr val="7030A0"/>
                </a:solidFill>
                <a:sym typeface="Wingdings" pitchFamily="2" charset="2"/>
              </a:rPr>
              <a:t>Deletion</a:t>
            </a:r>
          </a:p>
          <a:p>
            <a:pPr lvl="2"/>
            <a:r>
              <a:rPr lang="en-US" altLang="en-US" sz="2400" dirty="0" err="1">
                <a:solidFill>
                  <a:srgbClr val="7030A0"/>
                </a:solidFill>
                <a:sym typeface="Wingdings" pitchFamily="2" charset="2"/>
              </a:rPr>
              <a:t>Updation</a:t>
            </a:r>
            <a:r>
              <a:rPr lang="en-US" altLang="en-US" sz="2400" dirty="0">
                <a:solidFill>
                  <a:srgbClr val="7030A0"/>
                </a:solidFill>
                <a:sym typeface="Wingdings" pitchFamily="2" charset="2"/>
              </a:rPr>
              <a:t> (modification)</a:t>
            </a:r>
          </a:p>
          <a:p>
            <a:pPr lvl="1"/>
            <a:r>
              <a:rPr lang="en-US" altLang="en-US" sz="2800" dirty="0"/>
              <a:t>Solution: </a:t>
            </a:r>
            <a:r>
              <a:rPr lang="en-US" altLang="en-US" sz="2800" dirty="0">
                <a:solidFill>
                  <a:srgbClr val="C00000"/>
                </a:solidFill>
              </a:rPr>
              <a:t>Decomposition</a:t>
            </a:r>
          </a:p>
          <a:p>
            <a:pPr lvl="2"/>
            <a:r>
              <a:rPr lang="en-US" altLang="en-US" sz="2400" dirty="0"/>
              <a:t>Should be </a:t>
            </a:r>
            <a:r>
              <a:rPr lang="en-US" altLang="en-US" sz="2400" dirty="0">
                <a:solidFill>
                  <a:srgbClr val="C00000"/>
                </a:solidFill>
              </a:rPr>
              <a:t>lossless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C00000"/>
                </a:solidFill>
              </a:rPr>
              <a:t>dependency preservation</a:t>
            </a:r>
          </a:p>
          <a:p>
            <a:pPr lvl="2"/>
            <a:r>
              <a:rPr lang="en-US" altLang="en-US" sz="2400" dirty="0"/>
              <a:t>Using </a:t>
            </a:r>
            <a:r>
              <a:rPr lang="en-US" altLang="en-US" sz="2400" dirty="0">
                <a:solidFill>
                  <a:srgbClr val="C00000"/>
                </a:solidFill>
              </a:rPr>
              <a:t>Functional Dependencies</a:t>
            </a:r>
          </a:p>
          <a:p>
            <a:pPr lvl="3"/>
            <a:r>
              <a:rPr lang="en-US" altLang="en-US" sz="2000" b="1" dirty="0"/>
              <a:t>Partial</a:t>
            </a:r>
          </a:p>
          <a:p>
            <a:pPr lvl="3"/>
            <a:r>
              <a:rPr lang="en-US" altLang="en-US" sz="2000" b="1" dirty="0"/>
              <a:t>Full</a:t>
            </a:r>
          </a:p>
          <a:p>
            <a:pPr lvl="3"/>
            <a:r>
              <a:rPr lang="en-US" altLang="en-US" sz="2000" b="1" dirty="0"/>
              <a:t>Transitive</a:t>
            </a:r>
          </a:p>
          <a:p>
            <a:pPr lvl="2"/>
            <a:r>
              <a:rPr lang="en-US" altLang="en-US" sz="2400" dirty="0"/>
              <a:t>Using </a:t>
            </a:r>
            <a:r>
              <a:rPr lang="en-US" altLang="en-US" sz="2400" dirty="0">
                <a:solidFill>
                  <a:srgbClr val="C00000"/>
                </a:solidFill>
              </a:rPr>
              <a:t>FD Closure</a:t>
            </a:r>
          </a:p>
          <a:p>
            <a:pPr lvl="1"/>
            <a:r>
              <a:rPr lang="en-US" altLang="en-US" sz="2800" b="1" dirty="0">
                <a:solidFill>
                  <a:srgbClr val="7030A0"/>
                </a:solidFill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1999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B742B0E2-88EC-3242-8F79-F356FCE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Example Transitive Dependency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xmlns="" id="{C2FB608D-0A16-4D4E-AB1B-CB0C28C6C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949" y="1321724"/>
            <a:ext cx="11587942" cy="51552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600" b="1" dirty="0"/>
              <a:t>Consider functional dependencies in the </a:t>
            </a:r>
            <a:r>
              <a:rPr lang="en-US" altLang="en-US" sz="3600" b="1" dirty="0" err="1"/>
              <a:t>StaffBranch</a:t>
            </a:r>
            <a:r>
              <a:rPr lang="en-US" altLang="en-US" sz="3600" b="1" dirty="0"/>
              <a:t> relation</a:t>
            </a:r>
          </a:p>
          <a:p>
            <a:pPr>
              <a:lnSpc>
                <a:spcPct val="90000"/>
              </a:lnSpc>
            </a:pPr>
            <a:endParaRPr lang="en-US" altLang="en-US" sz="3600" b="1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b="1" dirty="0"/>
              <a:t>	 </a:t>
            </a:r>
            <a:r>
              <a:rPr lang="en-US" altLang="en-US" sz="3600" b="1" dirty="0" err="1"/>
              <a:t>staffNo</a:t>
            </a:r>
            <a:r>
              <a:rPr lang="en-US" altLang="en-US" sz="3600" b="1" dirty="0"/>
              <a:t> </a:t>
            </a:r>
            <a:r>
              <a:rPr lang="en-US" altLang="en-US" sz="3600" b="1" dirty="0">
                <a:cs typeface="Times New Roman" panose="02020603050405020304" pitchFamily="18" charset="0"/>
              </a:rPr>
              <a:t>→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sName</a:t>
            </a:r>
            <a:r>
              <a:rPr lang="en-US" altLang="en-US" sz="3600" b="1" dirty="0"/>
              <a:t>, position, salary, </a:t>
            </a:r>
            <a:r>
              <a:rPr lang="en-US" altLang="en-US" sz="3600" b="1" dirty="0" err="1"/>
              <a:t>branchNo</a:t>
            </a:r>
            <a:r>
              <a:rPr lang="en-US" altLang="en-US" sz="3600" b="1" dirty="0"/>
              <a:t>, 		   </a:t>
            </a:r>
            <a:r>
              <a:rPr lang="en-US" altLang="en-US" sz="3600" b="1" dirty="0" err="1"/>
              <a:t>bAddress</a:t>
            </a:r>
            <a:endParaRPr lang="en-US" altLang="en-US" sz="3600" b="1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b="1" dirty="0"/>
              <a:t>	 </a:t>
            </a:r>
            <a:r>
              <a:rPr lang="en-US" altLang="en-US" sz="3600" b="1" dirty="0" err="1"/>
              <a:t>branchNo</a:t>
            </a:r>
            <a:r>
              <a:rPr lang="en-US" altLang="en-US" sz="3600" b="1" dirty="0"/>
              <a:t> </a:t>
            </a:r>
            <a:r>
              <a:rPr lang="en-US" altLang="en-US" sz="3600" b="1" dirty="0">
                <a:cs typeface="Times New Roman" panose="02020603050405020304" pitchFamily="18" charset="0"/>
              </a:rPr>
              <a:t>→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bAddress</a:t>
            </a:r>
            <a:endParaRPr lang="en-US" altLang="en-US" sz="3600" b="1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3600" b="1" dirty="0"/>
          </a:p>
          <a:p>
            <a:pPr>
              <a:lnSpc>
                <a:spcPct val="90000"/>
              </a:lnSpc>
            </a:pPr>
            <a:r>
              <a:rPr lang="en-US" altLang="en-US" sz="3600" b="1" dirty="0"/>
              <a:t>Transitive dependency, </a:t>
            </a:r>
            <a:r>
              <a:rPr lang="en-US" altLang="en-US" sz="3600" b="1" dirty="0" err="1"/>
              <a:t>branchNo</a:t>
            </a:r>
            <a:r>
              <a:rPr lang="en-US" altLang="en-US" sz="3600" b="1" dirty="0"/>
              <a:t> </a:t>
            </a:r>
            <a:r>
              <a:rPr lang="en-US" altLang="en-US" sz="3600" b="1" dirty="0">
                <a:cs typeface="Times New Roman" panose="02020603050405020304" pitchFamily="18" charset="0"/>
              </a:rPr>
              <a:t>→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bAddress</a:t>
            </a:r>
            <a:r>
              <a:rPr lang="en-US" altLang="en-US" sz="3600" b="1" dirty="0"/>
              <a:t> exists on </a:t>
            </a:r>
            <a:r>
              <a:rPr lang="en-US" altLang="en-US" sz="3600" b="1" dirty="0" err="1"/>
              <a:t>staffNo</a:t>
            </a:r>
            <a:r>
              <a:rPr lang="en-US" altLang="en-US" sz="3600" b="1" dirty="0"/>
              <a:t> via </a:t>
            </a:r>
            <a:r>
              <a:rPr lang="en-US" altLang="en-US" sz="3600" b="1" dirty="0" err="1"/>
              <a:t>branchNo</a:t>
            </a:r>
            <a:r>
              <a:rPr lang="en-US" altLang="en-US" sz="3600" b="1" dirty="0"/>
              <a:t>. </a:t>
            </a:r>
          </a:p>
          <a:p>
            <a:pPr>
              <a:lnSpc>
                <a:spcPct val="90000"/>
              </a:lnSpc>
            </a:pP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8988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xmlns="" id="{81ED0573-5148-564C-8B2A-44EC57898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/>
              <a:t>Example - Using sample data to identify functional dependencies</a:t>
            </a:r>
            <a:r>
              <a:rPr lang="en-US" altLang="en-US"/>
              <a:t>.</a:t>
            </a:r>
          </a:p>
        </p:txBody>
      </p:sp>
      <p:pic>
        <p:nvPicPr>
          <p:cNvPr id="58372" name="Picture 8" descr="C13NF06">
            <a:extLst>
              <a:ext uri="{FF2B5EF4-FFF2-40B4-BE49-F238E27FC236}">
                <a16:creationId xmlns:a16="http://schemas.microsoft.com/office/drawing/2014/main" xmlns="" id="{646C2867-E09F-054E-95C0-206A539354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0" t="-253"/>
          <a:stretch>
            <a:fillRect/>
          </a:stretch>
        </p:blipFill>
        <p:spPr>
          <a:xfrm>
            <a:off x="1821656" y="1244218"/>
            <a:ext cx="8548688" cy="5070856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F749314-2DC5-474E-8FF6-B91CEF63C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4133851"/>
            <a:ext cx="8379619" cy="22284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5466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54C0FDB7-13D4-194B-8249-EC03EEB87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Example - Using sample data to identify functional dependencies</a:t>
            </a:r>
            <a:r>
              <a:rPr lang="en-US" altLang="en-US" dirty="0"/>
              <a:t>.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xmlns="" id="{7BF4C46C-7008-E347-BE15-42EA256E5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Function dependencies between attributes A to E in the Sample relation.</a:t>
            </a:r>
          </a:p>
          <a:p>
            <a:endParaRPr lang="en-US" altLang="en-US" sz="3600" b="1" dirty="0"/>
          </a:p>
          <a:p>
            <a:pPr>
              <a:buFont typeface="Monotype Sorts" pitchFamily="2" charset="2"/>
              <a:buNone/>
            </a:pPr>
            <a:r>
              <a:rPr lang="en-US" altLang="en-US" sz="3600" b="1" dirty="0"/>
              <a:t>	A </a:t>
            </a:r>
            <a:r>
              <a:rPr lang="en-US" altLang="en-US" sz="3600" b="1" dirty="0">
                <a:sym typeface="Symbol" pitchFamily="2" charset="2"/>
              </a:rPr>
              <a:t></a:t>
            </a:r>
            <a:r>
              <a:rPr lang="en-US" altLang="en-US" sz="3600" b="1" dirty="0"/>
              <a:t> C			(fd1)</a:t>
            </a:r>
          </a:p>
          <a:p>
            <a:pPr>
              <a:buFont typeface="Monotype Sorts" pitchFamily="2" charset="2"/>
              <a:buNone/>
            </a:pPr>
            <a:r>
              <a:rPr lang="en-US" altLang="en-US" sz="3600" b="1" dirty="0"/>
              <a:t>	C </a:t>
            </a:r>
            <a:r>
              <a:rPr lang="en-US" altLang="en-US" sz="3600" b="1" dirty="0">
                <a:sym typeface="Symbol" pitchFamily="2" charset="2"/>
              </a:rPr>
              <a:t></a:t>
            </a:r>
            <a:r>
              <a:rPr lang="en-US" altLang="en-US" sz="3600" b="1" dirty="0"/>
              <a:t> A			(fd2)</a:t>
            </a:r>
          </a:p>
          <a:p>
            <a:pPr>
              <a:buFont typeface="Monotype Sorts" pitchFamily="2" charset="2"/>
              <a:buNone/>
            </a:pPr>
            <a:r>
              <a:rPr lang="en-US" altLang="en-US" sz="3600" b="1" dirty="0"/>
              <a:t>	B  </a:t>
            </a:r>
            <a:r>
              <a:rPr lang="en-US" altLang="en-US" sz="3600" b="1" dirty="0">
                <a:sym typeface="Symbol" pitchFamily="2" charset="2"/>
              </a:rPr>
              <a:t></a:t>
            </a:r>
            <a:r>
              <a:rPr lang="en-US" altLang="en-US" sz="3600" b="1" dirty="0"/>
              <a:t> D			(fd3)</a:t>
            </a:r>
          </a:p>
          <a:p>
            <a:pPr>
              <a:buFont typeface="Monotype Sorts" pitchFamily="2" charset="2"/>
              <a:buNone/>
            </a:pPr>
            <a:r>
              <a:rPr lang="en-US" altLang="en-US" sz="3600" b="1" dirty="0"/>
              <a:t>	A, B  </a:t>
            </a:r>
            <a:r>
              <a:rPr lang="en-US" altLang="en-US" sz="3600" b="1" dirty="0">
                <a:sym typeface="Symbol" pitchFamily="2" charset="2"/>
              </a:rPr>
              <a:t></a:t>
            </a:r>
            <a:r>
              <a:rPr lang="en-US" altLang="en-US" sz="3600" b="1" dirty="0"/>
              <a:t>  E	         (fd4)</a:t>
            </a:r>
          </a:p>
        </p:txBody>
      </p:sp>
    </p:spTree>
    <p:extLst>
      <p:ext uri="{BB962C8B-B14F-4D97-AF65-F5344CB8AC3E}">
        <p14:creationId xmlns:p14="http://schemas.microsoft.com/office/powerpoint/2010/main" val="267730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xmlns="" id="{B6C1CD57-6CA9-B148-AAAD-6A932378D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Combine Schemas?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5C84E75-8723-1340-9827-D1E951E94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Suppose we combine </a:t>
            </a:r>
            <a:r>
              <a:rPr lang="en-US" altLang="en-US" i="1" dirty="0"/>
              <a:t>instructor</a:t>
            </a:r>
            <a:r>
              <a:rPr lang="en-US" altLang="en-US" dirty="0"/>
              <a:t> and </a:t>
            </a:r>
            <a:r>
              <a:rPr lang="en-US" altLang="en-US" i="1" dirty="0"/>
              <a:t>department </a:t>
            </a:r>
            <a:r>
              <a:rPr lang="en-US" altLang="en-US" dirty="0"/>
              <a:t>into </a:t>
            </a:r>
            <a:r>
              <a:rPr lang="en-US" altLang="en-US" i="1" dirty="0" err="1"/>
              <a:t>inst_dept</a:t>
            </a:r>
            <a:endParaRPr lang="en-US" altLang="en-US" i="1" dirty="0"/>
          </a:p>
          <a:p>
            <a:pPr lvl="1"/>
            <a:r>
              <a:rPr lang="en-US" altLang="en-US" i="1" dirty="0"/>
              <a:t>(No connection to relationship set </a:t>
            </a:r>
            <a:r>
              <a:rPr lang="en-US" altLang="en-US" i="1" dirty="0" err="1"/>
              <a:t>inst_dept</a:t>
            </a:r>
            <a:r>
              <a:rPr lang="en-US" altLang="en-US" i="1" dirty="0"/>
              <a:t>)</a:t>
            </a:r>
          </a:p>
          <a:p>
            <a:r>
              <a:rPr lang="en-US" altLang="en-US" dirty="0"/>
              <a:t>Result is possible repetition of information</a:t>
            </a:r>
          </a:p>
        </p:txBody>
      </p:sp>
      <p:pic>
        <p:nvPicPr>
          <p:cNvPr id="22532" name="Picture 5" descr="8">
            <a:extLst>
              <a:ext uri="{FF2B5EF4-FFF2-40B4-BE49-F238E27FC236}">
                <a16:creationId xmlns:a16="http://schemas.microsoft.com/office/drawing/2014/main" xmlns="" id="{CDC49E59-125D-B24C-BA58-05D09CCB4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9" y="2779712"/>
            <a:ext cx="6256336" cy="375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xmlns="" id="{3898C433-01EE-A14D-B560-6B3BAB20E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What About Smaller Schemas?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E9DDB99E-BEF5-674F-B5B4-8FC51D312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1093789"/>
            <a:ext cx="11153775" cy="576421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Suppose we had started with </a:t>
            </a:r>
            <a:r>
              <a:rPr lang="en-US" altLang="en-US" i="1" dirty="0" err="1"/>
              <a:t>inst_dept</a:t>
            </a:r>
            <a:r>
              <a:rPr lang="en-US" altLang="en-US" i="1" dirty="0"/>
              <a:t>.  </a:t>
            </a:r>
            <a:r>
              <a:rPr lang="en-US" altLang="en-US" dirty="0"/>
              <a:t>How would we know to split up (</a:t>
            </a:r>
            <a:r>
              <a:rPr lang="en-US" altLang="en-US" b="1" dirty="0">
                <a:solidFill>
                  <a:srgbClr val="000099"/>
                </a:solidFill>
              </a:rPr>
              <a:t>decompose</a:t>
            </a:r>
            <a:r>
              <a:rPr lang="en-US" altLang="en-US" dirty="0"/>
              <a:t>) it into </a:t>
            </a:r>
            <a:r>
              <a:rPr lang="en-US" altLang="en-US" i="1" dirty="0"/>
              <a:t>instructor </a:t>
            </a:r>
            <a:r>
              <a:rPr lang="en-US" altLang="en-US" dirty="0"/>
              <a:t> and </a:t>
            </a:r>
            <a:r>
              <a:rPr lang="en-US" altLang="en-US" i="1" dirty="0"/>
              <a:t>department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Write a rule “if there were a schema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building, budget</a:t>
            </a:r>
            <a:r>
              <a:rPr lang="en-US" altLang="en-US" dirty="0"/>
              <a:t>), then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would be a candidate key”</a:t>
            </a:r>
          </a:p>
          <a:p>
            <a:r>
              <a:rPr lang="en-US" altLang="en-US" dirty="0"/>
              <a:t>Denote as a </a:t>
            </a:r>
            <a:r>
              <a:rPr lang="en-US" altLang="en-US" b="1" dirty="0">
                <a:solidFill>
                  <a:srgbClr val="000099"/>
                </a:solidFill>
              </a:rPr>
              <a:t>functional dependency</a:t>
            </a:r>
            <a:r>
              <a:rPr lang="en-US" altLang="en-US" dirty="0"/>
              <a:t>: </a:t>
            </a:r>
          </a:p>
          <a:p>
            <a:pPr>
              <a:buFont typeface="Monotype Sorts" pitchFamily="2" charset="2"/>
              <a:buNone/>
            </a:pPr>
            <a:r>
              <a:rPr lang="en-US" altLang="en-US" i="1" dirty="0"/>
              <a:t>		</a:t>
            </a:r>
            <a:r>
              <a:rPr lang="en-US" altLang="en-US" i="1" dirty="0" err="1"/>
              <a:t>dept_name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/>
              <a:t>building, budget</a:t>
            </a:r>
            <a:endParaRPr lang="en-US" altLang="en-US" dirty="0"/>
          </a:p>
          <a:p>
            <a:r>
              <a:rPr lang="en-US" altLang="en-US" dirty="0"/>
              <a:t>In </a:t>
            </a:r>
            <a:r>
              <a:rPr lang="en-US" altLang="en-US" i="1" dirty="0" err="1"/>
              <a:t>inst_dept</a:t>
            </a:r>
            <a:r>
              <a:rPr lang="en-US" altLang="en-US" dirty="0"/>
              <a:t>, because </a:t>
            </a:r>
            <a:r>
              <a:rPr lang="en-US" altLang="en-US" i="1" dirty="0" err="1"/>
              <a:t>dept_name</a:t>
            </a:r>
            <a:r>
              <a:rPr lang="en-US" altLang="en-US" dirty="0"/>
              <a:t> is not a candidate key, the building and budget of a department may have to be repeated.  </a:t>
            </a:r>
          </a:p>
          <a:p>
            <a:pPr lvl="1"/>
            <a:r>
              <a:rPr lang="en-US" altLang="en-US" dirty="0"/>
              <a:t>This indicates the need to decompose </a:t>
            </a:r>
            <a:r>
              <a:rPr lang="en-US" altLang="en-US" i="1" dirty="0" err="1"/>
              <a:t>inst_dept</a:t>
            </a:r>
            <a:endParaRPr lang="en-US" altLang="en-US" dirty="0"/>
          </a:p>
          <a:p>
            <a:r>
              <a:rPr lang="en-US" altLang="en-US" dirty="0"/>
              <a:t>Not all decompositions are good.  Suppose we decompose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i="1" dirty="0"/>
              <a:t>employee(ID, name, street, city, salary)</a:t>
            </a:r>
            <a:r>
              <a:rPr lang="en-US" altLang="en-US" dirty="0"/>
              <a:t> into </a:t>
            </a:r>
            <a:r>
              <a:rPr lang="en-US" altLang="en-US" i="1" dirty="0"/>
              <a:t>employee1</a:t>
            </a:r>
            <a:r>
              <a:rPr lang="en-US" altLang="en-US" dirty="0"/>
              <a:t> 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/>
              <a:t>name</a:t>
            </a:r>
            <a:r>
              <a:rPr lang="en-US" altLang="en-US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employee2</a:t>
            </a:r>
            <a:r>
              <a:rPr lang="en-US" altLang="en-US" dirty="0"/>
              <a:t> (</a:t>
            </a:r>
            <a:r>
              <a:rPr lang="en-US" altLang="en-US" i="1" dirty="0"/>
              <a:t>name</a:t>
            </a:r>
            <a:r>
              <a:rPr lang="en-US" altLang="en-US" dirty="0"/>
              <a:t>, </a:t>
            </a:r>
            <a:r>
              <a:rPr lang="en-US" altLang="en-US" i="1" dirty="0"/>
              <a:t>street, city, salary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The next slide shows how we lose information -- we cannot reconstruct the original </a:t>
            </a:r>
            <a:r>
              <a:rPr lang="en-US" altLang="en-US" i="1" dirty="0"/>
              <a:t>employee</a:t>
            </a:r>
            <a:r>
              <a:rPr lang="en-US" altLang="en-US" dirty="0"/>
              <a:t> relation -- and so, this is a </a:t>
            </a:r>
            <a:r>
              <a:rPr lang="en-US" altLang="en-US" b="1" dirty="0">
                <a:solidFill>
                  <a:srgbClr val="000099"/>
                </a:solidFill>
              </a:rPr>
              <a:t>lossy decomposition</a:t>
            </a:r>
            <a:r>
              <a:rPr lang="en-US" altLang="en-US" dirty="0"/>
              <a:t>.</a:t>
            </a:r>
          </a:p>
          <a:p>
            <a:pPr lvl="1">
              <a:buFont typeface="Monotype Sorts" pitchFamily="2" charset="2"/>
              <a:buNone/>
            </a:pPr>
            <a:endParaRPr lang="en-US" altLang="en-US" i="1" dirty="0"/>
          </a:p>
          <a:p>
            <a:pPr lvl="1"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847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xmlns="" id="{8DF4D602-7A73-1742-9478-A1A9B0BDC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975" y="0"/>
            <a:ext cx="11587942" cy="922714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 </a:t>
            </a:r>
            <a:r>
              <a:rPr lang="en-US" altLang="en-US" dirty="0" err="1"/>
              <a:t>Lossy</a:t>
            </a:r>
            <a:r>
              <a:rPr lang="en-US" altLang="en-US" dirty="0"/>
              <a:t> Decomposition</a:t>
            </a:r>
          </a:p>
        </p:txBody>
      </p:sp>
      <p:pic>
        <p:nvPicPr>
          <p:cNvPr id="28675" name="Picture 5" descr="8">
            <a:extLst>
              <a:ext uri="{FF2B5EF4-FFF2-40B4-BE49-F238E27FC236}">
                <a16:creationId xmlns:a16="http://schemas.microsoft.com/office/drawing/2014/main" xmlns="" id="{50800D6D-D25F-994E-A02E-C377CB067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74320"/>
            <a:ext cx="6692900" cy="612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9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xmlns="" id="{B2792AD7-1319-0E4F-960B-CDE80E629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599" y="203995"/>
            <a:ext cx="10629901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200" b="1" dirty="0"/>
              <a:t>Example of Lossless-Join Decomposition</a:t>
            </a:r>
            <a:r>
              <a:rPr lang="en-US" altLang="en-US" sz="3600" b="1" dirty="0"/>
              <a:t>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EDE7AE5F-052E-FB49-A022-8931AD56A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8162" y="878682"/>
            <a:ext cx="6999288" cy="1204913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Lossless join decomposition</a:t>
            </a:r>
          </a:p>
          <a:p>
            <a:pPr>
              <a:tabLst>
                <a:tab pos="2336800" algn="l"/>
                <a:tab pos="3765550" algn="l"/>
              </a:tabLst>
            </a:pPr>
            <a:r>
              <a:rPr lang="en-US" altLang="en-US" dirty="0"/>
              <a:t>Decomposition of </a:t>
            </a:r>
            <a:r>
              <a:rPr lang="en-US" altLang="en-US" i="1" dirty="0"/>
              <a:t>R = (A, B, C)</a:t>
            </a:r>
            <a:br>
              <a:rPr lang="en-US" altLang="en-US" i="1" dirty="0"/>
            </a:br>
            <a:r>
              <a:rPr lang="en-US" altLang="en-US" i="1" dirty="0"/>
              <a:t>	R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= (A, B)	R</a:t>
            </a:r>
            <a:r>
              <a:rPr lang="en-US" altLang="en-US" baseline="-25000" dirty="0"/>
              <a:t>2</a:t>
            </a:r>
            <a:r>
              <a:rPr lang="en-US" altLang="en-US" i="1" dirty="0"/>
              <a:t> = (B, C)</a:t>
            </a:r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2CAED1F-E844-3F4F-B11D-6060F0EB2E1E}"/>
              </a:ext>
            </a:extLst>
          </p:cNvPr>
          <p:cNvGrpSpPr/>
          <p:nvPr/>
        </p:nvGrpSpPr>
        <p:grpSpPr>
          <a:xfrm>
            <a:off x="2590799" y="2590800"/>
            <a:ext cx="7820025" cy="3752850"/>
            <a:chOff x="2590800" y="2590800"/>
            <a:chExt cx="5988050" cy="2833688"/>
          </a:xfrm>
        </p:grpSpPr>
        <p:sp>
          <p:nvSpPr>
            <p:cNvPr id="30724" name="Rectangle 4">
              <a:extLst>
                <a:ext uri="{FF2B5EF4-FFF2-40B4-BE49-F238E27FC236}">
                  <a16:creationId xmlns:a16="http://schemas.microsoft.com/office/drawing/2014/main" xmlns="" id="{9DAFFCCE-42A2-0B43-AAD8-A1DE15344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A</a:t>
              </a:r>
            </a:p>
          </p:txBody>
        </p:sp>
        <p:sp>
          <p:nvSpPr>
            <p:cNvPr id="30725" name="Rectangle 5">
              <a:extLst>
                <a:ext uri="{FF2B5EF4-FFF2-40B4-BE49-F238E27FC236}">
                  <a16:creationId xmlns:a16="http://schemas.microsoft.com/office/drawing/2014/main" xmlns="" id="{6B9ED4CC-A4EA-C441-8891-D75F638FB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B</a:t>
              </a:r>
            </a:p>
          </p:txBody>
        </p:sp>
        <p:sp>
          <p:nvSpPr>
            <p:cNvPr id="30726" name="Rectangle 6">
              <a:extLst>
                <a:ext uri="{FF2B5EF4-FFF2-40B4-BE49-F238E27FC236}">
                  <a16:creationId xmlns:a16="http://schemas.microsoft.com/office/drawing/2014/main" xmlns="" id="{DD83281B-EDA8-484A-BE93-01D8551B7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048000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>
                  <a:sym typeface="Symbol" pitchFamily="2" charset="2"/>
                </a:rPr>
                <a:t></a:t>
              </a:r>
              <a:endParaRPr kumimoji="0" lang="en-US" altLang="en-US" sz="2400" i="1">
                <a:sym typeface="Greek Symbols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>
                  <a:sym typeface="Symbol" pitchFamily="2" charset="2"/>
                </a:rPr>
                <a:t></a:t>
              </a:r>
              <a:endParaRPr kumimoji="0" lang="en-US" altLang="en-US" sz="2400" i="1">
                <a:sym typeface="Greek Symbols" pitchFamily="18" charset="2"/>
              </a:endParaRPr>
            </a:p>
          </p:txBody>
        </p:sp>
        <p:sp>
          <p:nvSpPr>
            <p:cNvPr id="30727" name="Rectangle 7">
              <a:extLst>
                <a:ext uri="{FF2B5EF4-FFF2-40B4-BE49-F238E27FC236}">
                  <a16:creationId xmlns:a16="http://schemas.microsoft.com/office/drawing/2014/main" xmlns="" id="{820BF009-4B4C-874D-AB1E-81D14EAC4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048000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ym typeface="Greek Symbols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ym typeface="Greek Symbols" pitchFamily="18" charset="2"/>
                </a:rPr>
                <a:t>2</a:t>
              </a:r>
              <a:endParaRPr kumimoji="0" lang="en-US" altLang="en-US" sz="2400" i="1"/>
            </a:p>
          </p:txBody>
        </p:sp>
        <p:sp>
          <p:nvSpPr>
            <p:cNvPr id="30728" name="Rectangle 8">
              <a:extLst>
                <a:ext uri="{FF2B5EF4-FFF2-40B4-BE49-F238E27FC236}">
                  <a16:creationId xmlns:a16="http://schemas.microsoft.com/office/drawing/2014/main" xmlns="" id="{C5B57CA4-3E1D-534D-8AF4-D858D9306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A</a:t>
              </a:r>
            </a:p>
          </p:txBody>
        </p:sp>
        <p:sp>
          <p:nvSpPr>
            <p:cNvPr id="30729" name="Rectangle 9">
              <a:extLst>
                <a:ext uri="{FF2B5EF4-FFF2-40B4-BE49-F238E27FC236}">
                  <a16:creationId xmlns:a16="http://schemas.microsoft.com/office/drawing/2014/main" xmlns="" id="{22AE901E-902C-AF4F-8F7C-90AE88C58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048000"/>
              <a:ext cx="3810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>
                  <a:sym typeface="Symbol" pitchFamily="2" charset="2"/>
                </a:rPr>
                <a:t></a:t>
              </a:r>
              <a:endParaRPr kumimoji="0" lang="en-US" altLang="en-US" sz="2400" i="1">
                <a:sym typeface="Greek Symbols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>
                  <a:sym typeface="Symbol" pitchFamily="2" charset="2"/>
                </a:rPr>
                <a:t></a:t>
              </a:r>
            </a:p>
          </p:txBody>
        </p:sp>
        <p:sp>
          <p:nvSpPr>
            <p:cNvPr id="30730" name="Rectangle 10">
              <a:extLst>
                <a:ext uri="{FF2B5EF4-FFF2-40B4-BE49-F238E27FC236}">
                  <a16:creationId xmlns:a16="http://schemas.microsoft.com/office/drawing/2014/main" xmlns="" id="{A309CE2F-3525-AA4D-B40A-274DF8D55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590800"/>
              <a:ext cx="609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B</a:t>
              </a:r>
            </a:p>
          </p:txBody>
        </p:sp>
        <p:sp>
          <p:nvSpPr>
            <p:cNvPr id="30731" name="Rectangle 11">
              <a:extLst>
                <a:ext uri="{FF2B5EF4-FFF2-40B4-BE49-F238E27FC236}">
                  <a16:creationId xmlns:a16="http://schemas.microsoft.com/office/drawing/2014/main" xmlns="" id="{F5DA3546-364D-DE4F-BC04-E831D2D0A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048000"/>
              <a:ext cx="609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ym typeface="Greek Symbols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ym typeface="Greek Symbols" pitchFamily="18" charset="2"/>
                </a:rPr>
                <a:t>2</a:t>
              </a:r>
            </a:p>
          </p:txBody>
        </p:sp>
        <p:sp>
          <p:nvSpPr>
            <p:cNvPr id="30732" name="Text Box 12">
              <a:extLst>
                <a:ext uri="{FF2B5EF4-FFF2-40B4-BE49-F238E27FC236}">
                  <a16:creationId xmlns:a16="http://schemas.microsoft.com/office/drawing/2014/main" xmlns="" id="{BEFB6D92-2A00-7246-BCCD-A34B89D03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2307" y="3714596"/>
              <a:ext cx="278689" cy="386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r</a:t>
              </a:r>
            </a:p>
          </p:txBody>
        </p:sp>
        <p:sp>
          <p:nvSpPr>
            <p:cNvPr id="30733" name="Text Box 13">
              <a:extLst>
                <a:ext uri="{FF2B5EF4-FFF2-40B4-BE49-F238E27FC236}">
                  <a16:creationId xmlns:a16="http://schemas.microsoft.com/office/drawing/2014/main" xmlns="" id="{935857EB-D446-0C45-A36A-1C0DB6ACA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7450" y="3569692"/>
              <a:ext cx="1041400" cy="694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ym typeface="Symbol" pitchFamily="2" charset="2"/>
                </a:rPr>
                <a:t></a:t>
              </a:r>
              <a:r>
                <a:rPr kumimoji="0" lang="en-US" altLang="en-US" sz="2400" i="1" baseline="-25000">
                  <a:sym typeface="Symbol" pitchFamily="2" charset="2"/>
                </a:rPr>
                <a:t>B,C</a:t>
              </a:r>
              <a:r>
                <a:rPr kumimoji="0" lang="en-US" altLang="en-US" sz="2400">
                  <a:sym typeface="Symbol" pitchFamily="2" charset="2"/>
                </a:rPr>
                <a:t>(</a:t>
              </a:r>
              <a:r>
                <a:rPr kumimoji="0" lang="en-US" altLang="en-US" sz="2400" i="1">
                  <a:sym typeface="Symbol" pitchFamily="2" charset="2"/>
                </a:rPr>
                <a:t>r</a:t>
              </a:r>
              <a:r>
                <a:rPr kumimoji="0" lang="en-US" altLang="en-US" sz="2400">
                  <a:sym typeface="Symbol" pitchFamily="2" charset="2"/>
                </a:rPr>
                <a:t>)</a:t>
              </a:r>
            </a:p>
          </p:txBody>
        </p:sp>
        <p:sp>
          <p:nvSpPr>
            <p:cNvPr id="30734" name="Rectangle 14">
              <a:extLst>
                <a:ext uri="{FF2B5EF4-FFF2-40B4-BE49-F238E27FC236}">
                  <a16:creationId xmlns:a16="http://schemas.microsoft.com/office/drawing/2014/main" xmlns="" id="{AB8B71E5-7969-8D4E-BEA5-CC1E79759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467226"/>
              <a:ext cx="2514600" cy="866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tabLst>
                  <a:tab pos="2336800" algn="l"/>
                  <a:tab pos="3765550" algn="l"/>
                </a:tabLst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tabLst>
                  <a:tab pos="2336800" algn="l"/>
                  <a:tab pos="3765550" algn="l"/>
                </a:tabLst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08585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tabLst>
                  <a:tab pos="2336800" algn="l"/>
                  <a:tab pos="3765550" algn="l"/>
                </a:tabLst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42875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tabLst>
                  <a:tab pos="2336800" algn="l"/>
                  <a:tab pos="3765550" algn="l"/>
                </a:tabLst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177165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tabLst>
                  <a:tab pos="2336800" algn="l"/>
                  <a:tab pos="3765550" algn="l"/>
                </a:tabLst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2288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tabLst>
                  <a:tab pos="2336800" algn="l"/>
                  <a:tab pos="3765550" algn="l"/>
                </a:tabLst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6860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tabLst>
                  <a:tab pos="2336800" algn="l"/>
                  <a:tab pos="3765550" algn="l"/>
                </a:tabLst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1432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tabLst>
                  <a:tab pos="2336800" algn="l"/>
                  <a:tab pos="3765550" algn="l"/>
                </a:tabLst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6004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tabLst>
                  <a:tab pos="2336800" algn="l"/>
                  <a:tab pos="3765550" algn="l"/>
                </a:tabLst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buSzTx/>
                <a:buFont typeface="Monotype Sorts" pitchFamily="2" charset="2"/>
                <a:buNone/>
              </a:pPr>
              <a:r>
                <a:rPr lang="en-US" altLang="en-US" sz="2800">
                  <a:latin typeface="Times New Roman" panose="02020603050405020304" pitchFamily="18" charset="0"/>
                  <a:sym typeface="Symbol" pitchFamily="2" charset="2"/>
                </a:rPr>
                <a:t></a:t>
              </a:r>
              <a:r>
                <a:rPr lang="en-US" altLang="en-US" sz="2800" baseline="-25000">
                  <a:latin typeface="Times New Roman" panose="02020603050405020304" pitchFamily="18" charset="0"/>
                  <a:sym typeface="Symbol" pitchFamily="2" charset="2"/>
                </a:rPr>
                <a:t>A</a:t>
              </a:r>
              <a:r>
                <a:rPr lang="en-US" altLang="en-US" sz="2800">
                  <a:latin typeface="Times New Roman" panose="02020603050405020304" pitchFamily="18" charset="0"/>
                  <a:sym typeface="Symbol" pitchFamily="2" charset="2"/>
                </a:rPr>
                <a:t> (r)     </a:t>
              </a:r>
              <a:r>
                <a:rPr lang="en-US" altLang="en-US" sz="2800" baseline="-25000">
                  <a:latin typeface="Times New Roman" panose="02020603050405020304" pitchFamily="18" charset="0"/>
                  <a:sym typeface="Symbol" pitchFamily="2" charset="2"/>
                </a:rPr>
                <a:t>B</a:t>
              </a:r>
              <a:r>
                <a:rPr lang="en-US" altLang="en-US" sz="2800">
                  <a:latin typeface="Times New Roman" panose="02020603050405020304" pitchFamily="18" charset="0"/>
                  <a:sym typeface="Symbol" pitchFamily="2" charset="2"/>
                </a:rPr>
                <a:t> (r)</a:t>
              </a:r>
            </a:p>
          </p:txBody>
        </p:sp>
        <p:sp>
          <p:nvSpPr>
            <p:cNvPr id="30735" name="Rectangle 15">
              <a:extLst>
                <a:ext uri="{FF2B5EF4-FFF2-40B4-BE49-F238E27FC236}">
                  <a16:creationId xmlns:a16="http://schemas.microsoft.com/office/drawing/2014/main" xmlns="" id="{8DCF647E-7821-8045-B944-D39663CAC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3434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A</a:t>
              </a:r>
            </a:p>
          </p:txBody>
        </p:sp>
        <p:sp>
          <p:nvSpPr>
            <p:cNvPr id="30736" name="Rectangle 16">
              <a:extLst>
                <a:ext uri="{FF2B5EF4-FFF2-40B4-BE49-F238E27FC236}">
                  <a16:creationId xmlns:a16="http://schemas.microsoft.com/office/drawing/2014/main" xmlns="" id="{D5189CA3-E393-684C-99F3-DFE337E5E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B</a:t>
              </a:r>
            </a:p>
          </p:txBody>
        </p:sp>
        <p:sp>
          <p:nvSpPr>
            <p:cNvPr id="30737" name="Rectangle 17">
              <a:extLst>
                <a:ext uri="{FF2B5EF4-FFF2-40B4-BE49-F238E27FC236}">
                  <a16:creationId xmlns:a16="http://schemas.microsoft.com/office/drawing/2014/main" xmlns="" id="{EF13FF64-95FF-3547-AFD0-34B27355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800600"/>
              <a:ext cx="4572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>
                  <a:sym typeface="Symbol" pitchFamily="2" charset="2"/>
                </a:rPr>
                <a:t></a:t>
              </a:r>
              <a:endParaRPr kumimoji="0" lang="en-US" altLang="en-US" sz="2400" i="1">
                <a:sym typeface="Greek Symbols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>
                  <a:sym typeface="Symbol" pitchFamily="2" charset="2"/>
                </a:rPr>
                <a:t></a:t>
              </a:r>
            </a:p>
          </p:txBody>
        </p:sp>
        <p:sp>
          <p:nvSpPr>
            <p:cNvPr id="30738" name="Rectangle 18">
              <a:extLst>
                <a:ext uri="{FF2B5EF4-FFF2-40B4-BE49-F238E27FC236}">
                  <a16:creationId xmlns:a16="http://schemas.microsoft.com/office/drawing/2014/main" xmlns="" id="{21EFE0F0-312D-4447-A0C3-55A8417B4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800600"/>
              <a:ext cx="3810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ym typeface="Greek Symbols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ym typeface="Greek Symbols" pitchFamily="18" charset="2"/>
                </a:rPr>
                <a:t>2</a:t>
              </a:r>
              <a:endParaRPr kumimoji="0" lang="en-US" altLang="en-US" sz="2400" i="1"/>
            </a:p>
          </p:txBody>
        </p:sp>
        <p:sp>
          <p:nvSpPr>
            <p:cNvPr id="30739" name="Freeform 19">
              <a:extLst>
                <a:ext uri="{FF2B5EF4-FFF2-40B4-BE49-F238E27FC236}">
                  <a16:creationId xmlns:a16="http://schemas.microsoft.com/office/drawing/2014/main" xmlns="" id="{2F833CB5-F358-F849-B0B7-2C82AAD9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6776" y="4624389"/>
              <a:ext cx="142875" cy="142875"/>
            </a:xfrm>
            <a:custGeom>
              <a:avLst/>
              <a:gdLst>
                <a:gd name="T0" fmla="*/ 0 w 182"/>
                <a:gd name="T1" fmla="*/ 0 h 182"/>
                <a:gd name="T2" fmla="*/ 0 w 182"/>
                <a:gd name="T3" fmla="*/ 2147483646 h 182"/>
                <a:gd name="T4" fmla="*/ 2147483646 w 182"/>
                <a:gd name="T5" fmla="*/ 0 h 182"/>
                <a:gd name="T6" fmla="*/ 2147483646 w 182"/>
                <a:gd name="T7" fmla="*/ 2147483646 h 182"/>
                <a:gd name="T8" fmla="*/ 0 w 182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182">
                  <a:moveTo>
                    <a:pt x="0" y="0"/>
                  </a:moveTo>
                  <a:lnTo>
                    <a:pt x="0" y="182"/>
                  </a:lnTo>
                  <a:lnTo>
                    <a:pt x="182" y="0"/>
                  </a:lnTo>
                  <a:lnTo>
                    <a:pt x="182" y="1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</a:extLst>
          </p:spPr>
          <p:txBody>
            <a:bodyPr/>
            <a:lstStyle/>
            <a:p>
              <a:endParaRPr lang="aa-ET" sz="2400"/>
            </a:p>
          </p:txBody>
        </p:sp>
        <p:sp>
          <p:nvSpPr>
            <p:cNvPr id="30740" name="Rectangle 20">
              <a:extLst>
                <a:ext uri="{FF2B5EF4-FFF2-40B4-BE49-F238E27FC236}">
                  <a16:creationId xmlns:a16="http://schemas.microsoft.com/office/drawing/2014/main" xmlns="" id="{377EFB6C-2397-E944-8F36-8A4546191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5750" y="2590800"/>
              <a:ext cx="609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C</a:t>
              </a:r>
            </a:p>
          </p:txBody>
        </p:sp>
        <p:sp>
          <p:nvSpPr>
            <p:cNvPr id="30741" name="Rectangle 21">
              <a:extLst>
                <a:ext uri="{FF2B5EF4-FFF2-40B4-BE49-F238E27FC236}">
                  <a16:creationId xmlns:a16="http://schemas.microsoft.com/office/drawing/2014/main" xmlns="" id="{130C0B72-6366-474A-BF69-5E2AF6E6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5750" y="3048000"/>
              <a:ext cx="609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ym typeface="Greek Symbols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ym typeface="Greek Symbols" pitchFamily="18" charset="2"/>
                </a:rPr>
                <a:t>B</a:t>
              </a:r>
            </a:p>
          </p:txBody>
        </p:sp>
        <p:sp>
          <p:nvSpPr>
            <p:cNvPr id="30742" name="Rectangle 22">
              <a:extLst>
                <a:ext uri="{FF2B5EF4-FFF2-40B4-BE49-F238E27FC236}">
                  <a16:creationId xmlns:a16="http://schemas.microsoft.com/office/drawing/2014/main" xmlns="" id="{78023D5E-8C4E-6C4C-B4D8-3736BDB4C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B</a:t>
              </a:r>
            </a:p>
          </p:txBody>
        </p:sp>
        <p:sp>
          <p:nvSpPr>
            <p:cNvPr id="30743" name="Rectangle 23">
              <a:extLst>
                <a:ext uri="{FF2B5EF4-FFF2-40B4-BE49-F238E27FC236}">
                  <a16:creationId xmlns:a16="http://schemas.microsoft.com/office/drawing/2014/main" xmlns="" id="{EE9EE47E-8158-EE44-AFF0-E417BB0FF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48000"/>
              <a:ext cx="3810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>
                  <a:sym typeface="Symbol" pitchFamily="2" charset="2"/>
                </a:rPr>
                <a:t>1</a:t>
              </a:r>
              <a:endParaRPr kumimoji="0" lang="en-US" altLang="en-US" sz="2400" i="1">
                <a:sym typeface="Greek Symbols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>
                  <a:sym typeface="Symbol" pitchFamily="2" charset="2"/>
                </a:rPr>
                <a:t>2</a:t>
              </a:r>
            </a:p>
          </p:txBody>
        </p:sp>
        <p:sp>
          <p:nvSpPr>
            <p:cNvPr id="30744" name="Rectangle 24">
              <a:extLst>
                <a:ext uri="{FF2B5EF4-FFF2-40B4-BE49-F238E27FC236}">
                  <a16:creationId xmlns:a16="http://schemas.microsoft.com/office/drawing/2014/main" xmlns="" id="{970FA988-2775-8743-8E70-B0AE97B30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43434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C</a:t>
              </a:r>
            </a:p>
          </p:txBody>
        </p:sp>
        <p:sp>
          <p:nvSpPr>
            <p:cNvPr id="30745" name="Rectangle 25">
              <a:extLst>
                <a:ext uri="{FF2B5EF4-FFF2-40B4-BE49-F238E27FC236}">
                  <a16:creationId xmlns:a16="http://schemas.microsoft.com/office/drawing/2014/main" xmlns="" id="{CC2762D0-7813-304B-BFD9-F9BCC66E5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4800600"/>
              <a:ext cx="3810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ym typeface="Greek Symbols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ym typeface="Greek Symbols" pitchFamily="18" charset="2"/>
                </a:rPr>
                <a:t>B</a:t>
              </a:r>
              <a:endParaRPr kumimoji="0" lang="en-US" altLang="en-US" sz="2400" i="1"/>
            </a:p>
          </p:txBody>
        </p:sp>
        <p:sp>
          <p:nvSpPr>
            <p:cNvPr id="30746" name="Rectangle 26">
              <a:extLst>
                <a:ext uri="{FF2B5EF4-FFF2-40B4-BE49-F238E27FC236}">
                  <a16:creationId xmlns:a16="http://schemas.microsoft.com/office/drawing/2014/main" xmlns="" id="{62993839-6A23-8347-8911-CA1B5B9BA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C</a:t>
              </a:r>
            </a:p>
          </p:txBody>
        </p:sp>
        <p:sp>
          <p:nvSpPr>
            <p:cNvPr id="30747" name="Rectangle 27">
              <a:extLst>
                <a:ext uri="{FF2B5EF4-FFF2-40B4-BE49-F238E27FC236}">
                  <a16:creationId xmlns:a16="http://schemas.microsoft.com/office/drawing/2014/main" xmlns="" id="{5A8485BA-9A3F-0A41-885F-1461AE33C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3048000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dirty="0">
                  <a:sym typeface="Greek Symbols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dirty="0">
                  <a:sym typeface="Greek Symbols" pitchFamily="18" charset="2"/>
                </a:rPr>
                <a:t>B</a:t>
              </a:r>
              <a:endParaRPr kumimoji="0" lang="en-US" altLang="en-US" sz="2400" i="1" dirty="0"/>
            </a:p>
          </p:txBody>
        </p:sp>
        <p:sp>
          <p:nvSpPr>
            <p:cNvPr id="30748" name="Text Box 28">
              <a:extLst>
                <a:ext uri="{FF2B5EF4-FFF2-40B4-BE49-F238E27FC236}">
                  <a16:creationId xmlns:a16="http://schemas.microsoft.com/office/drawing/2014/main" xmlns="" id="{EEC3FC4B-D95E-654F-8D7F-67586211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4625" y="3733646"/>
              <a:ext cx="1296988" cy="386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 dirty="0">
                  <a:sym typeface="Symbol" pitchFamily="2" charset="2"/>
                </a:rPr>
                <a:t></a:t>
              </a:r>
              <a:r>
                <a:rPr kumimoji="0" lang="en-US" altLang="en-US" sz="2400" i="1" baseline="-25000" dirty="0">
                  <a:sym typeface="Symbol" pitchFamily="2" charset="2"/>
                </a:rPr>
                <a:t>A,B</a:t>
              </a:r>
              <a:r>
                <a:rPr kumimoji="0" lang="en-US" altLang="en-US" sz="2400" dirty="0">
                  <a:sym typeface="Symbol" pitchFamily="2" charset="2"/>
                </a:rPr>
                <a:t>(</a:t>
              </a:r>
              <a:r>
                <a:rPr kumimoji="0" lang="en-US" altLang="en-US" sz="2400" i="1" dirty="0">
                  <a:sym typeface="Symbol" pitchFamily="2" charset="2"/>
                </a:rPr>
                <a:t>r</a:t>
              </a:r>
              <a:r>
                <a:rPr kumimoji="0" lang="en-US" altLang="en-US" sz="2400" dirty="0">
                  <a:sym typeface="Symbol" pitchFamily="2" charset="2"/>
                </a:rPr>
                <a:t>)</a:t>
              </a:r>
              <a:endParaRPr kumimoji="0" lang="en-US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44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2B234A7F-B211-9946-81FE-F8303ADDF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/>
              <a:t>Data Redundancy and Update Anomalies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B3BD49C5-4961-DB44-B326-D28C144F3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109" y="1167738"/>
            <a:ext cx="11587942" cy="5171149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b="1" dirty="0"/>
              <a:t>Major aim of relational database design is to group attributes into relations to minimize data redundancy. </a:t>
            </a:r>
          </a:p>
        </p:txBody>
      </p:sp>
      <p:pic>
        <p:nvPicPr>
          <p:cNvPr id="6" name="Picture 1031" descr="DS3-Figure 13-01">
            <a:extLst>
              <a:ext uri="{FF2B5EF4-FFF2-40B4-BE49-F238E27FC236}">
                <a16:creationId xmlns:a16="http://schemas.microsoft.com/office/drawing/2014/main" xmlns="" id="{1C0621FC-D34E-104A-A2B6-9E1877D9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94"/>
          <a:stretch>
            <a:fillRect/>
          </a:stretch>
        </p:blipFill>
        <p:spPr bwMode="auto">
          <a:xfrm>
            <a:off x="6859646" y="2395537"/>
            <a:ext cx="3886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32" descr="DS3-Figure 13-02">
            <a:extLst>
              <a:ext uri="{FF2B5EF4-FFF2-40B4-BE49-F238E27FC236}">
                <a16:creationId xmlns:a16="http://schemas.microsoft.com/office/drawing/2014/main" xmlns="" id="{56130FFE-DF76-B44A-BA37-26F3DF0E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4" y="2328862"/>
            <a:ext cx="5562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33" descr="DS3-Figure 13-01">
            <a:extLst>
              <a:ext uri="{FF2B5EF4-FFF2-40B4-BE49-F238E27FC236}">
                <a16:creationId xmlns:a16="http://schemas.microsoft.com/office/drawing/2014/main" xmlns="" id="{FCBA6B5C-FF51-3541-9F93-FA7C86A5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1" r="35294"/>
          <a:stretch>
            <a:fillRect/>
          </a:stretch>
        </p:blipFill>
        <p:spPr bwMode="auto">
          <a:xfrm>
            <a:off x="6859646" y="4810125"/>
            <a:ext cx="25146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6E61D46-3A25-8E44-8F2E-D1AF22C20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359" y="2586037"/>
            <a:ext cx="785812" cy="18240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295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8C160EBD-0B47-654E-82AE-5BC3550AF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/>
              <a:t>Data Redundancy and Update Anomalies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3A0C4524-1ECC-DF49-95B1-D3C7685AB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3200" b="1" dirty="0" err="1"/>
              <a:t>StaffBranch</a:t>
            </a:r>
            <a:r>
              <a:rPr lang="en-GB" altLang="en-US" sz="3200" b="1" dirty="0"/>
              <a:t> relation has redundant data;  the details of a branch are repeated for every member of staff.</a:t>
            </a:r>
          </a:p>
          <a:p>
            <a:pPr>
              <a:lnSpc>
                <a:spcPct val="90000"/>
              </a:lnSpc>
            </a:pPr>
            <a:endParaRPr lang="en-GB" altLang="en-US" sz="3200" b="1" dirty="0"/>
          </a:p>
          <a:p>
            <a:pPr>
              <a:lnSpc>
                <a:spcPct val="90000"/>
              </a:lnSpc>
            </a:pPr>
            <a:r>
              <a:rPr lang="en-GB" altLang="en-US" sz="3200" b="1" dirty="0"/>
              <a:t>In contrast, the branch information appears only once for each branch in the Branch relation and only the branch number (</a:t>
            </a:r>
            <a:r>
              <a:rPr lang="en-GB" altLang="en-US" sz="3200" b="1" dirty="0" err="1"/>
              <a:t>branchNo</a:t>
            </a:r>
            <a:r>
              <a:rPr lang="en-GB" altLang="en-US" sz="3200" b="1" dirty="0"/>
              <a:t>) is repeated in the Staff relation, to represent where each member of staff is located.</a:t>
            </a:r>
          </a:p>
          <a:p>
            <a:pPr>
              <a:lnSpc>
                <a:spcPct val="90000"/>
              </a:lnSpc>
            </a:pPr>
            <a:endParaRPr lang="en-GB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08159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A6344198-B70B-AB46-8231-0A0BFA612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/>
              <a:t>Data Redundancy and Update Anomalies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EC4B83D6-708D-B24E-9B01-22E71757D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sz="3600" b="1" dirty="0"/>
              <a:t>Relations that contain redundant information may potentially suffer from update anomalies.  </a:t>
            </a:r>
          </a:p>
          <a:p>
            <a:endParaRPr lang="en-GB" altLang="en-US" sz="3600" b="1" dirty="0"/>
          </a:p>
          <a:p>
            <a:r>
              <a:rPr lang="en-GB" altLang="en-US" sz="3600" b="1" dirty="0"/>
              <a:t>Types of update anomalies include</a:t>
            </a:r>
          </a:p>
          <a:p>
            <a:pPr lvl="1"/>
            <a:r>
              <a:rPr lang="en-GB" altLang="en-US" sz="3200" b="1" dirty="0"/>
              <a:t>Insertion</a:t>
            </a:r>
            <a:endParaRPr lang="en-GB" altLang="en-US" sz="3200" dirty="0"/>
          </a:p>
          <a:p>
            <a:pPr lvl="1"/>
            <a:r>
              <a:rPr lang="en-GB" altLang="en-US" sz="3200" b="1" dirty="0"/>
              <a:t>Deletion</a:t>
            </a:r>
          </a:p>
          <a:p>
            <a:pPr lvl="1"/>
            <a:r>
              <a:rPr lang="en-GB" altLang="en-US" sz="3200" b="1" dirty="0"/>
              <a:t>Modification</a:t>
            </a:r>
          </a:p>
        </p:txBody>
      </p:sp>
    </p:spTree>
    <p:extLst>
      <p:ext uri="{BB962C8B-B14F-4D97-AF65-F5344CB8AC3E}">
        <p14:creationId xmlns:p14="http://schemas.microsoft.com/office/powerpoint/2010/main" val="336086371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Words>792</Words>
  <Application>Microsoft Office PowerPoint</Application>
  <PresentationFormat>Widescreen</PresentationFormat>
  <Paragraphs>155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Greek Symbols</vt:lpstr>
      <vt:lpstr>Helvetica</vt:lpstr>
      <vt:lpstr>Monotype Sorts</vt:lpstr>
      <vt:lpstr>Symbol</vt:lpstr>
      <vt:lpstr>Times New Roman</vt:lpstr>
      <vt:lpstr>Wingdings</vt:lpstr>
      <vt:lpstr>Office Theme</vt:lpstr>
      <vt:lpstr>Database Design - Normalization</vt:lpstr>
      <vt:lpstr>PowerPoint Presentation</vt:lpstr>
      <vt:lpstr>Combine Schemas?</vt:lpstr>
      <vt:lpstr>What About Smaller Schemas?</vt:lpstr>
      <vt:lpstr>A Lossy Decomposition</vt:lpstr>
      <vt:lpstr>Example of Lossless-Join Decomposition </vt:lpstr>
      <vt:lpstr>Data Redundancy and Update Anomalies</vt:lpstr>
      <vt:lpstr>Data Redundancy and Update Anomalies</vt:lpstr>
      <vt:lpstr>Data Redundancy and Update Anomalies</vt:lpstr>
      <vt:lpstr>Functional Dependencies</vt:lpstr>
      <vt:lpstr>Characteristics of Functional Dependencies</vt:lpstr>
      <vt:lpstr>An Example Functional Dependency</vt:lpstr>
      <vt:lpstr>Example Functional Dependency that holds for all Time</vt:lpstr>
      <vt:lpstr>Example Functional Dependency that holds for all Time</vt:lpstr>
      <vt:lpstr>Characteristics of Functional Dependencies</vt:lpstr>
      <vt:lpstr>Characteristics of Functional Dependencies</vt:lpstr>
      <vt:lpstr>Example Full Functional Dependency</vt:lpstr>
      <vt:lpstr>Characteristics of Functional Dependencies</vt:lpstr>
      <vt:lpstr>Transitive Dependencies</vt:lpstr>
      <vt:lpstr>Example Transitive Dependency</vt:lpstr>
      <vt:lpstr>Example - Using sample data to identify functional dependencies.</vt:lpstr>
      <vt:lpstr>Example - Using sample data to identify functional dependencies.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Dr. Muhammad Abdul Rehman Soomrani</dc:creator>
  <cp:lastModifiedBy>Microsoft account</cp:lastModifiedBy>
  <cp:revision>219</cp:revision>
  <dcterms:created xsi:type="dcterms:W3CDTF">2020-09-15T16:36:23Z</dcterms:created>
  <dcterms:modified xsi:type="dcterms:W3CDTF">2022-03-09T07:06:00Z</dcterms:modified>
</cp:coreProperties>
</file>