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31"/>
  </p:notesMasterIdLst>
  <p:handoutMasterIdLst>
    <p:handoutMasterId r:id="rId32"/>
  </p:handoutMasterIdLst>
  <p:sldIdLst>
    <p:sldId id="320" r:id="rId2"/>
    <p:sldId id="256" r:id="rId3"/>
    <p:sldId id="257" r:id="rId4"/>
    <p:sldId id="259" r:id="rId5"/>
    <p:sldId id="345" r:id="rId6"/>
    <p:sldId id="260" r:id="rId7"/>
    <p:sldId id="258" r:id="rId8"/>
    <p:sldId id="261" r:id="rId9"/>
    <p:sldId id="262" r:id="rId10"/>
    <p:sldId id="265" r:id="rId11"/>
    <p:sldId id="266" r:id="rId12"/>
    <p:sldId id="267" r:id="rId13"/>
    <p:sldId id="376" r:id="rId14"/>
    <p:sldId id="268" r:id="rId15"/>
    <p:sldId id="269" r:id="rId16"/>
    <p:sldId id="270" r:id="rId17"/>
    <p:sldId id="373" r:id="rId18"/>
    <p:sldId id="271" r:id="rId19"/>
    <p:sldId id="272" r:id="rId20"/>
    <p:sldId id="273" r:id="rId21"/>
    <p:sldId id="325" r:id="rId22"/>
    <p:sldId id="326" r:id="rId23"/>
    <p:sldId id="381" r:id="rId24"/>
    <p:sldId id="282" r:id="rId25"/>
    <p:sldId id="384" r:id="rId26"/>
    <p:sldId id="277" r:id="rId27"/>
    <p:sldId id="278" r:id="rId28"/>
    <p:sldId id="279" r:id="rId29"/>
    <p:sldId id="332" r:id="rId30"/>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p:restoredTop sz="93796" autoAdjust="0"/>
  </p:normalViewPr>
  <p:slideViewPr>
    <p:cSldViewPr snapToGrid="0">
      <p:cViewPr varScale="1">
        <p:scale>
          <a:sx n="103" d="100"/>
          <a:sy n="103" d="100"/>
        </p:scale>
        <p:origin x="1854" y="108"/>
      </p:cViewPr>
      <p:guideLst>
        <p:guide orient="horz" pos="69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32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44851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fld id="{29E57153-A580-4B5E-9B53-6B87B5A1FB9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5B7CC90F-195F-4DEF-A4DA-F5B0A181CF9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eginnersbook.com/2018/12/dbms-schedul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79FD97-3E05-4AF7-9FA7-5D40E8EC0B1C}" type="slidenum">
              <a:rPr lang="en-US" altLang="en-US" sz="1300">
                <a:latin typeface="Times New Roman" panose="02020603050405020304" pitchFamily="18" charset="0"/>
              </a:rPr>
              <a:pPr/>
              <a:t>1</a:t>
            </a:fld>
            <a:endParaRPr lang="en-US" altLang="en-US" sz="130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1AAF5-6AEA-4D14-8684-0B8539C0EA31}"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81E236-F3CF-4317-8D23-91C03DF91DAA}"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FD32BD-82F1-48BD-AD09-96AD51164653}"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5A69C5-4E79-40C5-A40D-3DE0D1BB057D}"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66EED2-8886-4DAB-8F39-47600D19EAAD}"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0A219B-7ED1-4E4A-95DF-430BAF20189A}"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81FFE9-0679-4531-AB67-8E0EAB444F99}"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kern="1200" dirty="0">
                <a:solidFill>
                  <a:schemeClr val="tx1"/>
                </a:solidFill>
                <a:effectLst/>
                <a:latin typeface="Times New Roman" charset="0"/>
                <a:ea typeface="MS PGothic" pitchFamily="34" charset="-128"/>
                <a:cs typeface="ＭＳ Ｐゴシック" charset="0"/>
              </a:rPr>
              <a:t>What is Conflict Serializability?</a:t>
            </a:r>
          </a:p>
          <a:p>
            <a:r>
              <a:rPr lang="en-US" sz="1200" b="0" i="0" kern="1200" dirty="0">
                <a:solidFill>
                  <a:schemeClr val="tx1"/>
                </a:solidFill>
                <a:effectLst/>
                <a:latin typeface="Times New Roman" charset="0"/>
                <a:ea typeface="MS PGothic" pitchFamily="34" charset="-128"/>
                <a:cs typeface="ＭＳ Ｐゴシック" charset="0"/>
              </a:rPr>
              <a:t>A schedule is called conflict serializable if we can convert it into a serial schedule after swapping its non-conflicting operations.</a:t>
            </a:r>
          </a:p>
          <a:p>
            <a:r>
              <a:rPr lang="en-US" sz="1200" b="1" i="0" kern="1200" dirty="0">
                <a:solidFill>
                  <a:schemeClr val="tx1"/>
                </a:solidFill>
                <a:effectLst/>
                <a:latin typeface="Times New Roman" charset="0"/>
                <a:ea typeface="MS PGothic" pitchFamily="34" charset="-128"/>
                <a:cs typeface="ＭＳ Ｐゴシック" charset="0"/>
              </a:rPr>
              <a:t>Conflicting operations</a:t>
            </a:r>
          </a:p>
          <a:p>
            <a:r>
              <a:rPr lang="en-US" sz="1200" b="0" i="0" kern="1200" dirty="0">
                <a:solidFill>
                  <a:schemeClr val="tx1"/>
                </a:solidFill>
                <a:effectLst/>
                <a:latin typeface="Times New Roman" charset="0"/>
                <a:ea typeface="MS PGothic" pitchFamily="34" charset="-128"/>
                <a:cs typeface="ＭＳ Ｐゴシック" charset="0"/>
              </a:rPr>
              <a:t>Two operations are said to be in conflict, if they satisfy all the following three conditions:</a:t>
            </a:r>
          </a:p>
          <a:p>
            <a:r>
              <a:rPr lang="en-US" sz="1200" b="0" i="0" kern="1200" dirty="0">
                <a:solidFill>
                  <a:schemeClr val="tx1"/>
                </a:solidFill>
                <a:effectLst/>
                <a:latin typeface="Times New Roman" charset="0"/>
                <a:ea typeface="MS PGothic" pitchFamily="34" charset="-128"/>
                <a:cs typeface="ＭＳ Ｐゴシック" charset="0"/>
              </a:rPr>
              <a:t>1. Both the operations should belong to different transactions.</a:t>
            </a:r>
            <a:br>
              <a:rPr lang="en-US" sz="1200" b="0" i="0" kern="1200" dirty="0">
                <a:solidFill>
                  <a:schemeClr val="tx1"/>
                </a:solidFill>
                <a:effectLst/>
                <a:latin typeface="Times New Roman" charset="0"/>
                <a:ea typeface="MS PGothic" pitchFamily="34" charset="-128"/>
                <a:cs typeface="ＭＳ Ｐゴシック" charset="0"/>
              </a:rPr>
            </a:br>
            <a:r>
              <a:rPr lang="en-US" sz="1200" b="0" i="0" kern="1200" dirty="0">
                <a:solidFill>
                  <a:schemeClr val="tx1"/>
                </a:solidFill>
                <a:effectLst/>
                <a:latin typeface="Times New Roman" charset="0"/>
                <a:ea typeface="MS PGothic" pitchFamily="34" charset="-128"/>
                <a:cs typeface="ＭＳ Ｐゴシック" charset="0"/>
              </a:rPr>
              <a:t>2. Both the operations are working on same data item.</a:t>
            </a:r>
            <a:br>
              <a:rPr lang="en-US" sz="1200" b="0" i="0" kern="1200" dirty="0">
                <a:solidFill>
                  <a:schemeClr val="tx1"/>
                </a:solidFill>
                <a:effectLst/>
                <a:latin typeface="Times New Roman" charset="0"/>
                <a:ea typeface="MS PGothic" pitchFamily="34" charset="-128"/>
                <a:cs typeface="ＭＳ Ｐゴシック" charset="0"/>
              </a:rPr>
            </a:br>
            <a:r>
              <a:rPr lang="en-US" sz="1200" b="0" i="0" kern="1200" dirty="0">
                <a:solidFill>
                  <a:schemeClr val="tx1"/>
                </a:solidFill>
                <a:effectLst/>
                <a:latin typeface="Times New Roman" charset="0"/>
                <a:ea typeface="MS PGothic" pitchFamily="34" charset="-128"/>
                <a:cs typeface="ＭＳ Ｐゴシック" charset="0"/>
              </a:rPr>
              <a:t>3. At least one of the operation is a write operation.</a:t>
            </a:r>
          </a:p>
          <a:p>
            <a:r>
              <a:rPr lang="en-US" sz="1200" b="0" i="0" kern="1200" dirty="0">
                <a:solidFill>
                  <a:schemeClr val="tx1"/>
                </a:solidFill>
                <a:effectLst/>
                <a:latin typeface="Times New Roman" charset="0"/>
                <a:ea typeface="MS PGothic" pitchFamily="34" charset="-128"/>
                <a:cs typeface="ＭＳ Ｐゴシック" charset="0"/>
              </a:rPr>
              <a:t>Lets see some examples to understand this:</a:t>
            </a:r>
            <a:br>
              <a:rPr lang="en-US" sz="1200" b="0" i="0" kern="1200" dirty="0">
                <a:solidFill>
                  <a:schemeClr val="tx1"/>
                </a:solidFill>
                <a:effectLst/>
                <a:latin typeface="Times New Roman" charset="0"/>
                <a:ea typeface="MS PGothic" pitchFamily="34" charset="-128"/>
                <a:cs typeface="ＭＳ Ｐゴシック" charset="0"/>
              </a:rPr>
            </a:br>
            <a:r>
              <a:rPr lang="en-US" sz="1200" b="1" i="0" kern="1200" dirty="0">
                <a:solidFill>
                  <a:schemeClr val="tx1"/>
                </a:solidFill>
                <a:effectLst/>
                <a:latin typeface="Times New Roman" charset="0"/>
                <a:ea typeface="MS PGothic" pitchFamily="34" charset="-128"/>
                <a:cs typeface="ＭＳ Ｐゴシック" charset="0"/>
              </a:rPr>
              <a:t>Example 1:</a:t>
            </a:r>
            <a:r>
              <a:rPr lang="en-US" sz="1200" b="0" i="0" kern="1200" dirty="0">
                <a:solidFill>
                  <a:schemeClr val="tx1"/>
                </a:solidFill>
                <a:effectLst/>
                <a:latin typeface="Times New Roman" charset="0"/>
                <a:ea typeface="MS PGothic" pitchFamily="34" charset="-128"/>
                <a:cs typeface="ＭＳ Ｐゴシック" charset="0"/>
              </a:rPr>
              <a:t> Operation W(X) of transaction T1 and operation R(X) of transaction T2 are conflicting operations, because they satisfy all the three conditions mentioned above. They belong to different transactions, they are working on same data item X, one of the operation in write operation.</a:t>
            </a:r>
          </a:p>
          <a:p>
            <a:r>
              <a:rPr lang="en-US" sz="1200" b="1" i="0" kern="1200" dirty="0">
                <a:solidFill>
                  <a:schemeClr val="tx1"/>
                </a:solidFill>
                <a:effectLst/>
                <a:latin typeface="Times New Roman" charset="0"/>
                <a:ea typeface="MS PGothic" pitchFamily="34" charset="-128"/>
                <a:cs typeface="ＭＳ Ｐゴシック" charset="0"/>
              </a:rPr>
              <a:t>Example 2:</a:t>
            </a:r>
            <a:r>
              <a:rPr lang="en-US" sz="1200" b="0" i="0" kern="1200" dirty="0">
                <a:solidFill>
                  <a:schemeClr val="tx1"/>
                </a:solidFill>
                <a:effectLst/>
                <a:latin typeface="Times New Roman" charset="0"/>
                <a:ea typeface="MS PGothic" pitchFamily="34" charset="-128"/>
                <a:cs typeface="ＭＳ Ｐゴシック" charset="0"/>
              </a:rPr>
              <a:t> Similarly Operations W(X) of T1 and W(X) of T2 are conflicting operations.</a:t>
            </a:r>
          </a:p>
          <a:p>
            <a:r>
              <a:rPr lang="en-US" sz="1200" b="1" i="0" kern="1200" dirty="0">
                <a:solidFill>
                  <a:schemeClr val="tx1"/>
                </a:solidFill>
                <a:effectLst/>
                <a:latin typeface="Times New Roman" charset="0"/>
                <a:ea typeface="MS PGothic" pitchFamily="34" charset="-128"/>
                <a:cs typeface="ＭＳ Ｐゴシック" charset="0"/>
              </a:rPr>
              <a:t>Example 3:</a:t>
            </a:r>
            <a:r>
              <a:rPr lang="en-US" sz="1200" b="0" i="0" kern="1200" dirty="0">
                <a:solidFill>
                  <a:schemeClr val="tx1"/>
                </a:solidFill>
                <a:effectLst/>
                <a:latin typeface="Times New Roman" charset="0"/>
                <a:ea typeface="MS PGothic" pitchFamily="34" charset="-128"/>
                <a:cs typeface="ＭＳ Ｐゴシック" charset="0"/>
              </a:rPr>
              <a:t> Operations W(X) of T1 and W(Y) of T2 are non-conflicting operations because both the write operations are not working on same data item so these operations don’t satisfy the second condition.</a:t>
            </a:r>
          </a:p>
          <a:p>
            <a:r>
              <a:rPr lang="en-US" sz="1200" b="1" i="0" kern="1200" dirty="0">
                <a:solidFill>
                  <a:schemeClr val="tx1"/>
                </a:solidFill>
                <a:effectLst/>
                <a:latin typeface="Times New Roman" charset="0"/>
                <a:ea typeface="MS PGothic" pitchFamily="34" charset="-128"/>
                <a:cs typeface="ＭＳ Ｐゴシック" charset="0"/>
              </a:rPr>
              <a:t>Example 4:</a:t>
            </a:r>
            <a:r>
              <a:rPr lang="en-US" sz="1200" b="0" i="0" kern="1200" dirty="0">
                <a:solidFill>
                  <a:schemeClr val="tx1"/>
                </a:solidFill>
                <a:effectLst/>
                <a:latin typeface="Times New Roman" charset="0"/>
                <a:ea typeface="MS PGothic" pitchFamily="34" charset="-128"/>
                <a:cs typeface="ＭＳ Ｐゴシック" charset="0"/>
              </a:rPr>
              <a:t> Similarly R(X) of T1 and R(X) of T2 are non-conflicting operations because none of them is write operation.</a:t>
            </a:r>
          </a:p>
          <a:p>
            <a:r>
              <a:rPr lang="en-US" sz="1200" b="1" i="0" kern="1200" dirty="0">
                <a:solidFill>
                  <a:schemeClr val="tx1"/>
                </a:solidFill>
                <a:effectLst/>
                <a:latin typeface="Times New Roman" charset="0"/>
                <a:ea typeface="MS PGothic" pitchFamily="34" charset="-128"/>
                <a:cs typeface="ＭＳ Ｐゴシック" charset="0"/>
              </a:rPr>
              <a:t>Example 5:</a:t>
            </a:r>
            <a:r>
              <a:rPr lang="en-US" sz="1200" b="0" i="0" kern="1200" dirty="0">
                <a:solidFill>
                  <a:schemeClr val="tx1"/>
                </a:solidFill>
                <a:effectLst/>
                <a:latin typeface="Times New Roman" charset="0"/>
                <a:ea typeface="MS PGothic" pitchFamily="34" charset="-128"/>
                <a:cs typeface="ＭＳ Ｐゴシック" charset="0"/>
              </a:rPr>
              <a:t> Similarly W(X) of T1 and R(X) of T1 are non-conflicting operations because both the operations belong to same transaction T1.</a:t>
            </a:r>
          </a:p>
          <a:p>
            <a:r>
              <a:rPr lang="en-US" sz="1200" b="1" i="0" kern="1200" dirty="0">
                <a:solidFill>
                  <a:schemeClr val="tx1"/>
                </a:solidFill>
                <a:effectLst/>
                <a:latin typeface="Times New Roman" charset="0"/>
                <a:ea typeface="MS PGothic" pitchFamily="34" charset="-128"/>
                <a:cs typeface="ＭＳ Ｐゴシック" charset="0"/>
              </a:rPr>
              <a:t>Conflict Equivalent Schedules</a:t>
            </a:r>
          </a:p>
          <a:p>
            <a:r>
              <a:rPr lang="en-US" sz="1200" b="0" i="0" kern="1200" dirty="0">
                <a:solidFill>
                  <a:schemeClr val="tx1"/>
                </a:solidFill>
                <a:effectLst/>
                <a:latin typeface="Times New Roman" charset="0"/>
                <a:ea typeface="MS PGothic" pitchFamily="34" charset="-128"/>
                <a:cs typeface="ＭＳ Ｐゴシック" charset="0"/>
              </a:rPr>
              <a:t>Two schedules are said to be conflict Equivalent if one schedule can be converted into other schedule after swapping non-conflicting operations.</a:t>
            </a:r>
          </a:p>
          <a:p>
            <a:r>
              <a:rPr lang="en-US" sz="1200" b="1" i="0" kern="1200" dirty="0">
                <a:solidFill>
                  <a:schemeClr val="tx1"/>
                </a:solidFill>
                <a:effectLst/>
                <a:latin typeface="Times New Roman" charset="0"/>
                <a:ea typeface="MS PGothic" pitchFamily="34" charset="-128"/>
                <a:cs typeface="ＭＳ Ｐゴシック" charset="0"/>
              </a:rPr>
              <a:t>Conflict Serializable check</a:t>
            </a:r>
          </a:p>
          <a:p>
            <a:r>
              <a:rPr lang="en-US" sz="1200" b="0" i="0" kern="1200" dirty="0">
                <a:solidFill>
                  <a:schemeClr val="tx1"/>
                </a:solidFill>
                <a:effectLst/>
                <a:latin typeface="Times New Roman" charset="0"/>
                <a:ea typeface="MS PGothic" pitchFamily="34" charset="-128"/>
                <a:cs typeface="ＭＳ Ｐゴシック" charset="0"/>
              </a:rPr>
              <a:t>Lets check whether a schedule is conflict serializable or not. If a schedule is conflict Equivalent to its serial schedule then it is called Conflict Serializable schedule. Lets take few examples of schedules.</a:t>
            </a:r>
          </a:p>
          <a:p>
            <a:endParaRPr lang="en-US" altLang="en-US" dirty="0">
              <a:latin typeface="Times New Roman" panose="02020603050405020304" pitchFamily="18" charset="0"/>
            </a:endParaRPr>
          </a:p>
          <a:p>
            <a:r>
              <a:rPr lang="en-US" sz="1200" b="1" i="0" kern="1200" dirty="0">
                <a:solidFill>
                  <a:schemeClr val="tx1"/>
                </a:solidFill>
                <a:effectLst/>
                <a:latin typeface="Times New Roman" charset="0"/>
                <a:ea typeface="MS PGothic" pitchFamily="34" charset="-128"/>
                <a:cs typeface="ＭＳ Ｐゴシック" charset="0"/>
              </a:rPr>
              <a:t>What is View Serializability?</a:t>
            </a:r>
          </a:p>
          <a:p>
            <a:r>
              <a:rPr lang="en-US" sz="1200" b="0" i="0" kern="1200" dirty="0">
                <a:solidFill>
                  <a:schemeClr val="tx1"/>
                </a:solidFill>
                <a:effectLst/>
                <a:latin typeface="Times New Roman" charset="0"/>
                <a:ea typeface="MS PGothic" pitchFamily="34" charset="-128"/>
                <a:cs typeface="ＭＳ Ｐゴシック" charset="0"/>
              </a:rPr>
              <a:t>View Serializability is a process to find out that a given </a:t>
            </a:r>
            <a:r>
              <a:rPr lang="en-US" sz="1200" b="1" i="0" u="none" strike="noStrike" kern="1200" dirty="0">
                <a:solidFill>
                  <a:schemeClr val="tx1"/>
                </a:solidFill>
                <a:effectLst/>
                <a:latin typeface="Times New Roman" charset="0"/>
                <a:ea typeface="MS PGothic" pitchFamily="34" charset="-128"/>
                <a:cs typeface="ＭＳ Ｐゴシック" charset="0"/>
                <a:hlinkClick r:id="rId3"/>
              </a:rPr>
              <a:t>schedule</a:t>
            </a:r>
            <a:r>
              <a:rPr lang="en-US" sz="1200" b="0" i="0" kern="1200" dirty="0">
                <a:solidFill>
                  <a:schemeClr val="tx1"/>
                </a:solidFill>
                <a:effectLst/>
                <a:latin typeface="Times New Roman" charset="0"/>
                <a:ea typeface="MS PGothic" pitchFamily="34" charset="-128"/>
                <a:cs typeface="ＭＳ Ｐゴシック" charset="0"/>
              </a:rPr>
              <a:t> is view serializable or not.</a:t>
            </a:r>
          </a:p>
          <a:p>
            <a:r>
              <a:rPr lang="en-US" sz="1200" b="0" i="0" kern="1200" dirty="0">
                <a:solidFill>
                  <a:schemeClr val="tx1"/>
                </a:solidFill>
                <a:effectLst/>
                <a:latin typeface="Times New Roman" charset="0"/>
                <a:ea typeface="MS PGothic" pitchFamily="34" charset="-128"/>
                <a:cs typeface="ＭＳ Ｐゴシック" charset="0"/>
              </a:rPr>
              <a:t>To check whether a given schedule is view serializable, we need to check whether the given schedule is </a:t>
            </a:r>
            <a:r>
              <a:rPr lang="en-US" sz="1200" b="1" i="0" kern="1200" dirty="0">
                <a:solidFill>
                  <a:schemeClr val="tx1"/>
                </a:solidFill>
                <a:effectLst/>
                <a:latin typeface="Times New Roman" charset="0"/>
                <a:ea typeface="MS PGothic" pitchFamily="34" charset="-128"/>
                <a:cs typeface="ＭＳ Ｐゴシック" charset="0"/>
              </a:rPr>
              <a:t>View Equivalent</a:t>
            </a:r>
            <a:r>
              <a:rPr lang="en-US" sz="1200" b="0" i="0" kern="1200" dirty="0">
                <a:solidFill>
                  <a:schemeClr val="tx1"/>
                </a:solidFill>
                <a:effectLst/>
                <a:latin typeface="Times New Roman" charset="0"/>
                <a:ea typeface="MS PGothic" pitchFamily="34" charset="-128"/>
                <a:cs typeface="ＭＳ Ｐゴシック" charset="0"/>
              </a:rPr>
              <a:t> to its serial schedule. Lets take an example to understand what it means.</a:t>
            </a:r>
          </a:p>
          <a:p>
            <a:r>
              <a:rPr lang="en-US" sz="1200" b="1" i="0" kern="1200" dirty="0">
                <a:solidFill>
                  <a:schemeClr val="tx1"/>
                </a:solidFill>
                <a:effectLst/>
                <a:latin typeface="Times New Roman" charset="0"/>
                <a:ea typeface="MS PGothic" pitchFamily="34" charset="-128"/>
                <a:cs typeface="ＭＳ Ｐゴシック" charset="0"/>
              </a:rPr>
              <a:t>Why we need View Serializability?</a:t>
            </a:r>
          </a:p>
          <a:p>
            <a:r>
              <a:rPr lang="en-US" sz="1200" b="0" i="0" kern="1200" dirty="0">
                <a:solidFill>
                  <a:schemeClr val="tx1"/>
                </a:solidFill>
                <a:effectLst/>
                <a:latin typeface="Times New Roman" charset="0"/>
                <a:ea typeface="MS PGothic" pitchFamily="34" charset="-128"/>
                <a:cs typeface="ＭＳ Ｐゴシック" charset="0"/>
              </a:rPr>
              <a:t>We know that a serial schedule never leaves the database in inconsistent state because there are no concurrent transactions execution. However a non-serial schedule can leave the database in inconsistent state because there are multiple transactions running concurrently. By checking that a given non-serial schedule is view serializable, we make sure that it is a consistent schedule.</a:t>
            </a:r>
          </a:p>
          <a:p>
            <a:r>
              <a:rPr lang="en-US" sz="1200" b="0" i="0" kern="1200" dirty="0">
                <a:solidFill>
                  <a:schemeClr val="tx1"/>
                </a:solidFill>
                <a:effectLst/>
                <a:latin typeface="Times New Roman" charset="0"/>
                <a:ea typeface="MS PGothic" pitchFamily="34" charset="-128"/>
                <a:cs typeface="ＭＳ Ｐゴシック" charset="0"/>
              </a:rPr>
              <a:t>You may be wondering instead of checking that a non-serial schedule is serializable or not, can’t we have serial schedule all the time? The answer is no, because concurrent execution of transactions fully utilize the system resources and are considerably faster compared to serial schedules.</a:t>
            </a:r>
          </a:p>
          <a:p>
            <a:r>
              <a:rPr lang="en-US" sz="1200" b="1" i="0" kern="1200" dirty="0">
                <a:solidFill>
                  <a:schemeClr val="tx1"/>
                </a:solidFill>
                <a:effectLst/>
                <a:latin typeface="Times New Roman" charset="0"/>
                <a:ea typeface="MS PGothic" pitchFamily="34" charset="-128"/>
                <a:cs typeface="ＭＳ Ｐゴシック" charset="0"/>
              </a:rPr>
              <a:t>View Equivalent</a:t>
            </a:r>
          </a:p>
          <a:p>
            <a:r>
              <a:rPr lang="en-US" sz="1200" b="0" i="0" kern="1200" dirty="0">
                <a:solidFill>
                  <a:schemeClr val="tx1"/>
                </a:solidFill>
                <a:effectLst/>
                <a:latin typeface="Times New Roman" charset="0"/>
                <a:ea typeface="MS PGothic" pitchFamily="34" charset="-128"/>
                <a:cs typeface="ＭＳ Ｐゴシック" charset="0"/>
              </a:rPr>
              <a:t>Lets learn how to check whether the two schedules are view equivalent.</a:t>
            </a:r>
          </a:p>
          <a:p>
            <a:r>
              <a:rPr lang="en-US" sz="1200" b="0" i="0" kern="1200" dirty="0">
                <a:solidFill>
                  <a:schemeClr val="tx1"/>
                </a:solidFill>
                <a:effectLst/>
                <a:latin typeface="Times New Roman" charset="0"/>
                <a:ea typeface="MS PGothic" pitchFamily="34" charset="-128"/>
                <a:cs typeface="ＭＳ Ｐゴシック" charset="0"/>
              </a:rPr>
              <a:t>Two schedules T1 and T2 are said to be view equivalent, if they satisfy all the following conditions:</a:t>
            </a:r>
          </a:p>
          <a:p>
            <a:r>
              <a:rPr lang="en-US" sz="1200" b="0" i="0" kern="1200" dirty="0">
                <a:solidFill>
                  <a:schemeClr val="tx1"/>
                </a:solidFill>
                <a:effectLst/>
                <a:latin typeface="Times New Roman" charset="0"/>
                <a:ea typeface="MS PGothic" pitchFamily="34" charset="-128"/>
                <a:cs typeface="ＭＳ Ｐゴシック" charset="0"/>
              </a:rPr>
              <a:t>1. </a:t>
            </a:r>
            <a:r>
              <a:rPr lang="en-US" sz="1200" b="1" i="0" kern="1200" dirty="0">
                <a:solidFill>
                  <a:schemeClr val="tx1"/>
                </a:solidFill>
                <a:effectLst/>
                <a:latin typeface="Times New Roman" charset="0"/>
                <a:ea typeface="MS PGothic" pitchFamily="34" charset="-128"/>
                <a:cs typeface="ＭＳ Ｐゴシック" charset="0"/>
              </a:rPr>
              <a:t>Initial Read:</a:t>
            </a:r>
            <a:r>
              <a:rPr lang="en-US" sz="1200" b="0" i="0" kern="1200" dirty="0">
                <a:solidFill>
                  <a:schemeClr val="tx1"/>
                </a:solidFill>
                <a:effectLst/>
                <a:latin typeface="Times New Roman" charset="0"/>
                <a:ea typeface="MS PGothic" pitchFamily="34" charset="-128"/>
                <a:cs typeface="ＭＳ Ｐゴシック" charset="0"/>
              </a:rPr>
              <a:t> Initial read of each data item in transactions must match in both schedules. For example, if transaction T1 reads a data item X before transaction T2 in schedule S1 then in schedule S2, T1 should read X before T2.</a:t>
            </a:r>
          </a:p>
          <a:p>
            <a:r>
              <a:rPr lang="en-US" sz="1200" b="1" i="0" kern="1200" dirty="0">
                <a:solidFill>
                  <a:schemeClr val="tx1"/>
                </a:solidFill>
                <a:effectLst/>
                <a:latin typeface="Times New Roman" charset="0"/>
                <a:ea typeface="MS PGothic" pitchFamily="34" charset="-128"/>
                <a:cs typeface="ＭＳ Ｐゴシック" charset="0"/>
              </a:rPr>
              <a:t>Read vs Initial Read:</a:t>
            </a:r>
            <a:r>
              <a:rPr lang="en-US" sz="1200" b="0" i="0" kern="1200" dirty="0">
                <a:solidFill>
                  <a:schemeClr val="tx1"/>
                </a:solidFill>
                <a:effectLst/>
                <a:latin typeface="Times New Roman" charset="0"/>
                <a:ea typeface="MS PGothic" pitchFamily="34" charset="-128"/>
                <a:cs typeface="ＭＳ Ｐゴシック" charset="0"/>
              </a:rPr>
              <a:t> You may be confused by the term initial read. Here initial read means the first read operation on a data item, for example, a data item X can be read multiple times in a schedule but the first read operation on X is called the initial read. This will be more clear once we will get to the example in the next section of this same article.</a:t>
            </a:r>
          </a:p>
          <a:p>
            <a:r>
              <a:rPr lang="en-US" sz="1200" b="0" i="0" kern="1200" dirty="0">
                <a:solidFill>
                  <a:schemeClr val="tx1"/>
                </a:solidFill>
                <a:effectLst/>
                <a:latin typeface="Times New Roman" charset="0"/>
                <a:ea typeface="MS PGothic" pitchFamily="34" charset="-128"/>
                <a:cs typeface="ＭＳ Ｐゴシック" charset="0"/>
              </a:rPr>
              <a:t>2. </a:t>
            </a:r>
            <a:r>
              <a:rPr lang="en-US" sz="1200" b="1" i="0" kern="1200" dirty="0">
                <a:solidFill>
                  <a:schemeClr val="tx1"/>
                </a:solidFill>
                <a:effectLst/>
                <a:latin typeface="Times New Roman" charset="0"/>
                <a:ea typeface="MS PGothic" pitchFamily="34" charset="-128"/>
                <a:cs typeface="ＭＳ Ｐゴシック" charset="0"/>
              </a:rPr>
              <a:t>Final Write:</a:t>
            </a:r>
            <a:r>
              <a:rPr lang="en-US" sz="1200" b="0" i="0" kern="1200" dirty="0">
                <a:solidFill>
                  <a:schemeClr val="tx1"/>
                </a:solidFill>
                <a:effectLst/>
                <a:latin typeface="Times New Roman" charset="0"/>
                <a:ea typeface="MS PGothic" pitchFamily="34" charset="-128"/>
                <a:cs typeface="ＭＳ Ｐゴシック" charset="0"/>
              </a:rPr>
              <a:t> Final write operations on each data item must match in both the schedules. For example, a data item X is last written by Transaction T1 in schedule S1 then in S2, the last write operation on X should be performed by the transaction T1.</a:t>
            </a:r>
          </a:p>
          <a:p>
            <a:r>
              <a:rPr lang="en-US" sz="1200" b="0" i="0" kern="1200" dirty="0">
                <a:solidFill>
                  <a:schemeClr val="tx1"/>
                </a:solidFill>
                <a:effectLst/>
                <a:latin typeface="Times New Roman" charset="0"/>
                <a:ea typeface="MS PGothic" pitchFamily="34" charset="-128"/>
                <a:cs typeface="ＭＳ Ｐゴシック" charset="0"/>
              </a:rPr>
              <a:t>3. </a:t>
            </a:r>
            <a:r>
              <a:rPr lang="en-US" sz="1200" b="1" i="0" kern="1200" dirty="0">
                <a:solidFill>
                  <a:schemeClr val="tx1"/>
                </a:solidFill>
                <a:effectLst/>
                <a:latin typeface="Times New Roman" charset="0"/>
                <a:ea typeface="MS PGothic" pitchFamily="34" charset="-128"/>
                <a:cs typeface="ＭＳ Ｐゴシック" charset="0"/>
              </a:rPr>
              <a:t>Update Read:</a:t>
            </a:r>
            <a:r>
              <a:rPr lang="en-US" sz="1200" b="0" i="0" kern="1200" dirty="0">
                <a:solidFill>
                  <a:schemeClr val="tx1"/>
                </a:solidFill>
                <a:effectLst/>
                <a:latin typeface="Times New Roman" charset="0"/>
                <a:ea typeface="MS PGothic" pitchFamily="34" charset="-128"/>
                <a:cs typeface="ＭＳ Ｐゴシック" charset="0"/>
              </a:rPr>
              <a:t> If in schedule S1, the transaction T1 is reading a data item updated by T2 then in schedule S2, T1 should read the value after the write operation of T2 on same data item. For example, In schedule S1, T1 performs a read operation on X after the write operation on X by T2 then in S2, T1 should read the X after T2 performs write on X.</a:t>
            </a:r>
          </a:p>
          <a:p>
            <a:r>
              <a:rPr lang="en-US" sz="1200" b="1" i="0" kern="1200" dirty="0">
                <a:solidFill>
                  <a:schemeClr val="tx1"/>
                </a:solidFill>
                <a:effectLst/>
                <a:latin typeface="Times New Roman" charset="0"/>
                <a:ea typeface="MS PGothic" pitchFamily="34" charset="-128"/>
                <a:cs typeface="ＭＳ Ｐゴシック" charset="0"/>
              </a:rPr>
              <a:t>View Serializable</a:t>
            </a:r>
          </a:p>
          <a:p>
            <a:r>
              <a:rPr lang="en-US" sz="1200" b="0" i="0" kern="1200" dirty="0">
                <a:solidFill>
                  <a:schemeClr val="tx1"/>
                </a:solidFill>
                <a:effectLst/>
                <a:latin typeface="Times New Roman" charset="0"/>
                <a:ea typeface="MS PGothic" pitchFamily="34" charset="-128"/>
                <a:cs typeface="ＭＳ Ｐゴシック" charset="0"/>
              </a:rPr>
              <a:t>If a schedule is view equivalent to its serial schedule then the given schedule is said to be View Serializable. Lets take an example.</a:t>
            </a:r>
          </a:p>
          <a:p>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9D46A0-8FB9-4F36-8A68-841EE000AD2B}"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A3BC2A-3044-458B-B1BD-DEB1040FB7FC}"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70FF04-BD4D-47CF-853F-6CFC89ED42D1}"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017DEB3-15EC-4046-B6FC-7059E5DE6572}"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98D951-B8BF-4FE7-8FF8-B9812C3DBA9F}"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AB2A54-CE49-40F1-BE38-E3DCEF43F856}"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61430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8FB941-5722-4BA5-84DF-FC78527A2BB7}"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37B947-B885-486A-9E0E-5DB5F2D174C2}"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F6C2F6-402D-422C-BB49-ADCD5F850701}"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6C7905A-2CC2-4593-BC50-F4A9103CA5F9}"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90F1DB-8581-4412-BE09-331FFC345D8A}"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57C7EE-1394-4754-ABAC-F51DB6C77C16}"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96B228-294A-4543-9668-830A4BA10FD0}"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368A3B-2500-44E1-A876-1D192EB39441}"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CAF58-8E40-42E6-AEEE-83BAC72A0401}"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D1BF8E-E101-475A-9CDD-3A67C3D2CCFD}"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29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fld id="{59BA9BFC-BC4C-47B6-8B8E-F3902B6E8A4A}" type="slidenum">
              <a:rPr lang="en-US" altLang="en-US" smtClean="0"/>
              <a:pPr/>
              <a:t>‹#›</a:t>
            </a:fld>
            <a:endParaRPr lang="en-US" altLang="en-US"/>
          </a:p>
        </p:txBody>
      </p:sp>
    </p:spTree>
    <p:extLst>
      <p:ext uri="{BB962C8B-B14F-4D97-AF65-F5344CB8AC3E}">
        <p14:creationId xmlns:p14="http://schemas.microsoft.com/office/powerpoint/2010/main" val="61878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fld id="{21C98E8D-185A-414A-A518-5C49E7B6295A}" type="slidenum">
              <a:rPr lang="en-US" altLang="en-US" smtClean="0"/>
              <a:pPr/>
              <a:t>‹#›</a:t>
            </a:fld>
            <a:endParaRPr lang="en-US" altLang="en-US"/>
          </a:p>
        </p:txBody>
      </p:sp>
    </p:spTree>
    <p:extLst>
      <p:ext uri="{BB962C8B-B14F-4D97-AF65-F5344CB8AC3E}">
        <p14:creationId xmlns:p14="http://schemas.microsoft.com/office/powerpoint/2010/main" val="820080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Tree>
    <p:extLst>
      <p:ext uri="{BB962C8B-B14F-4D97-AF65-F5344CB8AC3E}">
        <p14:creationId xmlns:p14="http://schemas.microsoft.com/office/powerpoint/2010/main" val="340965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74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xfrm>
            <a:off x="6778487" y="6388691"/>
            <a:ext cx="1905000" cy="457200"/>
          </a:xfrm>
          <a:ln/>
        </p:spPr>
        <p:txBody>
          <a:bodyPr/>
          <a:lstStyle>
            <a:lvl1pPr>
              <a:defRPr/>
            </a:lvl1pPr>
          </a:lstStyle>
          <a:p>
            <a:fld id="{4AAA266F-A005-4455-9502-E3724A964F5A}" type="slidenum">
              <a:rPr lang="en-US" altLang="en-US" smtClean="0"/>
              <a:pPr/>
              <a:t>‹#›</a:t>
            </a:fld>
            <a:endParaRPr lang="en-US" altLang="en-US"/>
          </a:p>
        </p:txBody>
      </p:sp>
    </p:spTree>
    <p:extLst>
      <p:ext uri="{BB962C8B-B14F-4D97-AF65-F5344CB8AC3E}">
        <p14:creationId xmlns:p14="http://schemas.microsoft.com/office/powerpoint/2010/main" val="28099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fld id="{18E6A8F2-4A8B-4A99-BE4D-D3A869CE7587}" type="slidenum">
              <a:rPr lang="en-US" altLang="en-US" smtClean="0"/>
              <a:pPr/>
              <a:t>‹#›</a:t>
            </a:fld>
            <a:endParaRPr lang="en-US" altLang="en-US"/>
          </a:p>
        </p:txBody>
      </p:sp>
    </p:spTree>
    <p:extLst>
      <p:ext uri="{BB962C8B-B14F-4D97-AF65-F5344CB8AC3E}">
        <p14:creationId xmlns:p14="http://schemas.microsoft.com/office/powerpoint/2010/main" val="125341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28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fld id="{7F51659C-1AF3-4FAF-8545-8F03FEBA5E08}" type="slidenum">
              <a:rPr lang="en-US" altLang="en-US" smtClean="0"/>
              <a:pPr/>
              <a:t>‹#›</a:t>
            </a:fld>
            <a:endParaRPr lang="en-US" altLang="en-US"/>
          </a:p>
        </p:txBody>
      </p:sp>
    </p:spTree>
    <p:extLst>
      <p:ext uri="{BB962C8B-B14F-4D97-AF65-F5344CB8AC3E}">
        <p14:creationId xmlns:p14="http://schemas.microsoft.com/office/powerpoint/2010/main" val="20194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fld id="{E25CEF85-9243-4C03-980F-FEC8A6A7A10E}" type="slidenum">
              <a:rPr lang="en-US" altLang="en-US" smtClean="0"/>
              <a:pPr/>
              <a:t>‹#›</a:t>
            </a:fld>
            <a:endParaRPr lang="en-US" altLang="en-US"/>
          </a:p>
        </p:txBody>
      </p:sp>
    </p:spTree>
    <p:extLst>
      <p:ext uri="{BB962C8B-B14F-4D97-AF65-F5344CB8AC3E}">
        <p14:creationId xmlns:p14="http://schemas.microsoft.com/office/powerpoint/2010/main" val="159427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fld id="{0E8A1303-5D2D-4597-85C3-1555E5FE4DD1}" type="slidenum">
              <a:rPr lang="en-US" altLang="en-US" smtClean="0"/>
              <a:pPr/>
              <a:t>‹#›</a:t>
            </a:fld>
            <a:endParaRPr lang="en-US" altLang="en-US"/>
          </a:p>
        </p:txBody>
      </p:sp>
    </p:spTree>
    <p:extLst>
      <p:ext uri="{BB962C8B-B14F-4D97-AF65-F5344CB8AC3E}">
        <p14:creationId xmlns:p14="http://schemas.microsoft.com/office/powerpoint/2010/main" val="169832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fld id="{2E1EFD54-8803-427D-A9AB-631036F81CDF}" type="slidenum">
              <a:rPr lang="en-US" altLang="en-US" smtClean="0"/>
              <a:pPr/>
              <a:t>‹#›</a:t>
            </a:fld>
            <a:endParaRPr lang="en-US" altLang="en-US"/>
          </a:p>
        </p:txBody>
      </p:sp>
    </p:spTree>
    <p:extLst>
      <p:ext uri="{BB962C8B-B14F-4D97-AF65-F5344CB8AC3E}">
        <p14:creationId xmlns:p14="http://schemas.microsoft.com/office/powerpoint/2010/main" val="90552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fld id="{30068018-0522-4E2C-B8D9-E5451E9A4DAA}" type="slidenum">
              <a:rPr lang="en-US" altLang="en-US" smtClean="0"/>
              <a:pPr/>
              <a:t>‹#›</a:t>
            </a:fld>
            <a:endParaRPr lang="en-US" altLang="en-US"/>
          </a:p>
        </p:txBody>
      </p:sp>
    </p:spTree>
    <p:extLst>
      <p:ext uri="{BB962C8B-B14F-4D97-AF65-F5344CB8AC3E}">
        <p14:creationId xmlns:p14="http://schemas.microsoft.com/office/powerpoint/2010/main" val="347310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B11C6810-CB31-4E30-9B86-57880A05BB4E}" type="slidenum">
              <a:rPr lang="en-US" altLang="en-US" smtClean="0"/>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17.</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A69B54C0-8EB7-4834-9342-A9C86C117E2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473312"/>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Module 17: Transactions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Concurrent Executions</a:t>
            </a:r>
          </a:p>
        </p:txBody>
      </p:sp>
      <p:sp>
        <p:nvSpPr>
          <p:cNvPr id="13315" name="Rectangle 3"/>
          <p:cNvSpPr>
            <a:spLocks noGrp="1" noChangeArrowheads="1"/>
          </p:cNvSpPr>
          <p:nvPr>
            <p:ph idx="1"/>
          </p:nvPr>
        </p:nvSpPr>
        <p:spPr>
          <a:xfrm>
            <a:off x="674703" y="1102497"/>
            <a:ext cx="7714696" cy="5367972"/>
          </a:xfrm>
        </p:spPr>
        <p:txBody>
          <a:bodyPr/>
          <a:lstStyle/>
          <a:p>
            <a:r>
              <a:rPr lang="en-US" altLang="en-US" dirty="0"/>
              <a:t>Multiple transactions are allowed to run concurrently in the system.  Advantages are:</a:t>
            </a:r>
          </a:p>
          <a:p>
            <a:pPr lvl="1"/>
            <a:r>
              <a:rPr lang="en-US" altLang="en-US" b="1" dirty="0"/>
              <a:t>Increased processor and disk utilization</a:t>
            </a:r>
            <a:r>
              <a:rPr lang="en-US" altLang="en-US" dirty="0"/>
              <a:t>, leading to better transaction </a:t>
            </a:r>
            <a:r>
              <a:rPr lang="en-US" altLang="en-US" i="1" dirty="0"/>
              <a:t>throughput</a:t>
            </a:r>
          </a:p>
          <a:p>
            <a:pPr lvl="2"/>
            <a:r>
              <a:rPr lang="en-US" altLang="en-US" dirty="0"/>
              <a:t>E.g., one transaction can be using the CPU while another is reading from or writing to the disk</a:t>
            </a:r>
          </a:p>
          <a:p>
            <a:pPr lvl="1"/>
            <a:r>
              <a:rPr lang="en-US" altLang="en-US" b="1" dirty="0"/>
              <a:t>Reduced average response time</a:t>
            </a:r>
            <a:r>
              <a:rPr lang="en-US" altLang="en-US" dirty="0"/>
              <a:t> for transactions: short transactions need not wait behind long ones.</a:t>
            </a:r>
          </a:p>
          <a:p>
            <a:r>
              <a:rPr lang="en-US" altLang="en-US" b="1" dirty="0">
                <a:solidFill>
                  <a:srgbClr val="000099"/>
                </a:solidFill>
              </a:rPr>
              <a:t>Concurrency control schemes</a:t>
            </a:r>
            <a:r>
              <a:rPr lang="en-US" altLang="en-US" i="1" dirty="0"/>
              <a:t> </a:t>
            </a:r>
            <a:r>
              <a:rPr lang="en-US" altLang="en-US" dirty="0"/>
              <a:t>– mechanisms  to achieve isolation</a:t>
            </a:r>
          </a:p>
          <a:p>
            <a:pPr lvl="1"/>
            <a:r>
              <a:rPr lang="en-US" altLang="en-US" dirty="0"/>
              <a:t>That is, to control the interaction among the concurrent transactions in order to prevent them from destroying the consistency of the database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Schedules</a:t>
            </a:r>
          </a:p>
        </p:txBody>
      </p:sp>
      <p:sp>
        <p:nvSpPr>
          <p:cNvPr id="14339" name="Rectangle 3"/>
          <p:cNvSpPr>
            <a:spLocks noGrp="1" noChangeArrowheads="1"/>
          </p:cNvSpPr>
          <p:nvPr>
            <p:ph idx="1"/>
          </p:nvPr>
        </p:nvSpPr>
        <p:spPr>
          <a:xfrm>
            <a:off x="665824" y="1102497"/>
            <a:ext cx="7803473" cy="5367972"/>
          </a:xfrm>
        </p:spPr>
        <p:txBody>
          <a:bodyPr/>
          <a:lstStyle/>
          <a:p>
            <a:r>
              <a:rPr lang="en-US" altLang="en-US" b="1" dirty="0">
                <a:solidFill>
                  <a:srgbClr val="000099"/>
                </a:solidFill>
              </a:rPr>
              <a:t>Schedule</a:t>
            </a:r>
            <a:r>
              <a:rPr lang="en-US" altLang="en-US" b="1" dirty="0">
                <a:solidFill>
                  <a:schemeClr val="tx2"/>
                </a:solidFill>
              </a:rPr>
              <a:t> </a:t>
            </a:r>
            <a:r>
              <a:rPr lang="en-US" altLang="en-US" dirty="0"/>
              <a:t>– a sequences of instructions that specify the chronological order in which instructions of concurrent transactions are executed</a:t>
            </a:r>
          </a:p>
          <a:p>
            <a:pPr lvl="1"/>
            <a:r>
              <a:rPr lang="en-US" altLang="en-US" dirty="0"/>
              <a:t>A schedule for a set of transactions must consist of all instructions of those transactions</a:t>
            </a:r>
          </a:p>
          <a:p>
            <a:pPr lvl="1"/>
            <a:r>
              <a:rPr lang="en-US" altLang="en-US" dirty="0"/>
              <a:t>Must preserve the order in which the instructions appear in each individual transaction.</a:t>
            </a:r>
          </a:p>
          <a:p>
            <a:r>
              <a:rPr lang="en-US" altLang="en-US" dirty="0"/>
              <a:t>A transaction that </a:t>
            </a:r>
            <a:r>
              <a:rPr lang="en-US" altLang="en-US" dirty="0">
                <a:solidFill>
                  <a:srgbClr val="FF0000"/>
                </a:solidFill>
              </a:rPr>
              <a:t>successfully completes </a:t>
            </a:r>
            <a:r>
              <a:rPr lang="en-US" altLang="en-US" dirty="0"/>
              <a:t>its execution will have a </a:t>
            </a:r>
            <a:r>
              <a:rPr lang="en-US" altLang="en-US" dirty="0">
                <a:solidFill>
                  <a:srgbClr val="FF0000"/>
                </a:solidFill>
              </a:rPr>
              <a:t>commit</a:t>
            </a:r>
            <a:r>
              <a:rPr lang="en-US" altLang="en-US" dirty="0"/>
              <a:t> instructions as the </a:t>
            </a:r>
            <a:r>
              <a:rPr lang="en-US" altLang="en-US" dirty="0">
                <a:solidFill>
                  <a:srgbClr val="FF0000"/>
                </a:solidFill>
              </a:rPr>
              <a:t>last statement </a:t>
            </a:r>
          </a:p>
          <a:p>
            <a:pPr lvl="1"/>
            <a:r>
              <a:rPr lang="en-US" altLang="en-US" dirty="0"/>
              <a:t>By default transaction assumed to execute commit instruction as its last step</a:t>
            </a:r>
          </a:p>
          <a:p>
            <a:r>
              <a:rPr lang="en-US" altLang="en-US" dirty="0"/>
              <a:t>A transaction that </a:t>
            </a:r>
            <a:r>
              <a:rPr lang="en-US" altLang="en-US" dirty="0">
                <a:solidFill>
                  <a:srgbClr val="FF0000"/>
                </a:solidFill>
              </a:rPr>
              <a:t>fails to successfully complete </a:t>
            </a:r>
            <a:r>
              <a:rPr lang="en-US" altLang="en-US" dirty="0"/>
              <a:t>its execution will have an </a:t>
            </a:r>
            <a:r>
              <a:rPr lang="en-US" altLang="en-US" dirty="0">
                <a:solidFill>
                  <a:srgbClr val="FF0000"/>
                </a:solidFill>
              </a:rPr>
              <a:t>abort</a:t>
            </a:r>
            <a:r>
              <a:rPr lang="en-US" altLang="en-US" dirty="0"/>
              <a:t> instruction as the </a:t>
            </a:r>
            <a:r>
              <a:rPr lang="en-US" altLang="en-US" dirty="0">
                <a:solidFill>
                  <a:srgbClr val="FF0000"/>
                </a:solidFill>
              </a:rPr>
              <a:t>last statement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1</a:t>
            </a:r>
          </a:p>
        </p:txBody>
      </p:sp>
      <p:sp>
        <p:nvSpPr>
          <p:cNvPr id="15363" name="Rectangle 3"/>
          <p:cNvSpPr>
            <a:spLocks noGrp="1" noChangeArrowheads="1"/>
          </p:cNvSpPr>
          <p:nvPr>
            <p:ph idx="1"/>
          </p:nvPr>
        </p:nvSpPr>
        <p:spPr>
          <a:xfrm>
            <a:off x="648070" y="1102497"/>
            <a:ext cx="7563775" cy="5367972"/>
          </a:xfrm>
        </p:spPr>
        <p:txBody>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transfer $50 from </a:t>
            </a:r>
            <a:r>
              <a:rPr lang="en-US" altLang="en-US" i="1" dirty="0"/>
              <a:t>A </a:t>
            </a:r>
            <a:r>
              <a:rPr lang="en-US" altLang="en-US" dirty="0"/>
              <a:t>to </a:t>
            </a:r>
            <a:r>
              <a:rPr lang="en-US" altLang="en-US" i="1" dirty="0"/>
              <a:t>B</a:t>
            </a:r>
            <a:r>
              <a:rPr lang="en-US" altLang="en-US" dirty="0"/>
              <a:t>, and </a:t>
            </a:r>
            <a:r>
              <a:rPr lang="en-US" altLang="en-US" i="1" dirty="0"/>
              <a:t>T</a:t>
            </a:r>
            <a:r>
              <a:rPr lang="en-US" altLang="en-US" baseline="-25000" dirty="0"/>
              <a:t>2</a:t>
            </a:r>
            <a:r>
              <a:rPr lang="en-US" altLang="en-US" dirty="0"/>
              <a:t> transfer 10% of the balance from </a:t>
            </a:r>
            <a:r>
              <a:rPr lang="en-US" altLang="en-US" i="1" dirty="0"/>
              <a:t>A </a:t>
            </a:r>
            <a:r>
              <a:rPr lang="en-US" altLang="en-US" dirty="0"/>
              <a:t>to </a:t>
            </a:r>
            <a:r>
              <a:rPr lang="en-US" altLang="en-US" i="1" dirty="0"/>
              <a:t>B.</a:t>
            </a:r>
            <a:r>
              <a:rPr lang="en-US" altLang="en-US" dirty="0"/>
              <a:t>  </a:t>
            </a:r>
          </a:p>
          <a:p>
            <a:pPr>
              <a:lnSpc>
                <a:spcPct val="80000"/>
              </a:lnSpc>
              <a:tabLst>
                <a:tab pos="1947863" algn="l"/>
                <a:tab pos="2684463" algn="l"/>
                <a:tab pos="3594100" algn="l"/>
                <a:tab pos="4286250" algn="l"/>
              </a:tabLst>
            </a:pPr>
            <a:r>
              <a:rPr lang="en-US" altLang="en-US" dirty="0"/>
              <a:t>A </a:t>
            </a:r>
            <a:r>
              <a:rPr lang="en-US" altLang="en-US" dirty="0">
                <a:solidFill>
                  <a:srgbClr val="000099"/>
                </a:solidFill>
              </a:rPr>
              <a:t>serial </a:t>
            </a:r>
            <a:r>
              <a:rPr lang="en-US" altLang="en-US" dirty="0"/>
              <a:t>schedule in which </a:t>
            </a:r>
            <a:r>
              <a:rPr lang="en-US" altLang="en-US" i="1" dirty="0"/>
              <a:t>T</a:t>
            </a:r>
            <a:r>
              <a:rPr lang="en-US" altLang="en-US" baseline="-25000" dirty="0"/>
              <a:t>1</a:t>
            </a:r>
            <a:r>
              <a:rPr lang="en-US" altLang="en-US" dirty="0"/>
              <a:t> is followed by </a:t>
            </a:r>
            <a:r>
              <a:rPr lang="en-US" altLang="en-US" i="1" dirty="0"/>
              <a:t>T</a:t>
            </a:r>
            <a:r>
              <a:rPr lang="en-US" altLang="en-US" baseline="-25000" dirty="0"/>
              <a:t>2</a:t>
            </a:r>
            <a:r>
              <a:rPr lang="en-US" altLang="en-US" dirty="0"/>
              <a:t> :</a:t>
            </a:r>
          </a:p>
          <a:p>
            <a:pPr>
              <a:lnSpc>
                <a:spcPct val="80000"/>
              </a:lnSpc>
              <a:buFont typeface="Monotype Sorts" charset="2"/>
              <a:buNone/>
              <a:tabLst>
                <a:tab pos="1947863" algn="l"/>
                <a:tab pos="2684463" algn="l"/>
                <a:tab pos="3594100" algn="l"/>
                <a:tab pos="4286250" algn="l"/>
              </a:tabLst>
            </a:pPr>
            <a:r>
              <a:rPr lang="en-US" altLang="en-US" sz="1400" dirty="0"/>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078" y="2324500"/>
            <a:ext cx="3016250"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2</a:t>
            </a:r>
          </a:p>
        </p:txBody>
      </p:sp>
      <p:sp>
        <p:nvSpPr>
          <p:cNvPr id="16387" name="Rectangle 4"/>
          <p:cNvSpPr>
            <a:spLocks noGrp="1" noChangeArrowheads="1"/>
          </p:cNvSpPr>
          <p:nvPr>
            <p:ph idx="1"/>
          </p:nvPr>
        </p:nvSpPr>
        <p:spPr>
          <a:xfrm>
            <a:off x="692458" y="1102497"/>
            <a:ext cx="8153092" cy="5367972"/>
          </a:xfrm>
          <a:noFill/>
        </p:spPr>
        <p:txBody>
          <a:bodyPr/>
          <a:lstStyle/>
          <a:p>
            <a:pPr>
              <a:lnSpc>
                <a:spcPct val="90000"/>
              </a:lnSpc>
              <a:tabLst>
                <a:tab pos="1947863" algn="l"/>
                <a:tab pos="2684463" algn="l"/>
                <a:tab pos="3594100" algn="l"/>
                <a:tab pos="4286250" algn="l"/>
              </a:tabLst>
            </a:pPr>
            <a:r>
              <a:rPr lang="en-US" altLang="en-US" dirty="0"/>
              <a:t>A serial schedule where </a:t>
            </a:r>
            <a:r>
              <a:rPr lang="en-US" altLang="en-US" i="1" dirty="0"/>
              <a:t>T</a:t>
            </a:r>
            <a:r>
              <a:rPr lang="en-US" altLang="en-US" i="1" baseline="-25000" dirty="0"/>
              <a:t>2</a:t>
            </a:r>
            <a:r>
              <a:rPr lang="en-US" altLang="en-US" dirty="0"/>
              <a:t> is followed by </a:t>
            </a:r>
            <a:r>
              <a:rPr lang="en-US" altLang="en-US" i="1" dirty="0"/>
              <a:t>T</a:t>
            </a:r>
            <a:r>
              <a:rPr lang="en-US" altLang="en-US" baseline="-25000" dirty="0"/>
              <a:t>1</a:t>
            </a:r>
          </a:p>
          <a:p>
            <a:pPr>
              <a:lnSpc>
                <a:spcPct val="90000"/>
              </a:lnSpc>
              <a:tabLst>
                <a:tab pos="1947863" algn="l"/>
                <a:tab pos="2684463" algn="l"/>
                <a:tab pos="3594100" algn="l"/>
                <a:tab pos="4286250" algn="l"/>
              </a:tabLst>
            </a:pPr>
            <a:endParaRPr lang="en-US" altLang="en-US" dirty="0"/>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63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0" y="1738313"/>
            <a:ext cx="2898775"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3</a:t>
            </a:r>
          </a:p>
        </p:txBody>
      </p:sp>
      <p:sp>
        <p:nvSpPr>
          <p:cNvPr id="17411" name="Rectangle 4"/>
          <p:cNvSpPr>
            <a:spLocks noGrp="1" noChangeArrowheads="1"/>
          </p:cNvSpPr>
          <p:nvPr>
            <p:ph idx="1"/>
          </p:nvPr>
        </p:nvSpPr>
        <p:spPr>
          <a:xfrm>
            <a:off x="701336" y="1102497"/>
            <a:ext cx="7847860" cy="5367972"/>
          </a:xfrm>
          <a:noFill/>
        </p:spPr>
        <p:txBody>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and </a:t>
            </a:r>
            <a:r>
              <a:rPr lang="en-US" altLang="en-US" i="1" dirty="0"/>
              <a:t>T</a:t>
            </a:r>
            <a:r>
              <a:rPr lang="en-US" altLang="en-US" baseline="-25000" dirty="0"/>
              <a:t>2</a:t>
            </a:r>
            <a:r>
              <a:rPr lang="en-US" altLang="en-US" dirty="0"/>
              <a:t> be the transactions defined previously</a:t>
            </a:r>
            <a:r>
              <a:rPr lang="en-US" altLang="en-US" i="1" dirty="0"/>
              <a:t>.</a:t>
            </a:r>
            <a:r>
              <a:rPr lang="en-US" altLang="en-US" dirty="0"/>
              <a:t>  The following schedule is not a serial schedule, but it is </a:t>
            </a:r>
            <a:r>
              <a:rPr lang="en-US" altLang="en-US" i="1" dirty="0">
                <a:solidFill>
                  <a:srgbClr val="000099"/>
                </a:solidFill>
              </a:rPr>
              <a:t>equivalent</a:t>
            </a:r>
            <a:r>
              <a:rPr lang="en-US" altLang="en-US" dirty="0">
                <a:solidFill>
                  <a:srgbClr val="000099"/>
                </a:solidFill>
              </a:rPr>
              <a:t> </a:t>
            </a:r>
            <a:r>
              <a:rPr lang="en-US" altLang="en-US" dirty="0"/>
              <a:t>to Schedule 1</a:t>
            </a:r>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r>
              <a:rPr lang="en-US" altLang="en-US" sz="1600" dirty="0">
                <a:latin typeface="Arial" panose="020B0604020202020204" pitchFamily="34" charset="0"/>
              </a:rPr>
              <a:t>In Schedules 1, 2 and 3, the sum A + B is preserved</a:t>
            </a:r>
            <a:r>
              <a:rPr lang="en-US" altLang="en-US" dirty="0"/>
              <a:t>.</a:t>
            </a:r>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74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3" y="1905000"/>
            <a:ext cx="2779712"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4</a:t>
            </a:r>
          </a:p>
        </p:txBody>
      </p:sp>
      <p:sp>
        <p:nvSpPr>
          <p:cNvPr id="18435" name="Rectangle 4"/>
          <p:cNvSpPr>
            <a:spLocks noGrp="1" noChangeArrowheads="1"/>
          </p:cNvSpPr>
          <p:nvPr>
            <p:ph idx="1"/>
          </p:nvPr>
        </p:nvSpPr>
        <p:spPr>
          <a:xfrm>
            <a:off x="683580" y="1102497"/>
            <a:ext cx="8161969" cy="5367972"/>
          </a:xfrm>
          <a:noFill/>
        </p:spPr>
        <p:txBody>
          <a:bodyPr/>
          <a:lstStyle/>
          <a:p>
            <a:pPr>
              <a:tabLst>
                <a:tab pos="1947863" algn="l"/>
                <a:tab pos="2684463" algn="l"/>
                <a:tab pos="3594100" algn="l"/>
                <a:tab pos="4286250" algn="l"/>
              </a:tabLst>
            </a:pPr>
            <a:r>
              <a:rPr lang="en-US" altLang="en-US" dirty="0"/>
              <a:t>The following concurrent schedule does not preserve the value of (</a:t>
            </a:r>
            <a:r>
              <a:rPr lang="en-US" altLang="en-US" i="1" dirty="0"/>
              <a:t>A </a:t>
            </a:r>
            <a:r>
              <a:rPr lang="en-US" altLang="en-US" dirty="0"/>
              <a:t>+ </a:t>
            </a:r>
            <a:r>
              <a:rPr lang="en-US" altLang="en-US" i="1" dirty="0"/>
              <a:t>B</a:t>
            </a:r>
            <a:r>
              <a:rPr lang="en-US" altLang="en-US" dirty="0"/>
              <a:t> </a:t>
            </a:r>
            <a:r>
              <a:rPr lang="en-US" altLang="en-US" i="1" dirty="0"/>
              <a:t>)</a:t>
            </a:r>
            <a:r>
              <a:rPr lang="en-US" altLang="en-US" dirty="0"/>
              <a:t>.			</a:t>
            </a:r>
            <a:endParaRPr lang="en-US" altLang="en-US" i="1" dirty="0"/>
          </a:p>
        </p:txBody>
      </p:sp>
      <p:pic>
        <p:nvPicPr>
          <p:cNvPr id="1843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1630359"/>
            <a:ext cx="2713038"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Serializability</a:t>
            </a:r>
          </a:p>
        </p:txBody>
      </p:sp>
      <p:sp>
        <p:nvSpPr>
          <p:cNvPr id="19459" name="Rectangle 3"/>
          <p:cNvSpPr>
            <a:spLocks noGrp="1" noChangeArrowheads="1"/>
          </p:cNvSpPr>
          <p:nvPr>
            <p:ph idx="1"/>
          </p:nvPr>
        </p:nvSpPr>
        <p:spPr>
          <a:xfrm>
            <a:off x="683580" y="1102497"/>
            <a:ext cx="8046083" cy="5367972"/>
          </a:xfrm>
        </p:spPr>
        <p:txBody>
          <a:bodyPr/>
          <a:lstStyle/>
          <a:p>
            <a:r>
              <a:rPr lang="en-US" altLang="en-US" b="1" dirty="0"/>
              <a:t>Basic Assumption</a:t>
            </a:r>
            <a:r>
              <a:rPr lang="en-US" altLang="en-US" dirty="0"/>
              <a:t> – Each transaction preserves database consistency.</a:t>
            </a:r>
          </a:p>
          <a:p>
            <a:r>
              <a:rPr lang="en-US" altLang="en-US" dirty="0"/>
              <a:t>Thus, serial execution of a set of transactions preserves database consistency.</a:t>
            </a:r>
          </a:p>
          <a:p>
            <a:r>
              <a:rPr lang="en-US" altLang="en-US" dirty="0"/>
              <a:t>A (possibly concurrent) schedule is serializable if it is equivalent to a serial schedule.  Different forms of schedule equivalence give rise to the notions of:</a:t>
            </a:r>
          </a:p>
          <a:p>
            <a:pPr lvl="1">
              <a:buFont typeface="Monotype Sorts" charset="2"/>
              <a:buNone/>
            </a:pPr>
            <a:r>
              <a:rPr lang="en-US" altLang="en-US" dirty="0"/>
              <a:t>1.	</a:t>
            </a:r>
            <a:r>
              <a:rPr lang="en-US" altLang="en-US" b="1" dirty="0">
                <a:solidFill>
                  <a:srgbClr val="000099"/>
                </a:solidFill>
              </a:rPr>
              <a:t>Conflict serializability</a:t>
            </a:r>
          </a:p>
          <a:p>
            <a:pPr lvl="1">
              <a:buFont typeface="Monotype Sorts" charset="2"/>
              <a:buNone/>
            </a:pPr>
            <a:r>
              <a:rPr lang="en-US" altLang="en-US" dirty="0"/>
              <a:t>2.	</a:t>
            </a:r>
            <a:r>
              <a:rPr lang="en-US" altLang="en-US" b="1" dirty="0">
                <a:solidFill>
                  <a:srgbClr val="000099"/>
                </a:solidFill>
              </a:rPr>
              <a:t>View serializability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i="1">
                <a:effectLst>
                  <a:outerShdw blurRad="38100" dist="38100" dir="2700000" algn="tl">
                    <a:srgbClr val="C0C0C0"/>
                  </a:outerShdw>
                </a:effectLst>
              </a:rPr>
              <a:t>Simplified view of transactions</a:t>
            </a:r>
          </a:p>
        </p:txBody>
      </p:sp>
      <p:sp>
        <p:nvSpPr>
          <p:cNvPr id="20483" name="Rectangle 3"/>
          <p:cNvSpPr>
            <a:spLocks noGrp="1" noChangeArrowheads="1"/>
          </p:cNvSpPr>
          <p:nvPr>
            <p:ph idx="1"/>
          </p:nvPr>
        </p:nvSpPr>
        <p:spPr>
          <a:xfrm>
            <a:off x="674703" y="1102497"/>
            <a:ext cx="7874494" cy="5367972"/>
          </a:xfrm>
        </p:spPr>
        <p:txBody>
          <a:bodyPr/>
          <a:lstStyle/>
          <a:p>
            <a:r>
              <a:rPr lang="en-US" altLang="en-US" dirty="0"/>
              <a:t>We ignore operations other than </a:t>
            </a:r>
            <a:r>
              <a:rPr lang="en-US" altLang="en-US" b="1" dirty="0"/>
              <a:t>read</a:t>
            </a:r>
            <a:r>
              <a:rPr lang="en-US" altLang="en-US" dirty="0"/>
              <a:t> and </a:t>
            </a:r>
            <a:r>
              <a:rPr lang="en-US" altLang="en-US" b="1" dirty="0"/>
              <a:t>write</a:t>
            </a:r>
            <a:r>
              <a:rPr lang="en-US" altLang="en-US" dirty="0"/>
              <a:t> instructions</a:t>
            </a:r>
          </a:p>
          <a:p>
            <a:r>
              <a:rPr lang="en-US" altLang="en-US" dirty="0"/>
              <a:t>We assume that transactions may perform arbitrary computations on data in local buffers in between reads and writes.  </a:t>
            </a:r>
          </a:p>
          <a:p>
            <a:r>
              <a:rPr lang="en-US" altLang="en-US" dirty="0"/>
              <a:t>Our simplified schedules consist of only </a:t>
            </a:r>
            <a:r>
              <a:rPr lang="en-US" altLang="en-US" b="1" dirty="0"/>
              <a:t>read</a:t>
            </a:r>
            <a:r>
              <a:rPr lang="en-US" altLang="en-US" dirty="0"/>
              <a:t> and </a:t>
            </a:r>
            <a:r>
              <a:rPr lang="en-US" altLang="en-US" b="1" dirty="0"/>
              <a:t>write </a:t>
            </a:r>
            <a:r>
              <a:rPr lang="en-US" altLang="en-US" dirty="0"/>
              <a:t>instructions.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Conflicting Instructions </a:t>
            </a:r>
          </a:p>
        </p:txBody>
      </p:sp>
      <p:sp>
        <p:nvSpPr>
          <p:cNvPr id="21507" name="Rectangle 3"/>
          <p:cNvSpPr>
            <a:spLocks noGrp="1" noChangeArrowheads="1"/>
          </p:cNvSpPr>
          <p:nvPr>
            <p:ph idx="1"/>
          </p:nvPr>
        </p:nvSpPr>
        <p:spPr>
          <a:xfrm>
            <a:off x="692458" y="1102497"/>
            <a:ext cx="7750206" cy="5367972"/>
          </a:xfrm>
        </p:spPr>
        <p:txBody>
          <a:bodyPr/>
          <a:lstStyle/>
          <a:p>
            <a:r>
              <a:rPr lang="en-US" altLang="en-US" dirty="0"/>
              <a:t>Instructions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dirty="0"/>
              <a:t> of transactions </a:t>
            </a:r>
            <a:r>
              <a:rPr lang="en-US" altLang="en-US" i="1" dirty="0"/>
              <a:t>T</a:t>
            </a:r>
            <a:r>
              <a:rPr lang="en-US" altLang="en-US" i="1" baseline="-25000" dirty="0"/>
              <a:t>i</a:t>
            </a:r>
            <a:r>
              <a:rPr lang="en-US" altLang="en-US" dirty="0"/>
              <a:t> and </a:t>
            </a:r>
            <a:r>
              <a:rPr lang="en-US" altLang="en-US" i="1" dirty="0"/>
              <a:t>T</a:t>
            </a:r>
            <a:r>
              <a:rPr lang="en-US" altLang="en-US" i="1" baseline="-25000" dirty="0"/>
              <a:t>j</a:t>
            </a:r>
            <a:r>
              <a:rPr lang="en-US" altLang="en-US" dirty="0"/>
              <a:t> respectively, </a:t>
            </a:r>
            <a:r>
              <a:rPr lang="en-US" altLang="en-US" b="1" dirty="0">
                <a:solidFill>
                  <a:srgbClr val="000099"/>
                </a:solidFill>
              </a:rPr>
              <a:t>conflict</a:t>
            </a:r>
            <a:r>
              <a:rPr lang="en-US" altLang="en-US" dirty="0"/>
              <a:t> if and only if there exists some item </a:t>
            </a:r>
            <a:r>
              <a:rPr lang="en-US" altLang="en-US" i="1" dirty="0"/>
              <a:t>Q</a:t>
            </a:r>
            <a:r>
              <a:rPr lang="en-US" altLang="en-US" dirty="0"/>
              <a:t> accessed by both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dirty="0"/>
              <a:t>, and at least one of these instructions wrote </a:t>
            </a:r>
            <a:r>
              <a:rPr lang="en-US" altLang="en-US" i="1" dirty="0"/>
              <a:t>Q.</a:t>
            </a:r>
            <a:endParaRPr lang="en-US" altLang="en-US" dirty="0"/>
          </a:p>
          <a:p>
            <a:pPr>
              <a:buFont typeface="Monotype Sorts" charset="2"/>
              <a:buNone/>
            </a:pPr>
            <a:r>
              <a:rPr lang="en-US" altLang="en-US" dirty="0"/>
              <a:t>	   1.   </a:t>
            </a:r>
            <a:r>
              <a:rPr lang="en-US" altLang="en-US" i="1" dirty="0"/>
              <a:t>l</a:t>
            </a:r>
            <a:r>
              <a:rPr lang="en-US" altLang="en-US" i="1" baseline="-25000" dirty="0"/>
              <a:t>i</a:t>
            </a:r>
            <a:r>
              <a:rPr lang="en-US" altLang="en-US" dirty="0"/>
              <a:t> = </a:t>
            </a:r>
            <a:r>
              <a:rPr lang="en-US" altLang="en-US" b="1" dirty="0"/>
              <a:t>read</a:t>
            </a:r>
            <a:r>
              <a:rPr lang="en-US" altLang="en-US" dirty="0"/>
              <a:t>(</a:t>
            </a:r>
            <a:r>
              <a:rPr lang="en-US" altLang="en-US" i="1" dirty="0"/>
              <a:t>Q), </a:t>
            </a:r>
            <a:r>
              <a:rPr lang="en-US" altLang="en-US" i="1" dirty="0" err="1"/>
              <a:t>l</a:t>
            </a:r>
            <a:r>
              <a:rPr lang="en-US" altLang="en-US" i="1" baseline="-25000" dirty="0" err="1"/>
              <a:t>j</a:t>
            </a:r>
            <a:r>
              <a:rPr lang="en-US" altLang="en-US" i="1" dirty="0"/>
              <a:t> = </a:t>
            </a:r>
            <a:r>
              <a:rPr lang="en-US" altLang="en-US" b="1" dirty="0"/>
              <a:t>read</a:t>
            </a:r>
            <a:r>
              <a:rPr lang="en-US" altLang="en-US" dirty="0"/>
              <a:t>(</a:t>
            </a:r>
            <a:r>
              <a:rPr lang="en-US" altLang="en-US" i="1" dirty="0"/>
              <a:t>Q</a:t>
            </a:r>
            <a:r>
              <a:rPr lang="en-US" altLang="en-US" dirty="0"/>
              <a:t>).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i="1" dirty="0"/>
              <a:t> </a:t>
            </a:r>
            <a:r>
              <a:rPr lang="en-US" altLang="en-US" dirty="0"/>
              <a:t>don</a:t>
            </a:r>
            <a:r>
              <a:rPr lang="ja-JP" altLang="en-US" dirty="0"/>
              <a:t>’</a:t>
            </a:r>
            <a:r>
              <a:rPr lang="en-US" altLang="ja-JP" dirty="0"/>
              <a:t>t conflict.</a:t>
            </a:r>
            <a:br>
              <a:rPr lang="en-US" altLang="ja-JP" dirty="0"/>
            </a:br>
            <a:r>
              <a:rPr lang="en-US" altLang="ja-JP" dirty="0"/>
              <a:t>   2.   </a:t>
            </a:r>
            <a:r>
              <a:rPr lang="en-US" altLang="ja-JP" i="1" dirty="0"/>
              <a:t>l</a:t>
            </a:r>
            <a:r>
              <a:rPr lang="en-US" altLang="ja-JP" i="1" baseline="-25000" dirty="0"/>
              <a:t>i</a:t>
            </a:r>
            <a:r>
              <a:rPr lang="en-US" altLang="ja-JP" dirty="0"/>
              <a:t> = </a:t>
            </a:r>
            <a:r>
              <a:rPr lang="en-US" altLang="ja-JP" b="1" dirty="0"/>
              <a:t>read</a:t>
            </a:r>
            <a:r>
              <a:rPr lang="en-US" altLang="ja-JP" dirty="0"/>
              <a:t>(</a:t>
            </a:r>
            <a:r>
              <a:rPr lang="en-US" altLang="ja-JP" i="1" dirty="0"/>
              <a:t>Q),  </a:t>
            </a:r>
            <a:r>
              <a:rPr lang="en-US" altLang="ja-JP" i="1" dirty="0" err="1"/>
              <a:t>l</a:t>
            </a:r>
            <a:r>
              <a:rPr lang="en-US" altLang="ja-JP" i="1" baseline="-25000" dirty="0" err="1"/>
              <a:t>j</a:t>
            </a:r>
            <a:r>
              <a:rPr lang="en-US" altLang="ja-JP" i="1" dirty="0"/>
              <a:t> = </a:t>
            </a:r>
            <a:r>
              <a:rPr lang="en-US" altLang="ja-JP" b="1" dirty="0"/>
              <a:t>write</a:t>
            </a:r>
            <a:r>
              <a:rPr lang="en-US" altLang="ja-JP" dirty="0"/>
              <a:t>(</a:t>
            </a:r>
            <a:r>
              <a:rPr lang="en-US" altLang="ja-JP" i="1" dirty="0"/>
              <a:t>Q</a:t>
            </a:r>
            <a:r>
              <a:rPr lang="en-US" altLang="ja-JP" dirty="0"/>
              <a:t>).  They conflict.</a:t>
            </a:r>
            <a:br>
              <a:rPr lang="en-US" altLang="ja-JP" dirty="0"/>
            </a:br>
            <a:r>
              <a:rPr lang="en-US" altLang="ja-JP" dirty="0"/>
              <a:t>   3.   </a:t>
            </a:r>
            <a:r>
              <a:rPr lang="en-US" altLang="ja-JP" i="1" dirty="0"/>
              <a:t>l</a:t>
            </a:r>
            <a:r>
              <a:rPr lang="en-US" altLang="ja-JP" i="1" baseline="-25000" dirty="0"/>
              <a:t>i</a:t>
            </a:r>
            <a:r>
              <a:rPr lang="en-US" altLang="ja-JP" dirty="0"/>
              <a:t> = </a:t>
            </a:r>
            <a:r>
              <a:rPr lang="en-US" altLang="ja-JP" b="1" dirty="0"/>
              <a:t>write</a:t>
            </a:r>
            <a:r>
              <a:rPr lang="en-US" altLang="ja-JP" dirty="0"/>
              <a:t>(</a:t>
            </a:r>
            <a:r>
              <a:rPr lang="en-US" altLang="ja-JP" i="1" dirty="0"/>
              <a:t>Q), </a:t>
            </a:r>
            <a:r>
              <a:rPr lang="en-US" altLang="ja-JP" i="1" dirty="0" err="1"/>
              <a:t>l</a:t>
            </a:r>
            <a:r>
              <a:rPr lang="en-US" altLang="ja-JP" i="1" baseline="-25000" dirty="0" err="1"/>
              <a:t>j</a:t>
            </a:r>
            <a:r>
              <a:rPr lang="en-US" altLang="ja-JP" i="1" dirty="0"/>
              <a:t> = </a:t>
            </a:r>
            <a:r>
              <a:rPr lang="en-US" altLang="ja-JP" b="1" dirty="0"/>
              <a:t>read</a:t>
            </a:r>
            <a:r>
              <a:rPr lang="en-US" altLang="ja-JP" dirty="0"/>
              <a:t>(</a:t>
            </a:r>
            <a:r>
              <a:rPr lang="en-US" altLang="ja-JP" i="1" dirty="0"/>
              <a:t>Q</a:t>
            </a:r>
            <a:r>
              <a:rPr lang="en-US" altLang="ja-JP" dirty="0"/>
              <a:t>).   They conflict</a:t>
            </a:r>
            <a:br>
              <a:rPr lang="en-US" altLang="ja-JP" dirty="0"/>
            </a:br>
            <a:r>
              <a:rPr lang="en-US" altLang="ja-JP" dirty="0"/>
              <a:t>   4.   </a:t>
            </a:r>
            <a:r>
              <a:rPr lang="en-US" altLang="ja-JP" i="1" dirty="0"/>
              <a:t>l</a:t>
            </a:r>
            <a:r>
              <a:rPr lang="en-US" altLang="ja-JP" i="1" baseline="-25000" dirty="0"/>
              <a:t>i</a:t>
            </a:r>
            <a:r>
              <a:rPr lang="en-US" altLang="ja-JP" dirty="0"/>
              <a:t> = </a:t>
            </a:r>
            <a:r>
              <a:rPr lang="en-US" altLang="ja-JP" b="1" dirty="0"/>
              <a:t>write</a:t>
            </a:r>
            <a:r>
              <a:rPr lang="en-US" altLang="ja-JP" dirty="0"/>
              <a:t>(</a:t>
            </a:r>
            <a:r>
              <a:rPr lang="en-US" altLang="ja-JP" i="1" dirty="0"/>
              <a:t>Q), </a:t>
            </a:r>
            <a:r>
              <a:rPr lang="en-US" altLang="ja-JP" i="1" dirty="0" err="1"/>
              <a:t>l</a:t>
            </a:r>
            <a:r>
              <a:rPr lang="en-US" altLang="ja-JP" i="1" baseline="-25000" dirty="0" err="1"/>
              <a:t>j</a:t>
            </a:r>
            <a:r>
              <a:rPr lang="en-US" altLang="ja-JP" i="1" dirty="0"/>
              <a:t> = </a:t>
            </a:r>
            <a:r>
              <a:rPr lang="en-US" altLang="ja-JP" b="1" dirty="0"/>
              <a:t>write</a:t>
            </a:r>
            <a:r>
              <a:rPr lang="en-US" altLang="ja-JP" dirty="0"/>
              <a:t>(</a:t>
            </a:r>
            <a:r>
              <a:rPr lang="en-US" altLang="ja-JP" i="1" dirty="0"/>
              <a:t>Q</a:t>
            </a:r>
            <a:r>
              <a:rPr lang="en-US" altLang="ja-JP" dirty="0"/>
              <a:t>).  They conflict</a:t>
            </a:r>
          </a:p>
          <a:p>
            <a:r>
              <a:rPr lang="en-US" altLang="en-US" dirty="0"/>
              <a:t>Intuitively, a conflict between </a:t>
            </a:r>
            <a:r>
              <a:rPr lang="en-US" altLang="en-US" i="1" dirty="0"/>
              <a:t>l</a:t>
            </a:r>
            <a:r>
              <a:rPr lang="en-US" altLang="en-US" i="1" baseline="-25000" dirty="0"/>
              <a:t>i</a:t>
            </a:r>
            <a:r>
              <a:rPr lang="en-US" altLang="en-US" i="1" dirty="0"/>
              <a:t> </a:t>
            </a:r>
            <a:r>
              <a:rPr lang="en-US" altLang="en-US" dirty="0"/>
              <a:t>and </a:t>
            </a:r>
            <a:r>
              <a:rPr lang="en-US" altLang="en-US" i="1" dirty="0" err="1"/>
              <a:t>l</a:t>
            </a:r>
            <a:r>
              <a:rPr lang="en-US" altLang="en-US" i="1" baseline="-25000" dirty="0" err="1"/>
              <a:t>j</a:t>
            </a:r>
            <a:r>
              <a:rPr lang="en-US" altLang="en-US" dirty="0"/>
              <a:t> forces a (logical) temporal order between them.  </a:t>
            </a:r>
          </a:p>
          <a:p>
            <a:r>
              <a:rPr lang="en-US" altLang="en-US" dirty="0"/>
              <a:t>If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dirty="0"/>
              <a:t> are consecutive in a schedule and they do not conflict, their results would remain the same even if they had been interchanged in the schedule.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a:t>
            </a:r>
          </a:p>
        </p:txBody>
      </p:sp>
      <p:sp>
        <p:nvSpPr>
          <p:cNvPr id="22531" name="Rectangle 3"/>
          <p:cNvSpPr>
            <a:spLocks noGrp="1" noChangeArrowheads="1"/>
          </p:cNvSpPr>
          <p:nvPr>
            <p:ph idx="1"/>
          </p:nvPr>
        </p:nvSpPr>
        <p:spPr>
          <a:xfrm>
            <a:off x="683581" y="1102497"/>
            <a:ext cx="7750206" cy="5367972"/>
          </a:xfrm>
        </p:spPr>
        <p:txBody>
          <a:bodyPr/>
          <a:lstStyle/>
          <a:p>
            <a:pPr>
              <a:tabLst>
                <a:tab pos="2222500" algn="l"/>
                <a:tab pos="2568575" algn="l"/>
                <a:tab pos="3319463" algn="l"/>
                <a:tab pos="3594100" algn="l"/>
              </a:tabLst>
            </a:pPr>
            <a:r>
              <a:rPr lang="en-US" altLang="en-US" dirty="0"/>
              <a:t>If a schedule </a:t>
            </a:r>
            <a:r>
              <a:rPr lang="en-US" altLang="en-US" i="1" dirty="0"/>
              <a:t>S</a:t>
            </a:r>
            <a:r>
              <a:rPr lang="en-US" altLang="en-US" dirty="0"/>
              <a:t> can be transformed into a schedule </a:t>
            </a:r>
            <a:r>
              <a:rPr lang="en-US" altLang="en-US" i="1" dirty="0"/>
              <a:t>S’ </a:t>
            </a:r>
            <a:r>
              <a:rPr lang="en-US" altLang="en-US" dirty="0"/>
              <a:t>by a series of swaps of non-conflicting instructions, we say that </a:t>
            </a:r>
            <a:r>
              <a:rPr lang="en-US" altLang="en-US" i="1" dirty="0"/>
              <a:t>S</a:t>
            </a:r>
            <a:r>
              <a:rPr lang="en-US" altLang="en-US" dirty="0"/>
              <a:t> and </a:t>
            </a:r>
            <a:r>
              <a:rPr lang="en-US" altLang="en-US" i="1" dirty="0"/>
              <a:t>S’ </a:t>
            </a:r>
            <a:r>
              <a:rPr lang="en-US" altLang="en-US" dirty="0"/>
              <a:t>are </a:t>
            </a:r>
            <a:r>
              <a:rPr lang="en-US" altLang="en-US" b="1" dirty="0">
                <a:solidFill>
                  <a:srgbClr val="000099"/>
                </a:solidFill>
              </a:rPr>
              <a:t>conflict equivalent</a:t>
            </a:r>
            <a:r>
              <a:rPr lang="en-US" altLang="en-US" i="1" dirty="0"/>
              <a:t>.</a:t>
            </a:r>
            <a:endParaRPr lang="en-US" altLang="en-US" dirty="0"/>
          </a:p>
          <a:p>
            <a:pPr>
              <a:tabLst>
                <a:tab pos="2222500" algn="l"/>
                <a:tab pos="2568575" algn="l"/>
                <a:tab pos="3319463" algn="l"/>
                <a:tab pos="3594100" algn="l"/>
              </a:tabLst>
            </a:pPr>
            <a:r>
              <a:rPr lang="en-US" altLang="en-US" dirty="0"/>
              <a:t>We say that a schedule </a:t>
            </a:r>
            <a:r>
              <a:rPr lang="en-US" altLang="en-US" i="1" dirty="0"/>
              <a:t>S</a:t>
            </a:r>
            <a:r>
              <a:rPr lang="en-US" altLang="en-US" dirty="0"/>
              <a:t> is </a:t>
            </a:r>
            <a:r>
              <a:rPr lang="en-US" altLang="en-US" b="1" dirty="0">
                <a:solidFill>
                  <a:srgbClr val="000099"/>
                </a:solidFill>
              </a:rPr>
              <a:t>conflict serializable</a:t>
            </a:r>
            <a:r>
              <a:rPr lang="en-US" altLang="en-US" dirty="0"/>
              <a:t> if it is conflict equivalent to a serial schedule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56948" y="1102497"/>
            <a:ext cx="7732450" cy="5367972"/>
          </a:xfrm>
        </p:spPr>
        <p:txBody>
          <a:bodyPr/>
          <a:lstStyle/>
          <a:p>
            <a:r>
              <a:rPr lang="en-US" altLang="en-US" dirty="0"/>
              <a:t>Transaction Concept</a:t>
            </a:r>
          </a:p>
          <a:p>
            <a:r>
              <a:rPr lang="en-US" altLang="en-US" dirty="0"/>
              <a:t>Transaction State</a:t>
            </a:r>
          </a:p>
          <a:p>
            <a:r>
              <a:rPr lang="en-US" altLang="en-US" dirty="0"/>
              <a:t>Concurrent Executions</a:t>
            </a:r>
          </a:p>
          <a:p>
            <a:r>
              <a:rPr lang="en-US" altLang="en-US" dirty="0"/>
              <a:t>Serializability</a:t>
            </a:r>
          </a:p>
          <a:p>
            <a:r>
              <a:rPr lang="en-US" altLang="en-US" dirty="0"/>
              <a:t>Recoverability</a:t>
            </a:r>
          </a:p>
          <a:p>
            <a:r>
              <a:rPr lang="en-US" altLang="en-US" dirty="0"/>
              <a:t>Implementation of Isolation</a:t>
            </a:r>
          </a:p>
          <a:p>
            <a:r>
              <a:rPr lang="en-US" altLang="en-US" dirty="0"/>
              <a:t>Transaction Definition in SQL</a:t>
            </a:r>
          </a:p>
          <a:p>
            <a:r>
              <a:rPr lang="en-US" altLang="en-US" dirty="0"/>
              <a:t>Testing for Serializability.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3555" name="Rectangle 3"/>
          <p:cNvSpPr>
            <a:spLocks noGrp="1" noChangeArrowheads="1"/>
          </p:cNvSpPr>
          <p:nvPr>
            <p:ph idx="1"/>
          </p:nvPr>
        </p:nvSpPr>
        <p:spPr>
          <a:xfrm>
            <a:off x="683580" y="1102497"/>
            <a:ext cx="8161969" cy="5367972"/>
          </a:xfrm>
        </p:spPr>
        <p:txBody>
          <a:bodyPr/>
          <a:lstStyle/>
          <a:p>
            <a:pPr>
              <a:tabLst>
                <a:tab pos="2063750" algn="l"/>
                <a:tab pos="2511425" algn="l"/>
                <a:tab pos="3262313" algn="l"/>
                <a:tab pos="3881438" algn="l"/>
              </a:tabLst>
            </a:pPr>
            <a:r>
              <a:rPr lang="en-US" altLang="en-US" dirty="0"/>
              <a:t>Schedule 3 can be transformed into Schedule 6, a serial schedule where </a:t>
            </a:r>
            <a:r>
              <a:rPr lang="en-US" altLang="en-US" i="1" dirty="0"/>
              <a:t>T</a:t>
            </a:r>
            <a:r>
              <a:rPr lang="en-US" altLang="en-US" baseline="-25000" dirty="0"/>
              <a:t>2</a:t>
            </a:r>
            <a:r>
              <a:rPr lang="en-US" altLang="en-US" dirty="0"/>
              <a:t> follows </a:t>
            </a:r>
            <a:r>
              <a:rPr lang="en-US" altLang="en-US" i="1" dirty="0"/>
              <a:t>T</a:t>
            </a:r>
            <a:r>
              <a:rPr lang="en-US" altLang="en-US" baseline="-25000" dirty="0"/>
              <a:t>1</a:t>
            </a:r>
            <a:r>
              <a:rPr lang="en-US" altLang="en-US" dirty="0"/>
              <a:t>, by series of swaps of non-conflicting instructions.  Therefore Schedule 3 is conflict serializable.</a:t>
            </a:r>
          </a:p>
        </p:txBody>
      </p:sp>
      <p:sp>
        <p:nvSpPr>
          <p:cNvPr id="23556" name="Text Box 11"/>
          <p:cNvSpPr txBox="1">
            <a:spLocks noChangeArrowheads="1"/>
          </p:cNvSpPr>
          <p:nvPr/>
        </p:nvSpPr>
        <p:spPr bwMode="auto">
          <a:xfrm>
            <a:off x="2209808" y="4922827"/>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3</a:t>
            </a:r>
          </a:p>
        </p:txBody>
      </p:sp>
      <p:sp>
        <p:nvSpPr>
          <p:cNvPr id="23557" name="Text Box 12"/>
          <p:cNvSpPr txBox="1">
            <a:spLocks noChangeArrowheads="1"/>
          </p:cNvSpPr>
          <p:nvPr/>
        </p:nvSpPr>
        <p:spPr bwMode="auto">
          <a:xfrm>
            <a:off x="6105533" y="4926006"/>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6</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2217729"/>
            <a:ext cx="30400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2200272"/>
            <a:ext cx="3111500"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4579" name="Rectangle 3"/>
          <p:cNvSpPr>
            <a:spLocks noGrp="1" noChangeArrowheads="1"/>
          </p:cNvSpPr>
          <p:nvPr>
            <p:ph idx="1"/>
          </p:nvPr>
        </p:nvSpPr>
        <p:spPr>
          <a:xfrm>
            <a:off x="701336" y="1102497"/>
            <a:ext cx="7688062" cy="5367972"/>
          </a:xfrm>
        </p:spPr>
        <p:txBody>
          <a:bodyPr/>
          <a:lstStyle/>
          <a:p>
            <a:pPr>
              <a:tabLst>
                <a:tab pos="2222500" algn="l"/>
                <a:tab pos="2568575" algn="l"/>
                <a:tab pos="3319463" algn="l"/>
                <a:tab pos="3594100" algn="l"/>
              </a:tabLst>
            </a:pPr>
            <a:r>
              <a:rPr lang="en-US" altLang="en-US" dirty="0"/>
              <a:t>Example of a schedule that is not conflict serializable:</a:t>
            </a:r>
            <a:br>
              <a:rPr lang="en-US" altLang="en-US" dirty="0"/>
            </a:br>
            <a:br>
              <a:rPr lang="en-US" altLang="en-US" dirty="0"/>
            </a:br>
            <a:br>
              <a:rPr lang="en-US" altLang="en-US" dirty="0"/>
            </a:br>
            <a:br>
              <a:rPr lang="en-US" altLang="en-US" dirty="0"/>
            </a:br>
            <a:br>
              <a:rPr lang="en-US" altLang="en-US" dirty="0"/>
            </a:br>
            <a:endParaRPr lang="en-US" altLang="en-US" dirty="0"/>
          </a:p>
          <a:p>
            <a:pPr>
              <a:tabLst>
                <a:tab pos="2222500" algn="l"/>
                <a:tab pos="2568575" algn="l"/>
                <a:tab pos="3319463" algn="l"/>
                <a:tab pos="3594100" algn="l"/>
              </a:tabLst>
            </a:pPr>
            <a:r>
              <a:rPr lang="en-US" altLang="en-US" dirty="0"/>
              <a:t>We are unable to swap instructions in the above schedule to obtain either the serial schedule &lt; </a:t>
            </a:r>
            <a:r>
              <a:rPr lang="en-US" altLang="en-US" i="1" dirty="0"/>
              <a:t>T</a:t>
            </a:r>
            <a:r>
              <a:rPr lang="en-US" altLang="en-US" baseline="-25000" dirty="0"/>
              <a:t>3</a:t>
            </a:r>
            <a:r>
              <a:rPr lang="en-US" altLang="en-US" dirty="0"/>
              <a:t>, </a:t>
            </a:r>
            <a:r>
              <a:rPr lang="en-US" altLang="en-US" i="1" dirty="0"/>
              <a:t>T</a:t>
            </a:r>
            <a:r>
              <a:rPr lang="en-US" altLang="en-US" baseline="-25000" dirty="0"/>
              <a:t>4</a:t>
            </a:r>
            <a:r>
              <a:rPr lang="en-US" altLang="en-US" dirty="0"/>
              <a:t> &gt;, or the serial schedule &lt; </a:t>
            </a:r>
            <a:r>
              <a:rPr lang="en-US" altLang="en-US" i="1" dirty="0"/>
              <a:t>T</a:t>
            </a:r>
            <a:r>
              <a:rPr lang="en-US" altLang="en-US" baseline="-25000" dirty="0"/>
              <a:t>4</a:t>
            </a:r>
            <a:r>
              <a:rPr lang="en-US" altLang="en-US" dirty="0"/>
              <a:t>, </a:t>
            </a:r>
            <a:r>
              <a:rPr lang="en-US" altLang="en-US" i="1" dirty="0"/>
              <a:t>T</a:t>
            </a:r>
            <a:r>
              <a:rPr lang="en-US" altLang="en-US" baseline="-25000" dirty="0"/>
              <a:t>3</a:t>
            </a:r>
            <a:r>
              <a:rPr lang="en-US" altLang="en-US" dirty="0"/>
              <a:t> &gt;.</a:t>
            </a:r>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0" y="1557335"/>
            <a:ext cx="284003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Testing for Serializability </a:t>
            </a:r>
          </a:p>
        </p:txBody>
      </p:sp>
      <p:sp>
        <p:nvSpPr>
          <p:cNvPr id="28675" name="Rectangle 3"/>
          <p:cNvSpPr>
            <a:spLocks noGrp="1" noChangeArrowheads="1"/>
          </p:cNvSpPr>
          <p:nvPr>
            <p:ph idx="1"/>
          </p:nvPr>
        </p:nvSpPr>
        <p:spPr>
          <a:xfrm>
            <a:off x="692458" y="1102497"/>
            <a:ext cx="7522855" cy="5367972"/>
          </a:xfrm>
        </p:spPr>
        <p:txBody>
          <a:bodyPr/>
          <a:lstStyle/>
          <a:p>
            <a:r>
              <a:rPr lang="en-US" altLang="en-US" dirty="0"/>
              <a:t>Consider some schedule of a set of transactions </a:t>
            </a:r>
            <a:r>
              <a:rPr lang="en-US" altLang="en-US" i="1" dirty="0"/>
              <a:t>T</a:t>
            </a:r>
            <a:r>
              <a:rPr lang="en-US" altLang="en-US" baseline="-25000" dirty="0"/>
              <a:t>1</a:t>
            </a:r>
            <a:r>
              <a:rPr lang="en-US" altLang="en-US" dirty="0"/>
              <a:t>, </a:t>
            </a:r>
            <a:r>
              <a:rPr lang="en-US" altLang="en-US" i="1" dirty="0"/>
              <a:t>T</a:t>
            </a:r>
            <a:r>
              <a:rPr lang="en-US" altLang="en-US" baseline="-25000" dirty="0"/>
              <a:t>2</a:t>
            </a:r>
            <a:r>
              <a:rPr lang="en-US" altLang="en-US" dirty="0"/>
              <a:t>, ..., </a:t>
            </a:r>
            <a:r>
              <a:rPr lang="en-US" altLang="en-US" i="1" dirty="0"/>
              <a:t>T</a:t>
            </a:r>
            <a:r>
              <a:rPr lang="en-US" altLang="en-US" i="1" baseline="-25000" dirty="0"/>
              <a:t>n</a:t>
            </a:r>
            <a:endParaRPr lang="en-US" altLang="en-US" dirty="0"/>
          </a:p>
          <a:p>
            <a:r>
              <a:rPr lang="en-US" altLang="en-US" b="1" dirty="0">
                <a:solidFill>
                  <a:srgbClr val="000099"/>
                </a:solidFill>
              </a:rPr>
              <a:t>Precedence graph</a:t>
            </a:r>
            <a:r>
              <a:rPr lang="en-US" altLang="en-US" i="1" dirty="0"/>
              <a:t> </a:t>
            </a:r>
            <a:r>
              <a:rPr lang="en-US" altLang="en-US" dirty="0"/>
              <a:t>— a direct graph where the vertices are the transactions (names).</a:t>
            </a:r>
          </a:p>
          <a:p>
            <a:r>
              <a:rPr lang="en-US" altLang="en-US" dirty="0"/>
              <a:t>We draw an arc from </a:t>
            </a:r>
            <a:r>
              <a:rPr lang="en-US" altLang="en-US" i="1" dirty="0"/>
              <a:t>T</a:t>
            </a:r>
            <a:r>
              <a:rPr lang="en-US" altLang="en-US" i="1" baseline="-25000" dirty="0"/>
              <a:t>i</a:t>
            </a:r>
            <a:r>
              <a:rPr lang="en-US" altLang="en-US" i="1" dirty="0"/>
              <a:t> </a:t>
            </a:r>
            <a:r>
              <a:rPr lang="en-US" altLang="en-US" dirty="0"/>
              <a:t>to </a:t>
            </a:r>
            <a:r>
              <a:rPr lang="en-US" altLang="en-US" i="1" dirty="0"/>
              <a:t>T</a:t>
            </a:r>
            <a:r>
              <a:rPr lang="en-US" altLang="en-US" i="1" baseline="-25000" dirty="0"/>
              <a:t>j</a:t>
            </a:r>
            <a:r>
              <a:rPr lang="en-US" altLang="en-US" i="1" dirty="0"/>
              <a:t> </a:t>
            </a:r>
            <a:r>
              <a:rPr lang="en-US" altLang="en-US" dirty="0"/>
              <a:t>if the two transaction conflict, and </a:t>
            </a:r>
            <a:r>
              <a:rPr lang="en-US" altLang="en-US" i="1" dirty="0"/>
              <a:t>T</a:t>
            </a:r>
            <a:r>
              <a:rPr lang="en-US" altLang="en-US" i="1" baseline="-25000" dirty="0"/>
              <a:t>i</a:t>
            </a:r>
            <a:r>
              <a:rPr lang="en-US" altLang="en-US" i="1" dirty="0"/>
              <a:t> </a:t>
            </a:r>
            <a:r>
              <a:rPr lang="en-US" altLang="en-US" dirty="0"/>
              <a:t>accessed the data item on which the conflict arose earlier.</a:t>
            </a:r>
          </a:p>
          <a:p>
            <a:r>
              <a:rPr lang="en-US" altLang="en-US" dirty="0"/>
              <a:t>We may label the arc by the item that was accessed.</a:t>
            </a:r>
          </a:p>
          <a:p>
            <a:r>
              <a:rPr lang="en-US" altLang="en-US" dirty="0"/>
              <a:t>Example</a:t>
            </a:r>
            <a:r>
              <a:rPr lang="en-US" altLang="en-US" b="1" dirty="0"/>
              <a:t> </a:t>
            </a:r>
            <a:r>
              <a:rPr lang="en-US" altLang="en-US" dirty="0"/>
              <a:t>of a precedence graph</a:t>
            </a:r>
          </a:p>
        </p:txBody>
      </p:sp>
      <p:pic>
        <p:nvPicPr>
          <p:cNvPr id="286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379" y="3471867"/>
            <a:ext cx="217478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Testing for Serializability </a:t>
            </a:r>
          </a:p>
        </p:txBody>
      </p:sp>
      <p:sp>
        <p:nvSpPr>
          <p:cNvPr id="28675" name="Rectangle 3"/>
          <p:cNvSpPr>
            <a:spLocks noGrp="1" noChangeArrowheads="1"/>
          </p:cNvSpPr>
          <p:nvPr>
            <p:ph idx="1"/>
          </p:nvPr>
        </p:nvSpPr>
        <p:spPr>
          <a:xfrm>
            <a:off x="692458" y="1102497"/>
            <a:ext cx="7522855" cy="5367972"/>
          </a:xfrm>
        </p:spPr>
        <p:txBody>
          <a:bodyPr/>
          <a:lstStyle/>
          <a:p>
            <a:pPr algn="just"/>
            <a:r>
              <a:rPr lang="en-US" altLang="en-US" b="1" dirty="0"/>
              <a:t>Create:</a:t>
            </a:r>
          </a:p>
          <a:p>
            <a:pPr lvl="1" algn="just"/>
            <a:r>
              <a:rPr lang="en-US" altLang="en-US" b="1" dirty="0"/>
              <a:t> node for each transaction;</a:t>
            </a:r>
          </a:p>
          <a:p>
            <a:pPr lvl="1" algn="just"/>
            <a:r>
              <a:rPr lang="en-US" altLang="en-US" b="1" dirty="0"/>
              <a:t>a directed edge </a:t>
            </a:r>
            <a:r>
              <a:rPr lang="en-US" altLang="en-US" b="1" dirty="0" err="1"/>
              <a:t>T</a:t>
            </a:r>
            <a:r>
              <a:rPr lang="en-US" altLang="en-US" b="1" baseline="-25000" dirty="0" err="1"/>
              <a:t>i</a:t>
            </a:r>
            <a:r>
              <a:rPr lang="en-US" altLang="en-US" b="1" dirty="0"/>
              <a:t> </a:t>
            </a:r>
            <a:r>
              <a:rPr lang="en-US" altLang="en-US" b="1" dirty="0">
                <a:sym typeface="Symbol" panose="05050102010706020507" pitchFamily="18" charset="2"/>
              </a:rPr>
              <a:t></a:t>
            </a:r>
            <a:r>
              <a:rPr lang="en-US" altLang="en-US" b="1" dirty="0"/>
              <a:t> </a:t>
            </a:r>
            <a:r>
              <a:rPr lang="en-US" altLang="en-US" b="1" dirty="0" err="1"/>
              <a:t>T</a:t>
            </a:r>
            <a:r>
              <a:rPr lang="en-US" altLang="en-US" b="1" baseline="-25000" dirty="0" err="1"/>
              <a:t>j</a:t>
            </a:r>
            <a:r>
              <a:rPr lang="en-US" altLang="en-US" b="1" dirty="0"/>
              <a:t>, if </a:t>
            </a:r>
            <a:r>
              <a:rPr lang="en-US" altLang="en-US" b="1" dirty="0" err="1"/>
              <a:t>T</a:t>
            </a:r>
            <a:r>
              <a:rPr lang="en-US" altLang="en-US" b="1" baseline="-25000" dirty="0" err="1"/>
              <a:t>j</a:t>
            </a:r>
            <a:r>
              <a:rPr lang="en-US" altLang="en-US" b="1" dirty="0"/>
              <a:t> reads the value of an item written by </a:t>
            </a:r>
            <a:r>
              <a:rPr lang="en-US" altLang="en-US" b="1" dirty="0" err="1"/>
              <a:t>T</a:t>
            </a:r>
            <a:r>
              <a:rPr lang="en-US" altLang="en-US" b="1" baseline="-25000" dirty="0" err="1"/>
              <a:t>i</a:t>
            </a:r>
            <a:r>
              <a:rPr lang="en-US" altLang="en-US" b="1" dirty="0"/>
              <a:t>;</a:t>
            </a:r>
          </a:p>
          <a:p>
            <a:pPr lvl="1" algn="just"/>
            <a:r>
              <a:rPr lang="en-US" altLang="en-US" b="1" dirty="0"/>
              <a:t>a directed edge </a:t>
            </a:r>
            <a:r>
              <a:rPr lang="en-US" altLang="en-US" b="1" dirty="0" err="1"/>
              <a:t>T</a:t>
            </a:r>
            <a:r>
              <a:rPr lang="en-US" altLang="en-US" b="1" baseline="-25000" dirty="0" err="1"/>
              <a:t>i</a:t>
            </a:r>
            <a:r>
              <a:rPr lang="en-US" altLang="en-US" b="1" dirty="0"/>
              <a:t> </a:t>
            </a:r>
            <a:r>
              <a:rPr lang="en-US" altLang="en-US" b="1" dirty="0">
                <a:sym typeface="Symbol" panose="05050102010706020507" pitchFamily="18" charset="2"/>
              </a:rPr>
              <a:t></a:t>
            </a:r>
            <a:r>
              <a:rPr lang="en-US" altLang="en-US" b="1" dirty="0"/>
              <a:t> </a:t>
            </a:r>
            <a:r>
              <a:rPr lang="en-US" altLang="en-US" b="1" dirty="0" err="1"/>
              <a:t>T</a:t>
            </a:r>
            <a:r>
              <a:rPr lang="en-US" altLang="en-US" b="1" baseline="-25000" dirty="0" err="1"/>
              <a:t>j</a:t>
            </a:r>
            <a:r>
              <a:rPr lang="en-US" altLang="en-US" b="1" dirty="0"/>
              <a:t>, if </a:t>
            </a:r>
            <a:r>
              <a:rPr lang="en-US" altLang="en-US" b="1" dirty="0" err="1"/>
              <a:t>T</a:t>
            </a:r>
            <a:r>
              <a:rPr lang="en-US" altLang="en-US" b="1" baseline="-25000" dirty="0" err="1"/>
              <a:t>j</a:t>
            </a:r>
            <a:r>
              <a:rPr lang="en-US" altLang="en-US" b="1" dirty="0"/>
              <a:t> writes a value into an item after it has been read by </a:t>
            </a:r>
            <a:r>
              <a:rPr lang="en-US" altLang="en-US" b="1" dirty="0" err="1"/>
              <a:t>T</a:t>
            </a:r>
            <a:r>
              <a:rPr lang="en-US" altLang="en-US" b="1" baseline="-25000" dirty="0" err="1"/>
              <a:t>i</a:t>
            </a:r>
            <a:r>
              <a:rPr lang="en-US" altLang="en-US" b="1" dirty="0"/>
              <a:t>. </a:t>
            </a:r>
          </a:p>
        </p:txBody>
      </p:sp>
      <p:pic>
        <p:nvPicPr>
          <p:cNvPr id="286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379" y="3471867"/>
            <a:ext cx="217478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829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59A0201E-1FBA-4D58-946E-F4C247DB47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0"/>
              </a:spcBef>
              <a:buClrTx/>
              <a:buSzTx/>
              <a:buFontTx/>
              <a:buNone/>
            </a:pPr>
            <a:fld id="{964B1C89-12A3-4F40-A839-90EAC7B20793}" type="slidenum">
              <a:rPr lang="en-GB" altLang="en-US" sz="1400"/>
              <a:pPr>
                <a:spcBef>
                  <a:spcPct val="0"/>
                </a:spcBef>
                <a:buClrTx/>
                <a:buSzTx/>
                <a:buFontTx/>
                <a:buNone/>
              </a:pPr>
              <a:t>24</a:t>
            </a:fld>
            <a:endParaRPr lang="en-GB" altLang="en-US" sz="1400"/>
          </a:p>
        </p:txBody>
      </p:sp>
      <p:sp>
        <p:nvSpPr>
          <p:cNvPr id="31747" name="Rectangle 2">
            <a:extLst>
              <a:ext uri="{FF2B5EF4-FFF2-40B4-BE49-F238E27FC236}">
                <a16:creationId xmlns:a16="http://schemas.microsoft.com/office/drawing/2014/main" id="{0074B411-0A50-4043-8113-A02C20861CF8}"/>
              </a:ext>
            </a:extLst>
          </p:cNvPr>
          <p:cNvSpPr>
            <a:spLocks noGrp="1" noChangeArrowheads="1"/>
          </p:cNvSpPr>
          <p:nvPr>
            <p:ph type="title"/>
          </p:nvPr>
        </p:nvSpPr>
        <p:spPr/>
        <p:txBody>
          <a:bodyPr/>
          <a:lstStyle/>
          <a:p>
            <a:r>
              <a:rPr lang="en-US" altLang="en-US" sz="2900" b="1"/>
              <a:t>Example - Non-conflict serializable schedule</a:t>
            </a:r>
            <a:endParaRPr lang="en-US" altLang="en-US"/>
          </a:p>
        </p:txBody>
      </p:sp>
      <p:sp>
        <p:nvSpPr>
          <p:cNvPr id="31748" name="Rectangle 3">
            <a:extLst>
              <a:ext uri="{FF2B5EF4-FFF2-40B4-BE49-F238E27FC236}">
                <a16:creationId xmlns:a16="http://schemas.microsoft.com/office/drawing/2014/main" id="{D827454E-3A00-44CA-A96D-D95F6E6FE9FC}"/>
              </a:ext>
            </a:extLst>
          </p:cNvPr>
          <p:cNvSpPr>
            <a:spLocks noGrp="1" noChangeArrowheads="1"/>
          </p:cNvSpPr>
          <p:nvPr>
            <p:ph type="body" idx="1"/>
          </p:nvPr>
        </p:nvSpPr>
        <p:spPr/>
        <p:txBody>
          <a:bodyPr/>
          <a:lstStyle/>
          <a:p>
            <a:endParaRPr lang="en-US" altLang="en-US"/>
          </a:p>
        </p:txBody>
      </p:sp>
      <p:pic>
        <p:nvPicPr>
          <p:cNvPr id="267268" name="Picture 4" descr="DS3-Figure 19-08">
            <a:extLst>
              <a:ext uri="{FF2B5EF4-FFF2-40B4-BE49-F238E27FC236}">
                <a16:creationId xmlns:a16="http://schemas.microsoft.com/office/drawing/2014/main" id="{0A88145A-536C-4A9C-BF6E-44B8CE130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84313"/>
            <a:ext cx="5040313"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269" name="Picture 5" descr="DS3-Figure 19-09">
            <a:extLst>
              <a:ext uri="{FF2B5EF4-FFF2-40B4-BE49-F238E27FC236}">
                <a16:creationId xmlns:a16="http://schemas.microsoft.com/office/drawing/2014/main" id="{5C1F16AD-33FD-44AB-9C6C-71506BF8D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2420938"/>
            <a:ext cx="3338513"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7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7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331A158-92C0-4011-92F6-126CCAA994FC}"/>
              </a:ext>
            </a:extLst>
          </p:cNvPr>
          <p:cNvSpPr>
            <a:spLocks noGrp="1"/>
          </p:cNvSpPr>
          <p:nvPr>
            <p:ph type="title"/>
          </p:nvPr>
        </p:nvSpPr>
        <p:spPr/>
        <p:txBody>
          <a:bodyPr/>
          <a:lstStyle/>
          <a:p>
            <a:r>
              <a:rPr lang="en-US" altLang="en-US"/>
              <a:t>Check for conflict serializability</a:t>
            </a:r>
          </a:p>
        </p:txBody>
      </p:sp>
      <p:sp>
        <p:nvSpPr>
          <p:cNvPr id="32771" name="Slide Number Placeholder 3">
            <a:extLst>
              <a:ext uri="{FF2B5EF4-FFF2-40B4-BE49-F238E27FC236}">
                <a16:creationId xmlns:a16="http://schemas.microsoft.com/office/drawing/2014/main" id="{AC46D44E-FC34-494F-87CD-13D76317B8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0"/>
              </a:spcBef>
              <a:buClrTx/>
              <a:buSzTx/>
              <a:buFontTx/>
              <a:buNone/>
            </a:pPr>
            <a:fld id="{DDC28B33-2E33-4427-A9E0-55B8A17C6B5D}" type="slidenum">
              <a:rPr lang="en-GB" altLang="en-US" sz="1400"/>
              <a:pPr>
                <a:spcBef>
                  <a:spcPct val="0"/>
                </a:spcBef>
                <a:buClrTx/>
                <a:buSzTx/>
                <a:buFontTx/>
                <a:buNone/>
              </a:pPr>
              <a:t>25</a:t>
            </a:fld>
            <a:endParaRPr lang="en-GB" altLang="en-US" sz="1400"/>
          </a:p>
        </p:txBody>
      </p:sp>
      <p:pic>
        <p:nvPicPr>
          <p:cNvPr id="32772" name="Picture 2">
            <a:extLst>
              <a:ext uri="{FF2B5EF4-FFF2-40B4-BE49-F238E27FC236}">
                <a16:creationId xmlns:a16="http://schemas.microsoft.com/office/drawing/2014/main" id="{700BD659-4210-49DC-80C6-612716180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3" y="2008188"/>
            <a:ext cx="2736850" cy="3417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32773" name="Picture 3">
            <a:extLst>
              <a:ext uri="{FF2B5EF4-FFF2-40B4-BE49-F238E27FC236}">
                <a16:creationId xmlns:a16="http://schemas.microsoft.com/office/drawing/2014/main" id="{14A205B7-F611-4E8A-80C2-DA4E98CF6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981200"/>
            <a:ext cx="3108325" cy="3319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Recoverable Schedules</a:t>
            </a:r>
          </a:p>
        </p:txBody>
      </p:sp>
      <p:sp>
        <p:nvSpPr>
          <p:cNvPr id="31747" name="Rectangle 3"/>
          <p:cNvSpPr>
            <a:spLocks noGrp="1" noChangeArrowheads="1"/>
          </p:cNvSpPr>
          <p:nvPr>
            <p:ph idx="1"/>
          </p:nvPr>
        </p:nvSpPr>
        <p:spPr>
          <a:xfrm>
            <a:off x="701336" y="1686901"/>
            <a:ext cx="7776839" cy="4783568"/>
          </a:xfrm>
        </p:spPr>
        <p:txBody>
          <a:bodyPr/>
          <a:lstStyle/>
          <a:p>
            <a:pPr>
              <a:tabLst>
                <a:tab pos="2395538" algn="l"/>
                <a:tab pos="2857500" algn="l"/>
                <a:tab pos="3549650" algn="l"/>
                <a:tab pos="3997325" algn="l"/>
              </a:tabLst>
            </a:pPr>
            <a:r>
              <a:rPr lang="en-US" altLang="en-US" b="1" dirty="0">
                <a:solidFill>
                  <a:srgbClr val="000099"/>
                </a:solidFill>
              </a:rPr>
              <a:t>Recoverable</a:t>
            </a:r>
            <a:r>
              <a:rPr lang="en-US" altLang="en-US" b="1" i="1" dirty="0">
                <a:solidFill>
                  <a:srgbClr val="000099"/>
                </a:solidFill>
              </a:rPr>
              <a:t> </a:t>
            </a:r>
            <a:r>
              <a:rPr lang="en-US" altLang="en-US" b="1" dirty="0">
                <a:solidFill>
                  <a:srgbClr val="000099"/>
                </a:solidFill>
              </a:rPr>
              <a:t>schedule</a:t>
            </a:r>
            <a:r>
              <a:rPr lang="en-US" altLang="en-US" dirty="0"/>
              <a:t> — if a transaction </a:t>
            </a:r>
            <a:r>
              <a:rPr lang="en-US" altLang="en-US" i="1" dirty="0"/>
              <a:t>T</a:t>
            </a:r>
            <a:r>
              <a:rPr lang="en-US" altLang="en-US" i="1" baseline="-25000" dirty="0"/>
              <a:t>j</a:t>
            </a:r>
            <a:r>
              <a:rPr lang="en-US" altLang="en-US" dirty="0"/>
              <a:t> reads a data item previously written by a transaction </a:t>
            </a:r>
            <a:r>
              <a:rPr lang="en-US" altLang="en-US" i="1" dirty="0"/>
              <a:t>T</a:t>
            </a:r>
            <a:r>
              <a:rPr lang="en-US" altLang="en-US" i="1" baseline="-25000" dirty="0"/>
              <a:t>i </a:t>
            </a:r>
            <a:r>
              <a:rPr lang="en-US" altLang="en-US" dirty="0"/>
              <a:t>, then the commit operation of </a:t>
            </a:r>
            <a:r>
              <a:rPr lang="en-US" altLang="en-US" i="1" dirty="0"/>
              <a:t>T</a:t>
            </a:r>
            <a:r>
              <a:rPr lang="en-US" altLang="en-US" i="1" baseline="-25000" dirty="0"/>
              <a:t>i</a:t>
            </a:r>
            <a:r>
              <a:rPr lang="en-US" altLang="en-US" i="1" dirty="0"/>
              <a:t> </a:t>
            </a:r>
            <a:r>
              <a:rPr lang="en-US" altLang="en-US" dirty="0"/>
              <a:t> appears before the commit operation of </a:t>
            </a:r>
            <a:r>
              <a:rPr lang="en-US" altLang="en-US" i="1" dirty="0"/>
              <a:t>T</a:t>
            </a:r>
            <a:r>
              <a:rPr lang="en-US" altLang="en-US" i="1" baseline="-25000" dirty="0"/>
              <a:t>j</a:t>
            </a:r>
            <a:r>
              <a:rPr lang="en-US" altLang="en-US" i="1" dirty="0"/>
              <a:t>.</a:t>
            </a:r>
            <a:endParaRPr lang="en-US" altLang="en-US" dirty="0"/>
          </a:p>
          <a:p>
            <a:pPr>
              <a:tabLst>
                <a:tab pos="2395538" algn="l"/>
                <a:tab pos="2857500" algn="l"/>
                <a:tab pos="3549650" algn="l"/>
                <a:tab pos="3997325" algn="l"/>
              </a:tabLst>
            </a:pPr>
            <a:r>
              <a:rPr lang="en-US" altLang="en-US" dirty="0"/>
              <a:t>The following schedule (Schedule 11) is not recoverable</a:t>
            </a:r>
            <a:br>
              <a:rPr lang="en-US" altLang="en-US" dirty="0"/>
            </a:br>
            <a:r>
              <a:rPr lang="en-US" altLang="en-US" dirty="0"/>
              <a:t>		</a:t>
            </a:r>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r>
              <a:rPr lang="en-US" altLang="en-US" dirty="0"/>
              <a:t>If </a:t>
            </a:r>
            <a:r>
              <a:rPr lang="en-US" altLang="en-US" i="1" dirty="0"/>
              <a:t>T</a:t>
            </a:r>
            <a:r>
              <a:rPr lang="en-US" altLang="en-US" baseline="-25000" dirty="0"/>
              <a:t>8</a:t>
            </a:r>
            <a:r>
              <a:rPr lang="en-US" altLang="en-US" sz="1600" dirty="0"/>
              <a:t> </a:t>
            </a:r>
            <a:r>
              <a:rPr lang="en-US" altLang="en-US" dirty="0"/>
              <a:t>should abort, </a:t>
            </a:r>
            <a:r>
              <a:rPr lang="en-US" altLang="en-US" i="1" dirty="0"/>
              <a:t>T</a:t>
            </a:r>
            <a:r>
              <a:rPr lang="en-US" altLang="en-US" baseline="-25000" dirty="0"/>
              <a:t>9</a:t>
            </a:r>
            <a:r>
              <a:rPr lang="en-US" altLang="en-US" dirty="0"/>
              <a:t> would have read (and possibly shown to the user) an inconsistent database state.  Hence, database must ensure that schedules are recoverable.</a:t>
            </a:r>
          </a:p>
        </p:txBody>
      </p:sp>
      <p:sp>
        <p:nvSpPr>
          <p:cNvPr id="31748" name="Text Box 6"/>
          <p:cNvSpPr txBox="1">
            <a:spLocks noChangeArrowheads="1"/>
          </p:cNvSpPr>
          <p:nvPr/>
        </p:nvSpPr>
        <p:spPr bwMode="auto">
          <a:xfrm>
            <a:off x="701336" y="1071347"/>
            <a:ext cx="768806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Need to address the effect of transaction failures on concurrently </a:t>
            </a:r>
            <a:br>
              <a:rPr lang="en-US" altLang="en-US" sz="1700" dirty="0"/>
            </a:br>
            <a:r>
              <a:rPr lang="en-US" altLang="en-US" sz="1700" dirty="0"/>
              <a:t>running transactions.</a:t>
            </a:r>
          </a:p>
        </p:txBody>
      </p:sp>
      <p:pic>
        <p:nvPicPr>
          <p:cNvPr id="3174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814" y="2971608"/>
            <a:ext cx="291306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Cascading Rollbacks</a:t>
            </a:r>
          </a:p>
        </p:txBody>
      </p:sp>
      <p:sp>
        <p:nvSpPr>
          <p:cNvPr id="32771" name="Rectangle 3"/>
          <p:cNvSpPr>
            <a:spLocks noGrp="1" noChangeArrowheads="1"/>
          </p:cNvSpPr>
          <p:nvPr>
            <p:ph idx="1"/>
          </p:nvPr>
        </p:nvSpPr>
        <p:spPr>
          <a:xfrm>
            <a:off x="674703" y="1102497"/>
            <a:ext cx="7776840" cy="5367972"/>
          </a:xfrm>
        </p:spPr>
        <p:txBody>
          <a:bodyPr/>
          <a:lstStyle/>
          <a:p>
            <a:pPr>
              <a:tabLst>
                <a:tab pos="1658938" algn="l"/>
                <a:tab pos="2120900" algn="l"/>
                <a:tab pos="2684463" algn="l"/>
                <a:tab pos="3030538" algn="l"/>
                <a:tab pos="3767138" algn="l"/>
                <a:tab pos="4056063" algn="l"/>
              </a:tabLst>
            </a:pPr>
            <a:r>
              <a:rPr lang="en-US" altLang="en-US" b="1" dirty="0">
                <a:solidFill>
                  <a:srgbClr val="000099"/>
                </a:solidFill>
              </a:rPr>
              <a:t>Cascading rollback</a:t>
            </a:r>
            <a:r>
              <a:rPr lang="en-US" altLang="en-US" dirty="0"/>
              <a:t> – a single transaction failure leads to a series of transaction rollbacks.  Consider the following schedule where none of the transactions has yet committed (so the schedule is recoverable)</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dirty="0"/>
              <a:t>If </a:t>
            </a:r>
            <a:r>
              <a:rPr lang="en-US" altLang="en-US" i="1" dirty="0"/>
              <a:t>T</a:t>
            </a:r>
            <a:r>
              <a:rPr lang="en-US" altLang="en-US" baseline="-25000" dirty="0"/>
              <a:t>10</a:t>
            </a:r>
            <a:r>
              <a:rPr lang="en-US" altLang="en-US" dirty="0"/>
              <a:t> fails, </a:t>
            </a:r>
            <a:r>
              <a:rPr lang="en-US" altLang="en-US" i="1" dirty="0"/>
              <a:t>T</a:t>
            </a:r>
            <a:r>
              <a:rPr lang="en-US" altLang="en-US" baseline="-25000" dirty="0"/>
              <a:t>11</a:t>
            </a:r>
            <a:r>
              <a:rPr lang="en-US" altLang="en-US" dirty="0"/>
              <a:t> and </a:t>
            </a:r>
            <a:r>
              <a:rPr lang="en-US" altLang="en-US" i="1" dirty="0"/>
              <a:t>T</a:t>
            </a:r>
            <a:r>
              <a:rPr lang="en-US" altLang="en-US" baseline="-25000" dirty="0"/>
              <a:t>12</a:t>
            </a:r>
            <a:r>
              <a:rPr lang="en-US" altLang="en-US" dirty="0"/>
              <a:t> must also be rolled back.</a:t>
            </a:r>
          </a:p>
          <a:p>
            <a:pPr>
              <a:tabLst>
                <a:tab pos="1658938" algn="l"/>
                <a:tab pos="2120900" algn="l"/>
                <a:tab pos="2684463" algn="l"/>
                <a:tab pos="3030538" algn="l"/>
                <a:tab pos="3767138" algn="l"/>
                <a:tab pos="4056063" algn="l"/>
              </a:tabLst>
            </a:pPr>
            <a:r>
              <a:rPr lang="en-US" altLang="en-US" dirty="0"/>
              <a:t>Can lead to the undoing of a significant amount of work</a:t>
            </a:r>
          </a:p>
        </p:txBody>
      </p:sp>
      <p:pic>
        <p:nvPicPr>
          <p:cNvPr id="327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647" y="2122396"/>
            <a:ext cx="34290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Cascadeless Schedules</a:t>
            </a:r>
          </a:p>
        </p:txBody>
      </p:sp>
      <p:sp>
        <p:nvSpPr>
          <p:cNvPr id="33795" name="Rectangle 3"/>
          <p:cNvSpPr>
            <a:spLocks noGrp="1" noChangeArrowheads="1"/>
          </p:cNvSpPr>
          <p:nvPr>
            <p:ph idx="1"/>
          </p:nvPr>
        </p:nvSpPr>
        <p:spPr>
          <a:xfrm>
            <a:off x="692458" y="1102497"/>
            <a:ext cx="7776839" cy="5367972"/>
          </a:xfrm>
        </p:spPr>
        <p:txBody>
          <a:bodyPr/>
          <a:lstStyle/>
          <a:p>
            <a:r>
              <a:rPr lang="en-US" altLang="en-US" b="1" dirty="0">
                <a:solidFill>
                  <a:srgbClr val="000099"/>
                </a:solidFill>
              </a:rPr>
              <a:t>Cascadeless</a:t>
            </a:r>
            <a:r>
              <a:rPr lang="en-US" altLang="en-US" b="1" i="1" dirty="0">
                <a:solidFill>
                  <a:srgbClr val="000099"/>
                </a:solidFill>
              </a:rPr>
              <a:t> </a:t>
            </a:r>
            <a:r>
              <a:rPr lang="en-US" altLang="en-US" b="1" dirty="0">
                <a:solidFill>
                  <a:srgbClr val="000099"/>
                </a:solidFill>
              </a:rPr>
              <a:t>schedules</a:t>
            </a:r>
            <a:r>
              <a:rPr lang="en-US" altLang="en-US" dirty="0"/>
              <a:t> — cascading rollbacks cannot occur;</a:t>
            </a:r>
          </a:p>
          <a:p>
            <a:pPr lvl="1"/>
            <a:r>
              <a:rPr lang="en-US" altLang="en-US" dirty="0"/>
              <a:t>For each pair of transactions </a:t>
            </a:r>
            <a:r>
              <a:rPr lang="en-US" altLang="en-US" i="1" dirty="0"/>
              <a:t>T</a:t>
            </a:r>
            <a:r>
              <a:rPr lang="en-US" altLang="en-US" i="1" baseline="-25000" dirty="0"/>
              <a:t>i</a:t>
            </a:r>
            <a:r>
              <a:rPr lang="en-US" altLang="en-US" i="1" dirty="0"/>
              <a:t> </a:t>
            </a:r>
            <a:r>
              <a:rPr lang="en-US" altLang="en-US" dirty="0"/>
              <a:t>and </a:t>
            </a:r>
            <a:r>
              <a:rPr lang="en-US" altLang="en-US" i="1" dirty="0"/>
              <a:t>T</a:t>
            </a:r>
            <a:r>
              <a:rPr lang="en-US" altLang="en-US" i="1" baseline="-25000" dirty="0"/>
              <a:t>j</a:t>
            </a:r>
            <a:r>
              <a:rPr lang="en-US" altLang="en-US" dirty="0"/>
              <a:t> such that </a:t>
            </a:r>
            <a:r>
              <a:rPr lang="en-US" altLang="en-US" i="1" dirty="0"/>
              <a:t>T</a:t>
            </a:r>
            <a:r>
              <a:rPr lang="en-US" altLang="en-US" i="1" baseline="-25000" dirty="0"/>
              <a:t>j</a:t>
            </a:r>
            <a:r>
              <a:rPr lang="en-US" altLang="en-US" dirty="0"/>
              <a:t>  reads a data item previously written by </a:t>
            </a:r>
            <a:r>
              <a:rPr lang="en-US" altLang="en-US" i="1" dirty="0"/>
              <a:t>T</a:t>
            </a:r>
            <a:r>
              <a:rPr lang="en-US" altLang="en-US" i="1" baseline="-25000" dirty="0"/>
              <a:t>i</a:t>
            </a:r>
            <a:r>
              <a:rPr lang="en-US" altLang="en-US" dirty="0"/>
              <a:t>, the commit operation of </a:t>
            </a:r>
            <a:r>
              <a:rPr lang="en-US" altLang="en-US" i="1" dirty="0"/>
              <a:t>T</a:t>
            </a:r>
            <a:r>
              <a:rPr lang="en-US" altLang="en-US" i="1" baseline="-25000" dirty="0"/>
              <a:t>i</a:t>
            </a:r>
            <a:r>
              <a:rPr lang="en-US" altLang="en-US" i="1" dirty="0"/>
              <a:t> </a:t>
            </a:r>
            <a:r>
              <a:rPr lang="en-US" altLang="en-US" dirty="0"/>
              <a:t> appears before the read operation of </a:t>
            </a:r>
            <a:r>
              <a:rPr lang="en-US" altLang="en-US" i="1" dirty="0"/>
              <a:t>T</a:t>
            </a:r>
            <a:r>
              <a:rPr lang="en-US" altLang="en-US" i="1" baseline="-25000" dirty="0"/>
              <a:t>j</a:t>
            </a:r>
            <a:r>
              <a:rPr lang="en-US" altLang="en-US" dirty="0"/>
              <a:t>.</a:t>
            </a:r>
          </a:p>
          <a:p>
            <a:r>
              <a:rPr lang="en-US" altLang="en-US" dirty="0"/>
              <a:t>Every Cascadeless schedule is also recoverable</a:t>
            </a:r>
          </a:p>
          <a:p>
            <a:r>
              <a:rPr lang="en-US" altLang="en-US" dirty="0"/>
              <a:t>It is desirable to restrict the schedules to those that are cascadeless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a:t>
            </a:r>
          </a:p>
        </p:txBody>
      </p:sp>
      <p:sp>
        <p:nvSpPr>
          <p:cNvPr id="34819" name="Rectangle 3"/>
          <p:cNvSpPr>
            <a:spLocks noGrp="1" noChangeArrowheads="1"/>
          </p:cNvSpPr>
          <p:nvPr>
            <p:ph idx="1"/>
          </p:nvPr>
        </p:nvSpPr>
        <p:spPr>
          <a:xfrm>
            <a:off x="656948" y="1102497"/>
            <a:ext cx="7812349" cy="5367972"/>
          </a:xfrm>
        </p:spPr>
        <p:txBody>
          <a:bodyPr/>
          <a:lstStyle/>
          <a:p>
            <a:r>
              <a:rPr lang="en-US" altLang="en-US" dirty="0"/>
              <a:t>A database must provide a mechanism that will ensure that all possible schedules are </a:t>
            </a:r>
          </a:p>
          <a:p>
            <a:pPr lvl="1"/>
            <a:r>
              <a:rPr lang="en-US" altLang="en-US" dirty="0"/>
              <a:t>either conflict or view serializable, and </a:t>
            </a:r>
          </a:p>
          <a:p>
            <a:pPr lvl="1"/>
            <a:r>
              <a:rPr lang="en-US" altLang="en-US" dirty="0"/>
              <a:t>are recoverable and preferably cascadeless</a:t>
            </a:r>
          </a:p>
          <a:p>
            <a:r>
              <a:rPr lang="en-US" altLang="en-US" dirty="0"/>
              <a:t>A policy in which only one transaction can execute at a time generates serial schedules, but provides a poor degree of concurrency</a:t>
            </a:r>
          </a:p>
          <a:p>
            <a:pPr lvl="1"/>
            <a:r>
              <a:rPr lang="en-US" altLang="en-US" dirty="0"/>
              <a:t>Are serial schedules recoverable/</a:t>
            </a:r>
            <a:r>
              <a:rPr lang="en-US" altLang="en-US" dirty="0" err="1"/>
              <a:t>cascadeless</a:t>
            </a:r>
            <a:r>
              <a:rPr lang="en-US" altLang="en-US" dirty="0"/>
              <a:t>?</a:t>
            </a:r>
          </a:p>
          <a:p>
            <a:r>
              <a:rPr lang="en-US" altLang="en-US" dirty="0"/>
              <a:t>Testing a schedule for serializability </a:t>
            </a:r>
            <a:r>
              <a:rPr lang="en-US" altLang="en-US" i="1" dirty="0"/>
              <a:t>after</a:t>
            </a:r>
            <a:r>
              <a:rPr lang="en-US" altLang="en-US" dirty="0"/>
              <a:t> it has executed is a little too late!</a:t>
            </a:r>
          </a:p>
          <a:p>
            <a:r>
              <a:rPr lang="en-US" altLang="en-US" b="1" dirty="0">
                <a:solidFill>
                  <a:srgbClr val="000099"/>
                </a:solidFill>
              </a:rPr>
              <a:t>Goal</a:t>
            </a:r>
            <a:r>
              <a:rPr lang="en-US" altLang="en-US" dirty="0"/>
              <a:t> – to develop concurrency control protocols that will assure serializability.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Concept</a:t>
            </a:r>
          </a:p>
        </p:txBody>
      </p:sp>
      <p:sp>
        <p:nvSpPr>
          <p:cNvPr id="6147" name="Rectangle 3"/>
          <p:cNvSpPr>
            <a:spLocks noGrp="1" noChangeArrowheads="1"/>
          </p:cNvSpPr>
          <p:nvPr>
            <p:ph idx="1"/>
          </p:nvPr>
        </p:nvSpPr>
        <p:spPr>
          <a:xfrm>
            <a:off x="701336" y="1102497"/>
            <a:ext cx="7794594" cy="5367972"/>
          </a:xfrm>
        </p:spPr>
        <p:txBody>
          <a:bodyPr/>
          <a:lstStyle/>
          <a:p>
            <a:r>
              <a:rPr lang="en-US" altLang="en-US" dirty="0"/>
              <a:t>A </a:t>
            </a:r>
            <a:r>
              <a:rPr lang="en-US" altLang="en-US" b="1" dirty="0">
                <a:solidFill>
                  <a:srgbClr val="000099"/>
                </a:solidFill>
              </a:rPr>
              <a:t>transaction</a:t>
            </a:r>
            <a:r>
              <a:rPr lang="en-US" altLang="en-US" i="1" dirty="0"/>
              <a:t> </a:t>
            </a:r>
            <a:r>
              <a:rPr lang="en-US" altLang="en-US" dirty="0"/>
              <a:t>is a </a:t>
            </a:r>
            <a:r>
              <a:rPr lang="en-US" altLang="en-US" i="1" dirty="0"/>
              <a:t>unit </a:t>
            </a:r>
            <a:r>
              <a:rPr lang="en-US" altLang="en-US" dirty="0"/>
              <a:t>of program execution that accesses and  possibly updates various data items.</a:t>
            </a:r>
          </a:p>
          <a:p>
            <a:r>
              <a:rPr lang="en-US" altLang="en-US" dirty="0"/>
              <a:t>E.g., transaction to transfer $50 from account A to account B:</a:t>
            </a:r>
          </a:p>
          <a:p>
            <a:pPr lvl="1">
              <a:buFont typeface="Monotype Sorts" charset="2"/>
              <a:buNone/>
            </a:pPr>
            <a:r>
              <a:rPr lang="en-US" altLang="en-US" sz="1600" dirty="0"/>
              <a:t>1.	</a:t>
            </a:r>
            <a:r>
              <a:rPr lang="en-US" altLang="en-US" sz="1600" b="1" dirty="0"/>
              <a:t>read</a:t>
            </a:r>
            <a:r>
              <a:rPr lang="en-US" altLang="en-US" sz="1600" dirty="0"/>
              <a:t>(</a:t>
            </a:r>
            <a:r>
              <a:rPr lang="en-US" altLang="en-US" sz="1600" i="1" dirty="0"/>
              <a:t>A</a:t>
            </a:r>
            <a:r>
              <a:rPr lang="en-US" altLang="en-US" sz="1600" dirty="0"/>
              <a:t>)</a:t>
            </a:r>
          </a:p>
          <a:p>
            <a:pPr lvl="1">
              <a:buFont typeface="Monotype Sorts" charset="2"/>
              <a:buNone/>
            </a:pPr>
            <a:r>
              <a:rPr lang="en-US" altLang="en-US" sz="1600" dirty="0"/>
              <a:t>2.	</a:t>
            </a:r>
            <a:r>
              <a:rPr lang="en-US" altLang="en-US" sz="1600" i="1" dirty="0"/>
              <a:t>A</a:t>
            </a:r>
            <a:r>
              <a:rPr lang="en-US" altLang="en-US" sz="1600" dirty="0"/>
              <a:t> := </a:t>
            </a:r>
            <a:r>
              <a:rPr lang="en-US" altLang="en-US" sz="1600" i="1" dirty="0"/>
              <a:t>A – </a:t>
            </a:r>
            <a:r>
              <a:rPr lang="en-US" altLang="en-US" sz="1600" dirty="0"/>
              <a:t>50</a:t>
            </a:r>
          </a:p>
          <a:p>
            <a:pPr lvl="1">
              <a:buFont typeface="Monotype Sorts" charset="2"/>
              <a:buNone/>
            </a:pPr>
            <a:r>
              <a:rPr lang="en-US" altLang="en-US" sz="1600" dirty="0"/>
              <a:t>3.	</a:t>
            </a:r>
            <a:r>
              <a:rPr lang="en-US" altLang="en-US" sz="1600" b="1" dirty="0"/>
              <a:t>write</a:t>
            </a:r>
            <a:r>
              <a:rPr lang="en-US" altLang="en-US" sz="1600" dirty="0"/>
              <a:t>(</a:t>
            </a:r>
            <a:r>
              <a:rPr lang="en-US" altLang="en-US" sz="1600" i="1" dirty="0"/>
              <a:t>A</a:t>
            </a:r>
            <a:r>
              <a:rPr lang="en-US" altLang="en-US" sz="1600" dirty="0"/>
              <a:t>)</a:t>
            </a:r>
          </a:p>
          <a:p>
            <a:pPr lvl="1">
              <a:buFont typeface="Monotype Sorts" charset="2"/>
              <a:buNone/>
            </a:pPr>
            <a:r>
              <a:rPr lang="en-US" altLang="en-US" sz="1600" dirty="0"/>
              <a:t>4.	</a:t>
            </a:r>
            <a:r>
              <a:rPr lang="en-US" altLang="en-US" sz="1600" b="1" dirty="0"/>
              <a:t>read</a:t>
            </a:r>
            <a:r>
              <a:rPr lang="en-US" altLang="en-US" sz="1600" dirty="0"/>
              <a:t>(</a:t>
            </a:r>
            <a:r>
              <a:rPr lang="en-US" altLang="en-US" sz="1600" i="1" dirty="0"/>
              <a:t>B</a:t>
            </a:r>
            <a:r>
              <a:rPr lang="en-US" altLang="en-US" sz="1600" dirty="0"/>
              <a:t>)</a:t>
            </a:r>
          </a:p>
          <a:p>
            <a:pPr lvl="1">
              <a:buFont typeface="Monotype Sorts" charset="2"/>
              <a:buNone/>
            </a:pPr>
            <a:r>
              <a:rPr lang="en-US" altLang="en-US" sz="1600" dirty="0"/>
              <a:t>5.	</a:t>
            </a:r>
            <a:r>
              <a:rPr lang="en-US" altLang="en-US" sz="1600" i="1" dirty="0"/>
              <a:t>B</a:t>
            </a:r>
            <a:r>
              <a:rPr lang="en-US" altLang="en-US" sz="1600" dirty="0"/>
              <a:t> := </a:t>
            </a:r>
            <a:r>
              <a:rPr lang="en-US" altLang="en-US" sz="1600" i="1" dirty="0"/>
              <a:t>B + </a:t>
            </a:r>
            <a:r>
              <a:rPr lang="en-US" altLang="en-US" sz="1600" dirty="0"/>
              <a:t>50</a:t>
            </a:r>
          </a:p>
          <a:p>
            <a:pPr lvl="1">
              <a:buFont typeface="Monotype Sorts" charset="2"/>
              <a:buNone/>
            </a:pPr>
            <a:r>
              <a:rPr lang="en-US" altLang="en-US" sz="1600" dirty="0"/>
              <a:t>6.	</a:t>
            </a:r>
            <a:r>
              <a:rPr lang="en-US" altLang="en-US" sz="1600" b="1" dirty="0"/>
              <a:t>write</a:t>
            </a:r>
            <a:r>
              <a:rPr lang="en-US" altLang="en-US" sz="1600" dirty="0"/>
              <a:t>(</a:t>
            </a:r>
            <a:r>
              <a:rPr lang="en-US" altLang="en-US" sz="1600" i="1" dirty="0"/>
              <a:t>B)</a:t>
            </a:r>
            <a:endParaRPr lang="en-US" altLang="en-US" dirty="0"/>
          </a:p>
          <a:p>
            <a:r>
              <a:rPr lang="en-US" altLang="en-US" dirty="0"/>
              <a:t>Two main issues to deal with:</a:t>
            </a:r>
          </a:p>
          <a:p>
            <a:pPr lvl="1"/>
            <a:r>
              <a:rPr lang="en-US" altLang="en-US" dirty="0"/>
              <a:t>Failures of various kinds, such as hardware failures and system crashes</a:t>
            </a:r>
          </a:p>
          <a:p>
            <a:pPr lvl="1"/>
            <a:r>
              <a:rPr lang="en-US" altLang="en-US" dirty="0"/>
              <a:t>Concurrent execution of multiple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a:t>
            </a:r>
          </a:p>
        </p:txBody>
      </p:sp>
      <p:sp>
        <p:nvSpPr>
          <p:cNvPr id="7171" name="Rectangle 3"/>
          <p:cNvSpPr>
            <a:spLocks noGrp="1" noChangeArrowheads="1"/>
          </p:cNvSpPr>
          <p:nvPr>
            <p:ph idx="1"/>
          </p:nvPr>
        </p:nvSpPr>
        <p:spPr>
          <a:xfrm>
            <a:off x="639192" y="1102497"/>
            <a:ext cx="7838983" cy="5367972"/>
          </a:xfrm>
        </p:spPr>
        <p:txBody>
          <a:bodyPr/>
          <a:lstStyle/>
          <a:p>
            <a:r>
              <a:rPr lang="en-US" altLang="en-US" sz="1600" dirty="0"/>
              <a:t>Transaction to transfer $50 from account A to account B:</a:t>
            </a:r>
          </a:p>
          <a:p>
            <a:pPr lvl="1">
              <a:buFont typeface="Monotype Sorts" charset="2"/>
              <a:buNone/>
            </a:pPr>
            <a:r>
              <a:rPr lang="en-US" altLang="en-US" sz="1400" dirty="0"/>
              <a:t>1.	</a:t>
            </a:r>
            <a:r>
              <a:rPr lang="en-US" altLang="en-US" sz="1400" b="1" dirty="0"/>
              <a:t>read</a:t>
            </a:r>
            <a:r>
              <a:rPr lang="en-US" altLang="en-US" sz="1400" dirty="0"/>
              <a:t>(</a:t>
            </a:r>
            <a:r>
              <a:rPr lang="en-US" altLang="en-US" sz="1400" i="1" dirty="0"/>
              <a:t>A</a:t>
            </a:r>
            <a:r>
              <a:rPr lang="en-US" altLang="en-US" sz="1400" dirty="0"/>
              <a:t>)</a:t>
            </a:r>
          </a:p>
          <a:p>
            <a:pPr lvl="1">
              <a:buFont typeface="Monotype Sorts" charset="2"/>
              <a:buNone/>
            </a:pPr>
            <a:r>
              <a:rPr lang="en-US" altLang="en-US" sz="1400" dirty="0"/>
              <a:t>2.	</a:t>
            </a:r>
            <a:r>
              <a:rPr lang="en-US" altLang="en-US" sz="1400" i="1" dirty="0"/>
              <a:t>A</a:t>
            </a:r>
            <a:r>
              <a:rPr lang="en-US" altLang="en-US" sz="1400" dirty="0"/>
              <a:t> := </a:t>
            </a:r>
            <a:r>
              <a:rPr lang="en-US" altLang="en-US" sz="1400" i="1" dirty="0"/>
              <a:t>A – </a:t>
            </a:r>
            <a:r>
              <a:rPr lang="en-US" altLang="en-US" sz="1400" dirty="0"/>
              <a:t>50</a:t>
            </a:r>
          </a:p>
          <a:p>
            <a:pPr lvl="1">
              <a:buFont typeface="Monotype Sorts" charset="2"/>
              <a:buNone/>
            </a:pPr>
            <a:r>
              <a:rPr lang="en-US" altLang="en-US" sz="1400" dirty="0"/>
              <a:t>3.	</a:t>
            </a:r>
            <a:r>
              <a:rPr lang="en-US" altLang="en-US" sz="1400" b="1" dirty="0"/>
              <a:t>write</a:t>
            </a:r>
            <a:r>
              <a:rPr lang="en-US" altLang="en-US" sz="1400" dirty="0"/>
              <a:t>(</a:t>
            </a:r>
            <a:r>
              <a:rPr lang="en-US" altLang="en-US" sz="1400" i="1" dirty="0"/>
              <a:t>A</a:t>
            </a:r>
            <a:r>
              <a:rPr lang="en-US" altLang="en-US" sz="1400" dirty="0"/>
              <a:t>)</a:t>
            </a:r>
          </a:p>
          <a:p>
            <a:pPr lvl="1">
              <a:buFont typeface="Monotype Sorts" charset="2"/>
              <a:buNone/>
            </a:pPr>
            <a:r>
              <a:rPr lang="en-US" altLang="en-US" sz="1400" dirty="0"/>
              <a:t>4.	</a:t>
            </a:r>
            <a:r>
              <a:rPr lang="en-US" altLang="en-US" sz="1400" b="1" dirty="0"/>
              <a:t>read</a:t>
            </a:r>
            <a:r>
              <a:rPr lang="en-US" altLang="en-US" sz="1400" dirty="0"/>
              <a:t>(</a:t>
            </a:r>
            <a:r>
              <a:rPr lang="en-US" altLang="en-US" sz="1400" i="1" dirty="0"/>
              <a:t>B</a:t>
            </a:r>
            <a:r>
              <a:rPr lang="en-US" altLang="en-US" sz="1400" dirty="0"/>
              <a:t>)</a:t>
            </a:r>
          </a:p>
          <a:p>
            <a:pPr lvl="1">
              <a:buFont typeface="Monotype Sorts" charset="2"/>
              <a:buNone/>
            </a:pPr>
            <a:r>
              <a:rPr lang="en-US" altLang="en-US" sz="1400" dirty="0"/>
              <a:t>5.	</a:t>
            </a:r>
            <a:r>
              <a:rPr lang="en-US" altLang="en-US" sz="1400" i="1" dirty="0"/>
              <a:t>B</a:t>
            </a:r>
            <a:r>
              <a:rPr lang="en-US" altLang="en-US" sz="1400" dirty="0"/>
              <a:t> := </a:t>
            </a:r>
            <a:r>
              <a:rPr lang="en-US" altLang="en-US" sz="1400" i="1" dirty="0"/>
              <a:t>B + </a:t>
            </a:r>
            <a:r>
              <a:rPr lang="en-US" altLang="en-US" sz="1400" dirty="0"/>
              <a:t>50</a:t>
            </a:r>
          </a:p>
          <a:p>
            <a:pPr lvl="1">
              <a:buFont typeface="Monotype Sorts" charset="2"/>
              <a:buNone/>
            </a:pPr>
            <a:r>
              <a:rPr lang="en-US" altLang="en-US" sz="1400" dirty="0"/>
              <a:t>6.	</a:t>
            </a:r>
            <a:r>
              <a:rPr lang="en-US" altLang="en-US" sz="1400" b="1" dirty="0"/>
              <a:t>write</a:t>
            </a:r>
            <a:r>
              <a:rPr lang="en-US" altLang="en-US" sz="1400" dirty="0"/>
              <a:t>(</a:t>
            </a:r>
            <a:r>
              <a:rPr lang="en-US" altLang="en-US" sz="1400" i="1" dirty="0"/>
              <a:t>B)</a:t>
            </a:r>
          </a:p>
          <a:p>
            <a:r>
              <a:rPr lang="en-US" altLang="en-US" sz="1600" b="1" dirty="0">
                <a:solidFill>
                  <a:srgbClr val="000099"/>
                </a:solidFill>
              </a:rPr>
              <a:t>Atomicity requirement</a:t>
            </a:r>
            <a:r>
              <a:rPr lang="en-US" altLang="en-US" sz="1600" dirty="0"/>
              <a:t> </a:t>
            </a:r>
          </a:p>
          <a:p>
            <a:pPr lvl="1"/>
            <a:r>
              <a:rPr lang="en-US" altLang="en-US" sz="1600" dirty="0"/>
              <a:t>If the transaction fails after step 3 and before step 6, money will be </a:t>
            </a:r>
            <a:r>
              <a:rPr lang="ja-JP" altLang="en-US" sz="1600" dirty="0"/>
              <a:t>“</a:t>
            </a:r>
            <a:r>
              <a:rPr lang="en-US" altLang="ja-JP" sz="1600" dirty="0"/>
              <a:t>lost</a:t>
            </a:r>
            <a:r>
              <a:rPr lang="ja-JP" altLang="en-US" sz="1600" dirty="0"/>
              <a:t>”</a:t>
            </a:r>
            <a:r>
              <a:rPr lang="en-US" altLang="ja-JP" sz="1600" dirty="0"/>
              <a:t> leading to an inconsistent database state</a:t>
            </a:r>
          </a:p>
          <a:p>
            <a:pPr lvl="2"/>
            <a:r>
              <a:rPr lang="en-US" altLang="en-US" sz="1600" dirty="0"/>
              <a:t>Failure could be due to software or hardware</a:t>
            </a:r>
          </a:p>
          <a:p>
            <a:pPr lvl="1"/>
            <a:r>
              <a:rPr lang="en-US" altLang="en-US" sz="1600" dirty="0"/>
              <a:t>The system should ensure that updates of a partially executed transaction are not reflected in the database</a:t>
            </a:r>
          </a:p>
          <a:p>
            <a:r>
              <a:rPr lang="en-US" altLang="en-US" sz="1600" b="1" dirty="0">
                <a:solidFill>
                  <a:srgbClr val="000099"/>
                </a:solidFill>
              </a:rPr>
              <a:t>Durability requirement</a:t>
            </a:r>
            <a:r>
              <a:rPr lang="en-US" altLang="en-US" sz="1600" dirty="0"/>
              <a:t> — once the user has been notified that the transaction has completed (i.e., the transfer of the $50 has taken place), the updates to the database by the transaction must persist even if there are software or hardware failures.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528387" name="Rectangle 3"/>
          <p:cNvSpPr>
            <a:spLocks noGrp="1" noChangeArrowheads="1"/>
          </p:cNvSpPr>
          <p:nvPr>
            <p:ph idx="1"/>
          </p:nvPr>
        </p:nvSpPr>
        <p:spPr>
          <a:xfrm>
            <a:off x="701336" y="1102497"/>
            <a:ext cx="7679184" cy="5367972"/>
          </a:xfrm>
        </p:spPr>
        <p:txBody>
          <a:bodyPr/>
          <a:lstStyle/>
          <a:p>
            <a:r>
              <a:rPr lang="en-US" altLang="en-US" sz="1600" b="1" dirty="0">
                <a:solidFill>
                  <a:srgbClr val="000099"/>
                </a:solidFill>
              </a:rPr>
              <a:t>Consistency requirement</a:t>
            </a:r>
            <a:r>
              <a:rPr lang="en-US" altLang="en-US" sz="1600" dirty="0"/>
              <a:t> in above example:</a:t>
            </a:r>
          </a:p>
          <a:p>
            <a:pPr lvl="1"/>
            <a:r>
              <a:rPr lang="en-US" altLang="en-US" sz="1600" dirty="0"/>
              <a:t> The sum of A and B is unchanged by the execution of the transaction</a:t>
            </a:r>
          </a:p>
          <a:p>
            <a:r>
              <a:rPr lang="en-US" altLang="en-US" sz="1600" dirty="0"/>
              <a:t>In general, consistency requirements include </a:t>
            </a:r>
          </a:p>
          <a:p>
            <a:pPr lvl="1"/>
            <a:r>
              <a:rPr lang="en-US" altLang="en-US" sz="1600" dirty="0"/>
              <a:t>Explicitly specified integrity constraints such as primary keys and foreign keys</a:t>
            </a:r>
          </a:p>
          <a:p>
            <a:pPr lvl="1"/>
            <a:r>
              <a:rPr lang="en-US" altLang="en-US" sz="1600" dirty="0"/>
              <a:t>Implicit integrity constraints</a:t>
            </a:r>
          </a:p>
          <a:p>
            <a:pPr lvl="2"/>
            <a:r>
              <a:rPr lang="en-US" altLang="en-US" sz="1600" dirty="0"/>
              <a:t>e.g., sum of balances of all accounts, minus sum of loan amounts must equal value of cash-in-hand</a:t>
            </a:r>
          </a:p>
          <a:p>
            <a:pPr lvl="1"/>
            <a:r>
              <a:rPr lang="en-US" altLang="en-US" sz="1600" dirty="0"/>
              <a:t>A transaction must see a consistent database.</a:t>
            </a:r>
          </a:p>
          <a:p>
            <a:pPr lvl="1"/>
            <a:r>
              <a:rPr lang="en-US" altLang="en-US" sz="1600" dirty="0"/>
              <a:t>During transaction execution the database may be temporarily inconsistent.</a:t>
            </a:r>
          </a:p>
          <a:p>
            <a:pPr lvl="1"/>
            <a:r>
              <a:rPr lang="en-US" altLang="en-US" sz="1600" dirty="0"/>
              <a:t>When the transaction completes successfully the database must be consistent</a:t>
            </a:r>
          </a:p>
          <a:p>
            <a:pPr lvl="2"/>
            <a:r>
              <a:rPr lang="en-US" altLang="en-US" sz="1600" dirty="0"/>
              <a:t>Erroneous transaction logic can lead to inconsistency</a:t>
            </a:r>
          </a:p>
          <a:p>
            <a:pPr>
              <a:lnSpc>
                <a:spcPct val="80000"/>
              </a:lnSpc>
              <a:buFont typeface="Monotype Sorts" charset="2"/>
              <a:buNone/>
            </a:pPr>
            <a:endParaRPr lang="en-US"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9219" name="Rectangle 3"/>
          <p:cNvSpPr>
            <a:spLocks noGrp="1" noChangeArrowheads="1"/>
          </p:cNvSpPr>
          <p:nvPr>
            <p:ph idx="1"/>
          </p:nvPr>
        </p:nvSpPr>
        <p:spPr>
          <a:xfrm>
            <a:off x="692458" y="1102497"/>
            <a:ext cx="7812350" cy="5367972"/>
          </a:xfrm>
        </p:spPr>
        <p:txBody>
          <a:bodyPr/>
          <a:lstStyle/>
          <a:p>
            <a:r>
              <a:rPr lang="en-US" altLang="en-US" b="1" dirty="0">
                <a:solidFill>
                  <a:srgbClr val="000099"/>
                </a:solidFill>
              </a:rPr>
              <a:t>Isolation requirement</a:t>
            </a:r>
            <a:r>
              <a:rPr lang="en-US" altLang="en-US" dirty="0"/>
              <a:t> — if between steps 3 and 6, another transaction T2 is allowed to access the partially updated database, it will see an inconsistent database (the sum  </a:t>
            </a:r>
            <a:r>
              <a:rPr lang="en-US" altLang="en-US" i="1" dirty="0"/>
              <a:t>A + B</a:t>
            </a:r>
            <a:r>
              <a:rPr lang="en-US" altLang="en-US" dirty="0"/>
              <a:t> will be less than it should be).</a:t>
            </a:r>
          </a:p>
          <a:p>
            <a:pPr marL="0" indent="0">
              <a:buNone/>
            </a:pPr>
            <a:br>
              <a:rPr lang="en-US" altLang="en-US" dirty="0"/>
            </a:br>
            <a:r>
              <a:rPr lang="en-US" altLang="en-US" dirty="0"/>
              <a:t>              </a:t>
            </a:r>
            <a:r>
              <a:rPr lang="en-US" altLang="en-US" b="1" dirty="0"/>
              <a:t>T1                                        T2</a:t>
            </a:r>
          </a:p>
          <a:p>
            <a:pPr lvl="1">
              <a:lnSpc>
                <a:spcPct val="90000"/>
              </a:lnSpc>
              <a:buFont typeface="Monotype Sorts" charset="2"/>
              <a:buNone/>
            </a:pPr>
            <a:r>
              <a:rPr lang="en-US" altLang="en-US" sz="1600" dirty="0"/>
              <a:t>1.	</a:t>
            </a:r>
            <a:r>
              <a:rPr lang="en-US" altLang="en-US" sz="1600" b="1" dirty="0"/>
              <a:t>read</a:t>
            </a:r>
            <a:r>
              <a:rPr lang="en-US" altLang="en-US" sz="1600" dirty="0"/>
              <a:t>(</a:t>
            </a:r>
            <a:r>
              <a:rPr lang="en-US" altLang="en-US" sz="1600" i="1" dirty="0"/>
              <a:t>A</a:t>
            </a:r>
            <a:r>
              <a:rPr lang="en-US" altLang="en-US" sz="1600" dirty="0"/>
              <a:t>)</a:t>
            </a:r>
          </a:p>
          <a:p>
            <a:pPr lvl="1">
              <a:lnSpc>
                <a:spcPct val="90000"/>
              </a:lnSpc>
              <a:buFont typeface="Monotype Sorts" charset="2"/>
              <a:buNone/>
            </a:pPr>
            <a:r>
              <a:rPr lang="en-US" altLang="en-US" sz="1600" dirty="0"/>
              <a:t>2.	</a:t>
            </a:r>
            <a:r>
              <a:rPr lang="en-US" altLang="en-US" sz="1600" i="1" dirty="0"/>
              <a:t>A</a:t>
            </a:r>
            <a:r>
              <a:rPr lang="en-US" altLang="en-US" sz="1600" dirty="0"/>
              <a:t> := </a:t>
            </a:r>
            <a:r>
              <a:rPr lang="en-US" altLang="en-US" sz="1600" i="1" dirty="0"/>
              <a:t>A – </a:t>
            </a:r>
            <a:r>
              <a:rPr lang="en-US" altLang="en-US" sz="1600" dirty="0"/>
              <a:t>50</a:t>
            </a:r>
          </a:p>
          <a:p>
            <a:pPr lvl="1">
              <a:lnSpc>
                <a:spcPct val="90000"/>
              </a:lnSpc>
              <a:buFont typeface="Monotype Sorts" charset="2"/>
              <a:buNone/>
            </a:pPr>
            <a:r>
              <a:rPr lang="en-US" altLang="en-US" sz="1600" dirty="0"/>
              <a:t>3.	</a:t>
            </a:r>
            <a:r>
              <a:rPr lang="en-US" altLang="en-US" sz="1600" b="1" dirty="0"/>
              <a:t>write</a:t>
            </a:r>
            <a:r>
              <a:rPr lang="en-US" altLang="en-US" sz="1600" dirty="0"/>
              <a:t>(</a:t>
            </a:r>
            <a:r>
              <a:rPr lang="en-US" altLang="en-US" sz="1600" i="1" dirty="0"/>
              <a:t>A</a:t>
            </a:r>
            <a:r>
              <a:rPr lang="en-US" altLang="en-US" sz="1600" dirty="0"/>
              <a:t>)</a:t>
            </a:r>
            <a:br>
              <a:rPr lang="en-US" altLang="en-US" sz="1600" dirty="0"/>
            </a:br>
            <a:r>
              <a:rPr lang="en-US" altLang="en-US" sz="1600" dirty="0"/>
              <a:t>                                      read(A), read(B), print(A+B)</a:t>
            </a:r>
          </a:p>
          <a:p>
            <a:pPr lvl="1">
              <a:lnSpc>
                <a:spcPct val="90000"/>
              </a:lnSpc>
              <a:buFont typeface="Monotype Sorts" charset="2"/>
              <a:buNone/>
            </a:pPr>
            <a:r>
              <a:rPr lang="en-US" altLang="en-US" sz="1600" dirty="0"/>
              <a:t>4.	</a:t>
            </a:r>
            <a:r>
              <a:rPr lang="en-US" altLang="en-US" sz="1600" b="1" dirty="0"/>
              <a:t>read</a:t>
            </a:r>
            <a:r>
              <a:rPr lang="en-US" altLang="en-US" sz="1600" dirty="0"/>
              <a:t>(</a:t>
            </a:r>
            <a:r>
              <a:rPr lang="en-US" altLang="en-US" sz="1600" i="1" dirty="0"/>
              <a:t>B</a:t>
            </a:r>
            <a:r>
              <a:rPr lang="en-US" altLang="en-US" sz="1600" dirty="0"/>
              <a:t>)</a:t>
            </a:r>
          </a:p>
          <a:p>
            <a:pPr lvl="1">
              <a:lnSpc>
                <a:spcPct val="90000"/>
              </a:lnSpc>
              <a:buFont typeface="Monotype Sorts" charset="2"/>
              <a:buNone/>
            </a:pPr>
            <a:r>
              <a:rPr lang="en-US" altLang="en-US" sz="1600" dirty="0"/>
              <a:t>5.	</a:t>
            </a:r>
            <a:r>
              <a:rPr lang="en-US" altLang="en-US" sz="1600" i="1" dirty="0"/>
              <a:t>B</a:t>
            </a:r>
            <a:r>
              <a:rPr lang="en-US" altLang="en-US" sz="1600" dirty="0"/>
              <a:t> := </a:t>
            </a:r>
            <a:r>
              <a:rPr lang="en-US" altLang="en-US" sz="1600" i="1" dirty="0"/>
              <a:t>B + </a:t>
            </a:r>
            <a:r>
              <a:rPr lang="en-US" altLang="en-US" sz="1600" dirty="0"/>
              <a:t>50</a:t>
            </a:r>
          </a:p>
          <a:p>
            <a:pPr lvl="1">
              <a:lnSpc>
                <a:spcPct val="90000"/>
              </a:lnSpc>
              <a:buFont typeface="Monotype Sorts" charset="2"/>
              <a:buNone/>
            </a:pPr>
            <a:r>
              <a:rPr lang="en-US" altLang="en-US" sz="1600" dirty="0"/>
              <a:t>6.	</a:t>
            </a:r>
            <a:r>
              <a:rPr lang="en-US" altLang="en-US" sz="1600" b="1" dirty="0"/>
              <a:t>write</a:t>
            </a:r>
            <a:r>
              <a:rPr lang="en-US" altLang="en-US" sz="1600" dirty="0"/>
              <a:t>(</a:t>
            </a:r>
            <a:r>
              <a:rPr lang="en-US" altLang="en-US" sz="1600" i="1" dirty="0"/>
              <a:t>B</a:t>
            </a:r>
            <a:endParaRPr lang="en-US" altLang="en-US" dirty="0"/>
          </a:p>
          <a:p>
            <a:pPr>
              <a:lnSpc>
                <a:spcPct val="90000"/>
              </a:lnSpc>
            </a:pPr>
            <a:r>
              <a:rPr lang="en-US" altLang="en-US" dirty="0"/>
              <a:t>Isolation can be ensured trivially by running transactions </a:t>
            </a:r>
            <a:r>
              <a:rPr lang="en-US" altLang="en-US" b="1" dirty="0">
                <a:solidFill>
                  <a:srgbClr val="000099"/>
                </a:solidFill>
              </a:rPr>
              <a:t>serially</a:t>
            </a:r>
          </a:p>
          <a:p>
            <a:pPr lvl="1">
              <a:lnSpc>
                <a:spcPct val="90000"/>
              </a:lnSpc>
            </a:pPr>
            <a:r>
              <a:rPr lang="en-US" altLang="en-US" dirty="0"/>
              <a:t> That is, one after the other.   </a:t>
            </a:r>
          </a:p>
          <a:p>
            <a:r>
              <a:rPr lang="en-US" altLang="en-US" dirty="0"/>
              <a:t>However, executing multiple transactions concurrently has significant benefits, as we will see later.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ACID Properties</a:t>
            </a:r>
          </a:p>
        </p:txBody>
      </p:sp>
      <p:sp>
        <p:nvSpPr>
          <p:cNvPr id="10243" name="Rectangle 3"/>
          <p:cNvSpPr>
            <a:spLocks noGrp="1" noChangeArrowheads="1"/>
          </p:cNvSpPr>
          <p:nvPr>
            <p:ph idx="1"/>
          </p:nvPr>
        </p:nvSpPr>
        <p:spPr>
          <a:xfrm>
            <a:off x="701336" y="1901295"/>
            <a:ext cx="7856738" cy="4569174"/>
          </a:xfrm>
        </p:spPr>
        <p:txBody>
          <a:bodyPr/>
          <a:lstStyle/>
          <a:p>
            <a:r>
              <a:rPr lang="en-US" altLang="en-US" b="1" dirty="0">
                <a:solidFill>
                  <a:srgbClr val="000099"/>
                </a:solidFill>
              </a:rPr>
              <a:t>Atomicity</a:t>
            </a:r>
            <a:r>
              <a:rPr lang="en-US" altLang="en-US" b="1" dirty="0"/>
              <a:t>. </a:t>
            </a:r>
            <a:r>
              <a:rPr lang="en-US" altLang="en-US" dirty="0"/>
              <a:t> Either all operations of the </a:t>
            </a:r>
            <a:r>
              <a:rPr lang="en-US" altLang="en-US" dirty="0">
                <a:solidFill>
                  <a:srgbClr val="FF0000"/>
                </a:solidFill>
              </a:rPr>
              <a:t>transaction are properly reflected </a:t>
            </a:r>
            <a:r>
              <a:rPr lang="en-US" altLang="en-US" dirty="0"/>
              <a:t>in the database </a:t>
            </a:r>
            <a:r>
              <a:rPr lang="en-US" altLang="en-US" dirty="0">
                <a:solidFill>
                  <a:srgbClr val="FF0000"/>
                </a:solidFill>
              </a:rPr>
              <a:t>or none </a:t>
            </a:r>
            <a:r>
              <a:rPr lang="en-US" altLang="en-US" dirty="0"/>
              <a:t>are.</a:t>
            </a:r>
          </a:p>
          <a:p>
            <a:r>
              <a:rPr lang="en-US" altLang="en-US" b="1" dirty="0">
                <a:solidFill>
                  <a:srgbClr val="000099"/>
                </a:solidFill>
              </a:rPr>
              <a:t>Consistency</a:t>
            </a:r>
            <a:r>
              <a:rPr lang="en-US" altLang="en-US" b="1" dirty="0"/>
              <a:t>.</a:t>
            </a:r>
            <a:r>
              <a:rPr lang="en-US" altLang="en-US" dirty="0"/>
              <a:t>  Execution of a transaction in isolation preserves the consistency of the database.</a:t>
            </a:r>
          </a:p>
          <a:p>
            <a:r>
              <a:rPr lang="en-US" altLang="en-US" b="1" dirty="0">
                <a:solidFill>
                  <a:srgbClr val="000099"/>
                </a:solidFill>
              </a:rPr>
              <a:t>Isolation</a:t>
            </a:r>
            <a:r>
              <a:rPr lang="en-US" altLang="en-US" b="1" dirty="0"/>
              <a:t>.</a:t>
            </a:r>
            <a:r>
              <a:rPr lang="en-US" altLang="en-US" dirty="0"/>
              <a:t>  Although multiple transactions may execute concurrently, each transaction must be unaware of other concurrently executing transactions.  Intermediate transaction results must be hidden from other concurrently executed transactions.  </a:t>
            </a:r>
          </a:p>
          <a:p>
            <a:pPr lvl="1"/>
            <a:r>
              <a:rPr lang="en-US" altLang="en-US" dirty="0"/>
              <a:t>That is, for every pair of transactions </a:t>
            </a:r>
            <a:r>
              <a:rPr lang="en-US" altLang="en-US" i="1" dirty="0"/>
              <a:t>T</a:t>
            </a:r>
            <a:r>
              <a:rPr lang="en-US" altLang="en-US" i="1" baseline="-25000" dirty="0"/>
              <a:t>i</a:t>
            </a:r>
            <a:r>
              <a:rPr lang="en-US" altLang="en-US" i="1" dirty="0"/>
              <a:t> </a:t>
            </a:r>
            <a:r>
              <a:rPr lang="en-US" altLang="en-US" dirty="0"/>
              <a:t>and </a:t>
            </a:r>
            <a:r>
              <a:rPr lang="en-US" altLang="en-US" i="1" dirty="0"/>
              <a:t>T</a:t>
            </a:r>
            <a:r>
              <a:rPr lang="en-US" altLang="en-US" i="1" baseline="-25000" dirty="0"/>
              <a:t>j</a:t>
            </a:r>
            <a:r>
              <a:rPr lang="en-US" altLang="en-US" i="1" dirty="0"/>
              <a:t>, </a:t>
            </a:r>
            <a:r>
              <a:rPr lang="en-US" altLang="en-US" dirty="0"/>
              <a:t>it appears to </a:t>
            </a:r>
            <a:r>
              <a:rPr lang="en-US" altLang="en-US" i="1" dirty="0"/>
              <a:t>T</a:t>
            </a:r>
            <a:r>
              <a:rPr lang="en-US" altLang="en-US" i="1" baseline="-25000" dirty="0"/>
              <a:t>i</a:t>
            </a:r>
            <a:r>
              <a:rPr lang="en-US" altLang="en-US" i="1" dirty="0"/>
              <a:t> </a:t>
            </a:r>
            <a:r>
              <a:rPr lang="en-US" altLang="en-US" dirty="0"/>
              <a:t>that either </a:t>
            </a:r>
            <a:r>
              <a:rPr lang="en-US" altLang="en-US" i="1" dirty="0"/>
              <a:t>T</a:t>
            </a:r>
            <a:r>
              <a:rPr lang="en-US" altLang="en-US" i="1" baseline="-25000" dirty="0"/>
              <a:t>j</a:t>
            </a:r>
            <a:r>
              <a:rPr lang="en-US" altLang="en-US" i="1" dirty="0"/>
              <a:t>, </a:t>
            </a:r>
            <a:r>
              <a:rPr lang="en-US" altLang="en-US" dirty="0"/>
              <a:t>finished execution before </a:t>
            </a:r>
            <a:r>
              <a:rPr lang="en-US" altLang="en-US" i="1" dirty="0"/>
              <a:t>T</a:t>
            </a:r>
            <a:r>
              <a:rPr lang="en-US" altLang="en-US" i="1" baseline="-25000" dirty="0"/>
              <a:t>i</a:t>
            </a:r>
            <a:r>
              <a:rPr lang="en-US" altLang="en-US" dirty="0"/>
              <a:t> started, or </a:t>
            </a:r>
            <a:r>
              <a:rPr lang="en-US" altLang="en-US" i="1" dirty="0"/>
              <a:t>T</a:t>
            </a:r>
            <a:r>
              <a:rPr lang="en-US" altLang="en-US" i="1" baseline="-25000" dirty="0"/>
              <a:t>j</a:t>
            </a:r>
            <a:r>
              <a:rPr lang="en-US" altLang="en-US" dirty="0"/>
              <a:t> started execution after </a:t>
            </a:r>
            <a:r>
              <a:rPr lang="en-US" altLang="en-US" i="1" dirty="0"/>
              <a:t>T</a:t>
            </a:r>
            <a:r>
              <a:rPr lang="en-US" altLang="en-US" i="1" baseline="-25000" dirty="0"/>
              <a:t>i</a:t>
            </a:r>
            <a:r>
              <a:rPr lang="en-US" altLang="en-US" dirty="0"/>
              <a:t> finished.</a:t>
            </a:r>
          </a:p>
          <a:p>
            <a:r>
              <a:rPr lang="en-US" altLang="en-US" b="1" dirty="0">
                <a:solidFill>
                  <a:srgbClr val="000099"/>
                </a:solidFill>
              </a:rPr>
              <a:t>Durability</a:t>
            </a:r>
            <a:r>
              <a:rPr lang="en-US" altLang="en-US" b="1" dirty="0"/>
              <a:t>.  </a:t>
            </a:r>
            <a:r>
              <a:rPr lang="en-US" altLang="en-US" dirty="0"/>
              <a:t>After a transaction completes successfully, the changes it has made to the database persist, even if there are system failures. </a:t>
            </a:r>
            <a:endParaRPr lang="en-US" altLang="en-US" i="1" dirty="0"/>
          </a:p>
        </p:txBody>
      </p:sp>
      <p:sp>
        <p:nvSpPr>
          <p:cNvPr id="10244" name="Text Box 4"/>
          <p:cNvSpPr txBox="1">
            <a:spLocks noChangeArrowheads="1"/>
          </p:cNvSpPr>
          <p:nvPr/>
        </p:nvSpPr>
        <p:spPr bwMode="auto">
          <a:xfrm>
            <a:off x="701336" y="1024131"/>
            <a:ext cx="7670307"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A  </a:t>
            </a:r>
            <a:r>
              <a:rPr kumimoji="1" lang="en-US" altLang="en-US" sz="1700" b="1" dirty="0">
                <a:solidFill>
                  <a:srgbClr val="000099"/>
                </a:solidFill>
              </a:rPr>
              <a:t>transaction</a:t>
            </a:r>
            <a:r>
              <a:rPr lang="en-US" altLang="en-US" sz="1700" dirty="0"/>
              <a:t>  is a unit of program execution that accesses and possibly updates various data items. To preserve the integrity of data the database system must ensure: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a:t>
            </a:r>
          </a:p>
        </p:txBody>
      </p:sp>
      <p:sp>
        <p:nvSpPr>
          <p:cNvPr id="11267" name="Rectangle 3"/>
          <p:cNvSpPr>
            <a:spLocks noGrp="1" noChangeArrowheads="1"/>
          </p:cNvSpPr>
          <p:nvPr>
            <p:ph idx="1"/>
          </p:nvPr>
        </p:nvSpPr>
        <p:spPr>
          <a:xfrm>
            <a:off x="674703" y="1102497"/>
            <a:ext cx="7723574" cy="5367972"/>
          </a:xfrm>
        </p:spPr>
        <p:txBody>
          <a:bodyPr/>
          <a:lstStyle/>
          <a:p>
            <a:r>
              <a:rPr lang="en-US" altLang="en-US" b="1" dirty="0">
                <a:solidFill>
                  <a:srgbClr val="000099"/>
                </a:solidFill>
              </a:rPr>
              <a:t>Active</a:t>
            </a:r>
            <a:r>
              <a:rPr lang="en-US" altLang="en-US" b="1" dirty="0">
                <a:solidFill>
                  <a:schemeClr val="tx2"/>
                </a:solidFill>
              </a:rPr>
              <a:t> </a:t>
            </a:r>
            <a:r>
              <a:rPr lang="en-US" altLang="en-US" dirty="0"/>
              <a:t>–</a:t>
            </a:r>
            <a:r>
              <a:rPr lang="en-US" altLang="en-US" b="1" dirty="0">
                <a:solidFill>
                  <a:schemeClr val="tx2"/>
                </a:solidFill>
              </a:rPr>
              <a:t> </a:t>
            </a:r>
            <a:r>
              <a:rPr lang="en-US" altLang="en-US" dirty="0"/>
              <a:t>the initial state; the transaction stays in this state while it is executing</a:t>
            </a:r>
          </a:p>
          <a:p>
            <a:r>
              <a:rPr lang="en-US" altLang="en-US" b="1" dirty="0">
                <a:solidFill>
                  <a:srgbClr val="000099"/>
                </a:solidFill>
              </a:rPr>
              <a:t>Partially committed</a:t>
            </a:r>
            <a:r>
              <a:rPr lang="en-US" altLang="en-US" b="1" dirty="0">
                <a:solidFill>
                  <a:schemeClr val="tx2"/>
                </a:solidFill>
              </a:rPr>
              <a:t> </a:t>
            </a:r>
            <a:r>
              <a:rPr lang="en-US" altLang="en-US" dirty="0"/>
              <a:t>–</a:t>
            </a:r>
            <a:r>
              <a:rPr lang="en-US" altLang="en-US" b="1" dirty="0">
                <a:solidFill>
                  <a:schemeClr val="tx2"/>
                </a:solidFill>
              </a:rPr>
              <a:t> </a:t>
            </a:r>
            <a:r>
              <a:rPr lang="en-US" altLang="en-US" dirty="0"/>
              <a:t>after the final statement has been executed.</a:t>
            </a:r>
          </a:p>
          <a:p>
            <a:r>
              <a:rPr lang="en-US" altLang="en-US" b="1" dirty="0">
                <a:solidFill>
                  <a:srgbClr val="000099"/>
                </a:solidFill>
              </a:rPr>
              <a:t>Failed</a:t>
            </a:r>
            <a:r>
              <a:rPr lang="en-US" altLang="en-US" b="1" dirty="0">
                <a:solidFill>
                  <a:schemeClr val="tx2"/>
                </a:solidFill>
              </a:rPr>
              <a:t> </a:t>
            </a:r>
            <a:r>
              <a:rPr lang="en-US" altLang="en-US" sz="1600" b="1" dirty="0"/>
              <a:t>-- </a:t>
            </a:r>
            <a:r>
              <a:rPr lang="en-US" altLang="en-US" dirty="0"/>
              <a:t>after the discovery that normal execution can no longer proceed.</a:t>
            </a:r>
          </a:p>
          <a:p>
            <a:r>
              <a:rPr lang="en-US" altLang="en-US" b="1" dirty="0">
                <a:solidFill>
                  <a:srgbClr val="000099"/>
                </a:solidFill>
              </a:rPr>
              <a:t>Aborted</a:t>
            </a:r>
            <a:r>
              <a:rPr lang="en-US" altLang="en-US" b="1" dirty="0">
                <a:solidFill>
                  <a:schemeClr val="tx2"/>
                </a:solidFill>
              </a:rPr>
              <a:t> </a:t>
            </a:r>
            <a:r>
              <a:rPr lang="en-US" altLang="en-US" dirty="0"/>
              <a:t>– after the transaction has been rolled back and the database restored to its state prior to the start of the transaction.  Two options after it has been aborted:</a:t>
            </a:r>
          </a:p>
          <a:p>
            <a:pPr lvl="1"/>
            <a:r>
              <a:rPr lang="en-US" altLang="en-US" dirty="0"/>
              <a:t>Restart the transaction</a:t>
            </a:r>
          </a:p>
          <a:p>
            <a:pPr lvl="2"/>
            <a:r>
              <a:rPr lang="en-US" altLang="en-US" dirty="0"/>
              <a:t> Can be done only if no internal logical error</a:t>
            </a:r>
          </a:p>
          <a:p>
            <a:pPr lvl="1"/>
            <a:r>
              <a:rPr lang="en-US" altLang="en-US" dirty="0"/>
              <a:t>Kill the transaction</a:t>
            </a:r>
          </a:p>
          <a:p>
            <a:r>
              <a:rPr lang="en-US" altLang="en-US" b="1" dirty="0">
                <a:solidFill>
                  <a:srgbClr val="000099"/>
                </a:solidFill>
              </a:rPr>
              <a:t>Committed</a:t>
            </a:r>
            <a:r>
              <a:rPr lang="en-US" altLang="en-US" b="1" dirty="0">
                <a:solidFill>
                  <a:schemeClr val="tx2"/>
                </a:solidFill>
              </a:rPr>
              <a:t> </a:t>
            </a:r>
            <a:r>
              <a:rPr lang="en-US" altLang="en-US" dirty="0"/>
              <a:t>– after successful completion.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 (Cont.)</a:t>
            </a: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503363"/>
            <a:ext cx="4619625"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54500</TotalTime>
  <Words>2822</Words>
  <Application>Microsoft Office PowerPoint</Application>
  <PresentationFormat>On-screen Show (4:3)</PresentationFormat>
  <Paragraphs>236</Paragraphs>
  <Slides>29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Helvetica</vt:lpstr>
      <vt:lpstr>Monotype Sorts</vt:lpstr>
      <vt:lpstr>Times New Roman</vt:lpstr>
      <vt:lpstr>Webdings</vt:lpstr>
      <vt:lpstr>Wingdings</vt:lpstr>
      <vt:lpstr>db</vt:lpstr>
      <vt:lpstr>Module 17: Transactions </vt:lpstr>
      <vt:lpstr>Outline</vt:lpstr>
      <vt:lpstr>Transaction Concept</vt:lpstr>
      <vt:lpstr>Example of Fund Transfer</vt:lpstr>
      <vt:lpstr>Example of Fund Transfer (Cont.)</vt:lpstr>
      <vt:lpstr>Example of Fund Transfer (Cont.)</vt:lpstr>
      <vt:lpstr>ACID Properties</vt:lpstr>
      <vt:lpstr>Transaction State</vt:lpstr>
      <vt:lpstr>Transaction State (Cont.)</vt:lpstr>
      <vt:lpstr>Concurrent Executions</vt:lpstr>
      <vt:lpstr>Schedules</vt:lpstr>
      <vt:lpstr>Schedule 1</vt:lpstr>
      <vt:lpstr>Schedule 2</vt:lpstr>
      <vt:lpstr>Schedule 3</vt:lpstr>
      <vt:lpstr>Schedule 4</vt:lpstr>
      <vt:lpstr>Serializability</vt:lpstr>
      <vt:lpstr>Simplified view of transactions</vt:lpstr>
      <vt:lpstr>Conflicting Instructions </vt:lpstr>
      <vt:lpstr>Conflict Serializability</vt:lpstr>
      <vt:lpstr>Conflict Serializability (Cont.)</vt:lpstr>
      <vt:lpstr>Conflict Serializability (Cont.)</vt:lpstr>
      <vt:lpstr>Testing for Serializability </vt:lpstr>
      <vt:lpstr>Testing for Serializability </vt:lpstr>
      <vt:lpstr>Example - Non-conflict serializable schedule</vt:lpstr>
      <vt:lpstr>Check for conflict serializability</vt:lpstr>
      <vt:lpstr>Recoverable Schedules</vt:lpstr>
      <vt:lpstr>Cascading Rollbacks</vt:lpstr>
      <vt:lpstr>Cascadeless Schedules</vt:lpstr>
      <vt:lpstr>Concurrency Control</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Transactions</dc:title>
  <dc:creator>Silberschatz;Korth and Sudarshan</dc:creator>
  <cp:lastModifiedBy>Dr. Muhammad Abdul Rehman Soomrani</cp:lastModifiedBy>
  <cp:revision>622</cp:revision>
  <cp:lastPrinted>1999-06-28T19:27:31Z</cp:lastPrinted>
  <dcterms:created xsi:type="dcterms:W3CDTF">2009-12-21T15:40:23Z</dcterms:created>
  <dcterms:modified xsi:type="dcterms:W3CDTF">2021-05-17T18:27:38Z</dcterms:modified>
</cp:coreProperties>
</file>