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39" r:id="rId1"/>
  </p:sldMasterIdLst>
  <p:notesMasterIdLst>
    <p:notesMasterId r:id="rId20"/>
  </p:notesMasterIdLst>
  <p:handoutMasterIdLst>
    <p:handoutMasterId r:id="rId21"/>
  </p:handoutMasterIdLst>
  <p:sldIdLst>
    <p:sldId id="332" r:id="rId2"/>
    <p:sldId id="257" r:id="rId3"/>
    <p:sldId id="258" r:id="rId4"/>
    <p:sldId id="425" r:id="rId5"/>
    <p:sldId id="454" r:id="rId6"/>
    <p:sldId id="455" r:id="rId7"/>
    <p:sldId id="456" r:id="rId8"/>
    <p:sldId id="374" r:id="rId9"/>
    <p:sldId id="292" r:id="rId10"/>
    <p:sldId id="293" r:id="rId11"/>
    <p:sldId id="294" r:id="rId12"/>
    <p:sldId id="295" r:id="rId13"/>
    <p:sldId id="269" r:id="rId14"/>
    <p:sldId id="271" r:id="rId15"/>
    <p:sldId id="273" r:id="rId16"/>
    <p:sldId id="296" r:id="rId17"/>
    <p:sldId id="297" r:id="rId18"/>
    <p:sldId id="298" r:id="rId19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0">
          <p15:clr>
            <a:srgbClr val="A4A3A4"/>
          </p15:clr>
        </p15:guide>
        <p15:guide id="2" pos="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4690"/>
  </p:normalViewPr>
  <p:slideViewPr>
    <p:cSldViewPr snapToGrid="0">
      <p:cViewPr varScale="1">
        <p:scale>
          <a:sx n="107" d="100"/>
          <a:sy n="107" d="100"/>
        </p:scale>
        <p:origin x="1734" y="114"/>
      </p:cViewPr>
      <p:guideLst>
        <p:guide orient="horz" pos="680"/>
        <p:guide pos="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-23670"/>
    </p:cViewPr>
  </p:sorterViewPr>
  <p:notesViewPr>
    <p:cSldViewPr snapToGrid="0">
      <p:cViewPr varScale="1">
        <p:scale>
          <a:sx n="51" d="100"/>
          <a:sy n="51" d="100"/>
        </p:scale>
        <p:origin x="219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anose="02020603050405020304" pitchFamily="18" charset="0"/>
              </a:defRPr>
            </a:lvl1pPr>
          </a:lstStyle>
          <a:p>
            <a:fld id="{9F21AF21-E34B-4BD5-AC40-448A5921D9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>
            <a:lvl1pPr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>
            <a:lvl1pPr algn="r"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b" anchorCtr="0" compatLnSpc="1">
            <a:prstTxWarp prst="textNoShape">
              <a:avLst/>
            </a:prstTxWarp>
          </a:bodyPr>
          <a:lstStyle>
            <a:lvl1pPr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b" anchorCtr="0" compatLnSpc="1">
            <a:prstTxWarp prst="textNoShape">
              <a:avLst/>
            </a:prstTxWarp>
          </a:bodyPr>
          <a:lstStyle>
            <a:lvl1pPr algn="r" defTabSz="879475">
              <a:defRPr sz="1200">
                <a:latin typeface="Times New Roman" panose="02020603050405020304" pitchFamily="18" charset="0"/>
              </a:defRPr>
            </a:lvl1pPr>
          </a:lstStyle>
          <a:p>
            <a:fld id="{4ECE00E5-1464-4ADA-9CEB-920722EE8C4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51C3CC-85E9-4EB0-AE84-86EE2CEAA304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6F1A6D1-0721-4D26-A1A3-1AB4D70577E7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9702E69-A796-456C-8856-48AD9C8C9A41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If a lock cannot be granted, the requesting transaction is made to wait till all incompatible locks held by other transactions have been released.  The lock is then granted.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fld id="{CFDC9EC4-5C98-44E9-9772-DADA868FE97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77026798-0827-482F-848C-054321BD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over-6Ed">
            <a:extLst>
              <a:ext uri="{FF2B5EF4-FFF2-40B4-BE49-F238E27FC236}">
                <a16:creationId xmlns:a16="http://schemas.microsoft.com/office/drawing/2014/main" id="{5F8709C0-BCA3-4293-869D-7D16F67CF9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18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145AF-6EF6-4D3F-9F5A-D9A01965DFC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82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73E3-C97D-4F1E-BBB4-46F84DAEF79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664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53C40E-D8FC-4564-9F45-CF1A708734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18533F7-750B-4DBA-96FC-65DC7E364D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422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Database System Concepts, 7</a:t>
            </a:r>
            <a:r>
              <a:rPr lang="en-US" b="1" baseline="30000" dirty="0">
                <a:solidFill>
                  <a:srgbClr val="002060"/>
                </a:solidFill>
                <a:latin typeface="Helvetica" charset="0"/>
              </a:rPr>
              <a:t>th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 Ed</a:t>
            </a:r>
            <a:r>
              <a:rPr lang="en-US" dirty="0">
                <a:solidFill>
                  <a:srgbClr val="002060"/>
                </a:solidFill>
                <a:latin typeface="Helvetica" charset="0"/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002060"/>
                </a:solidFill>
                <a:latin typeface="Helvetica" charset="0"/>
              </a:rPr>
              <a:t>©Silberschatz, Korth and Sudarshan</a:t>
            </a:r>
            <a:br>
              <a:rPr lang="en-US" sz="1200" b="1" dirty="0">
                <a:solidFill>
                  <a:srgbClr val="002060"/>
                </a:solidFill>
                <a:latin typeface="Helvetica" charset="0"/>
              </a:rPr>
            </a:br>
            <a:r>
              <a:rPr lang="en-US" sz="1200" b="1" dirty="0">
                <a:solidFill>
                  <a:srgbClr val="002060"/>
                </a:solidFill>
                <a:latin typeface="Helvetica" charset="0"/>
              </a:rPr>
              <a:t>See </a:t>
            </a:r>
            <a:r>
              <a:rPr lang="en-US" sz="1200" b="1" dirty="0">
                <a:solidFill>
                  <a:srgbClr val="002060"/>
                </a:solidFill>
                <a:latin typeface="Helvetica" charset="0"/>
                <a:hlinkClick r:id="rId2"/>
              </a:rPr>
              <a:t>www.db-book.com</a:t>
            </a:r>
            <a:r>
              <a:rPr lang="en-US" sz="1200" b="1" dirty="0">
                <a:solidFill>
                  <a:srgbClr val="002060"/>
                </a:solidFill>
                <a:latin typeface="Helvetica" charset="0"/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6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96063" y="6218238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anose="02020603050405020304" pitchFamily="18" charset="0"/>
              </a:defRPr>
            </a:lvl1pPr>
          </a:lstStyle>
          <a:p>
            <a:fld id="{CFDC9EC4-5C98-44E9-9772-DADA868FE9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879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840812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0FF13-A7A4-47FE-9669-E2EFAD58AB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58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29D90-88FA-402A-BEA8-1EF51CAB675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30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592F4-3A7D-46E7-98AB-5C544D380A1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428750" indent="-228600">
              <a:buFont typeface="Arial" panose="020B0604020202020204" pitchFamily="34" charset="0"/>
              <a:buChar char="•"/>
              <a:defRPr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298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C0E4B-79D4-46C0-883C-5BC043062C3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170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DF77F-67A1-48F6-8358-97C70542CB2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24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6F0F5-1220-4B86-AECD-B7BEE6E1BE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520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5D68A-6EDF-45EE-BBA8-637BD793E61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05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35670-FB96-4DB8-BA64-B31D7C042BD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53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3251494-9320-46DB-9561-B10814EE66F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B0C920A-6775-4600-AD1D-310553D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18.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00361987-037F-4498-968A-B3CB9D3A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8415B884-A6BF-4E61-8F45-53870045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B1280626-73DF-45AA-8D8E-C04647F395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86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2" r:id="rId12"/>
    <p:sldLayoutId id="2147483838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18 : Concurrency Control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667E7C84-E794-4C16-86A3-48B757CD3C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sz="2900" b="1"/>
              <a:t>Example - Incorrect Locking Schedule</a:t>
            </a:r>
            <a:endParaRPr lang="en-US" altLang="en-US" b="1"/>
          </a:p>
        </p:txBody>
      </p:sp>
      <p:sp>
        <p:nvSpPr>
          <p:cNvPr id="278531" name="Rectangle 3">
            <a:extLst>
              <a:ext uri="{FF2B5EF4-FFF2-40B4-BE49-F238E27FC236}">
                <a16:creationId xmlns:a16="http://schemas.microsoft.com/office/drawing/2014/main" id="{27C5DC6F-1D26-4E7D-B704-61753AFF3A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7050" y="1557338"/>
            <a:ext cx="8077200" cy="4114800"/>
          </a:xfrm>
        </p:spPr>
        <p:txBody>
          <a:bodyPr/>
          <a:lstStyle/>
          <a:p>
            <a:pPr algn="just"/>
            <a:r>
              <a:rPr lang="en-US" altLang="en-US" sz="2400" b="1" dirty="0"/>
              <a:t>If at start, </a:t>
            </a:r>
            <a:r>
              <a:rPr lang="en-US" altLang="en-US" sz="2400" b="1" dirty="0" err="1"/>
              <a:t>bal</a:t>
            </a:r>
            <a:r>
              <a:rPr lang="en-US" altLang="en-US" sz="2400" b="1" baseline="-25000" dirty="0" err="1"/>
              <a:t>x</a:t>
            </a:r>
            <a:r>
              <a:rPr lang="en-US" altLang="en-US" sz="2400" b="1" dirty="0"/>
              <a:t> = 100, </a:t>
            </a:r>
            <a:r>
              <a:rPr lang="en-US" altLang="en-US" sz="2400" b="1" dirty="0" err="1"/>
              <a:t>bal</a:t>
            </a:r>
            <a:r>
              <a:rPr lang="en-US" altLang="en-US" sz="2400" b="1" baseline="-25000" dirty="0" err="1"/>
              <a:t>y</a:t>
            </a:r>
            <a:r>
              <a:rPr lang="en-US" altLang="en-US" sz="2400" b="1" dirty="0"/>
              <a:t> = 400, result should be:</a:t>
            </a:r>
          </a:p>
          <a:p>
            <a:pPr algn="just">
              <a:lnSpc>
                <a:spcPct val="40000"/>
              </a:lnSpc>
            </a:pPr>
            <a:endParaRPr lang="en-US" altLang="en-US" sz="2400" b="1" dirty="0"/>
          </a:p>
          <a:p>
            <a:pPr lvl="1" algn="just"/>
            <a:r>
              <a:rPr lang="en-US" altLang="en-US" sz="2400" b="1" dirty="0" err="1"/>
              <a:t>bal</a:t>
            </a:r>
            <a:r>
              <a:rPr lang="en-US" altLang="en-US" sz="2400" b="1" baseline="-25000" dirty="0" err="1"/>
              <a:t>x</a:t>
            </a:r>
            <a:r>
              <a:rPr lang="en-US" altLang="en-US" sz="2400" b="1" dirty="0"/>
              <a:t> = 220, </a:t>
            </a:r>
            <a:r>
              <a:rPr lang="en-US" altLang="en-US" sz="2400" b="1" dirty="0" err="1"/>
              <a:t>bal</a:t>
            </a:r>
            <a:r>
              <a:rPr lang="en-US" altLang="en-US" sz="2400" b="1" baseline="-25000" dirty="0" err="1"/>
              <a:t>y</a:t>
            </a:r>
            <a:r>
              <a:rPr lang="en-US" altLang="en-US" sz="2400" b="1" dirty="0"/>
              <a:t> = 330, if T</a:t>
            </a:r>
            <a:r>
              <a:rPr lang="en-US" altLang="en-US" sz="2400" b="1" baseline="-25000" dirty="0"/>
              <a:t>9</a:t>
            </a:r>
            <a:r>
              <a:rPr lang="en-US" altLang="en-US" sz="2400" b="1" dirty="0"/>
              <a:t> executes before T</a:t>
            </a:r>
            <a:r>
              <a:rPr lang="en-US" altLang="en-US" sz="2400" b="1" baseline="-25000" dirty="0"/>
              <a:t>10</a:t>
            </a:r>
            <a:r>
              <a:rPr lang="en-US" altLang="en-US" sz="2400" b="1" dirty="0"/>
              <a:t>, or </a:t>
            </a:r>
          </a:p>
          <a:p>
            <a:pPr lvl="1" algn="just"/>
            <a:r>
              <a:rPr lang="en-US" altLang="en-US" sz="2400" b="1" dirty="0" err="1"/>
              <a:t>bal</a:t>
            </a:r>
            <a:r>
              <a:rPr lang="en-US" altLang="en-US" sz="2400" b="1" baseline="-25000" dirty="0" err="1"/>
              <a:t>x</a:t>
            </a:r>
            <a:r>
              <a:rPr lang="en-US" altLang="en-US" sz="2400" b="1" dirty="0"/>
              <a:t> = 210, </a:t>
            </a:r>
            <a:r>
              <a:rPr lang="en-US" altLang="en-US" sz="2400" b="1" dirty="0" err="1"/>
              <a:t>bal</a:t>
            </a:r>
            <a:r>
              <a:rPr lang="en-US" altLang="en-US" sz="2400" b="1" baseline="-25000" dirty="0" err="1"/>
              <a:t>y</a:t>
            </a:r>
            <a:r>
              <a:rPr lang="en-US" altLang="en-US" sz="2400" b="1" dirty="0"/>
              <a:t> = 340, if T</a:t>
            </a:r>
            <a:r>
              <a:rPr lang="en-US" altLang="en-US" sz="2400" b="1" baseline="-25000" dirty="0"/>
              <a:t>10</a:t>
            </a:r>
            <a:r>
              <a:rPr lang="en-US" altLang="en-US" sz="2400" b="1" dirty="0"/>
              <a:t> executes before T</a:t>
            </a:r>
            <a:r>
              <a:rPr lang="en-US" altLang="en-US" sz="2400" b="1" baseline="-25000" dirty="0"/>
              <a:t>9</a:t>
            </a:r>
            <a:r>
              <a:rPr lang="en-US" altLang="en-US" sz="2400" b="1" dirty="0"/>
              <a:t>. </a:t>
            </a:r>
          </a:p>
          <a:p>
            <a:pPr algn="just">
              <a:lnSpc>
                <a:spcPct val="40000"/>
              </a:lnSpc>
            </a:pPr>
            <a:endParaRPr lang="en-US" altLang="en-US" sz="2400" b="1" dirty="0"/>
          </a:p>
          <a:p>
            <a:pPr algn="just"/>
            <a:r>
              <a:rPr lang="en-US" altLang="en-US" sz="2400" b="1" dirty="0"/>
              <a:t>However, result gives </a:t>
            </a:r>
            <a:r>
              <a:rPr lang="en-US" altLang="en-US" sz="2400" b="1" dirty="0" err="1"/>
              <a:t>bal</a:t>
            </a:r>
            <a:r>
              <a:rPr lang="en-US" altLang="en-US" sz="2400" b="1" baseline="-25000" dirty="0" err="1"/>
              <a:t>x</a:t>
            </a:r>
            <a:r>
              <a:rPr lang="en-US" altLang="en-US" sz="2400" b="1" dirty="0"/>
              <a:t> = 220 and </a:t>
            </a:r>
            <a:r>
              <a:rPr lang="en-US" altLang="en-US" sz="2400" b="1" dirty="0" err="1"/>
              <a:t>bal</a:t>
            </a:r>
            <a:r>
              <a:rPr lang="en-US" altLang="en-US" sz="2400" b="1" baseline="-25000" dirty="0" err="1"/>
              <a:t>y</a:t>
            </a:r>
            <a:r>
              <a:rPr lang="en-US" altLang="en-US" sz="2400" b="1" dirty="0"/>
              <a:t> = 340. </a:t>
            </a:r>
          </a:p>
          <a:p>
            <a:pPr algn="just">
              <a:lnSpc>
                <a:spcPct val="30000"/>
              </a:lnSpc>
            </a:pPr>
            <a:endParaRPr lang="en-US" altLang="en-US" sz="2400" b="1" dirty="0"/>
          </a:p>
          <a:p>
            <a:pPr algn="just"/>
            <a:r>
              <a:rPr lang="en-US" altLang="en-US" sz="2400" b="1" dirty="0"/>
              <a:t>S is not a serializable schedule.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>
            <a:extLst>
              <a:ext uri="{FF2B5EF4-FFF2-40B4-BE49-F238E27FC236}">
                <a16:creationId xmlns:a16="http://schemas.microsoft.com/office/drawing/2014/main" id="{27296C29-1CD3-499E-AB77-1170D24BC0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sz="2900" b="1"/>
              <a:t>Example - Incorrect Locking Schedule</a:t>
            </a:r>
            <a:endParaRPr lang="en-US" altLang="en-US" b="1"/>
          </a:p>
        </p:txBody>
      </p:sp>
      <p:sp>
        <p:nvSpPr>
          <p:cNvPr id="279555" name="Rectangle 3">
            <a:extLst>
              <a:ext uri="{FF2B5EF4-FFF2-40B4-BE49-F238E27FC236}">
                <a16:creationId xmlns:a16="http://schemas.microsoft.com/office/drawing/2014/main" id="{872FDDEC-E89E-4531-A955-F675D9B542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047" y="1557338"/>
            <a:ext cx="8603503" cy="4114800"/>
          </a:xfrm>
        </p:spPr>
        <p:txBody>
          <a:bodyPr/>
          <a:lstStyle/>
          <a:p>
            <a:pPr algn="just"/>
            <a:r>
              <a:rPr lang="en-US" altLang="en-US" sz="2400" b="1" dirty="0"/>
              <a:t>Problem is that transactions release locks too soon, resulting in loss of total isolation and atomicity. </a:t>
            </a:r>
          </a:p>
          <a:p>
            <a:pPr algn="just"/>
            <a:endParaRPr lang="en-US" altLang="en-US" sz="2400" b="1" dirty="0"/>
          </a:p>
          <a:p>
            <a:pPr algn="just"/>
            <a:r>
              <a:rPr lang="en-US" altLang="en-US" sz="2400" b="1" dirty="0"/>
              <a:t>To guarantee serializability, need an additional protocol concerning the positioning of lock and unlock operations in every transaction.</a:t>
            </a:r>
            <a:endParaRPr lang="en-US" altLang="en-US" sz="2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>
            <a:extLst>
              <a:ext uri="{FF2B5EF4-FFF2-40B4-BE49-F238E27FC236}">
                <a16:creationId xmlns:a16="http://schemas.microsoft.com/office/drawing/2014/main" id="{A4F38436-4181-409A-81F6-B944B1D5BE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sz="2900" b="1"/>
              <a:t>Two-Phase Locking (2PL)</a:t>
            </a:r>
            <a:endParaRPr lang="en-US" altLang="en-US"/>
          </a:p>
        </p:txBody>
      </p:sp>
      <p:sp>
        <p:nvSpPr>
          <p:cNvPr id="280579" name="Rectangle 3">
            <a:extLst>
              <a:ext uri="{FF2B5EF4-FFF2-40B4-BE49-F238E27FC236}">
                <a16:creationId xmlns:a16="http://schemas.microsoft.com/office/drawing/2014/main" id="{5DE0DC7C-C3C1-4D9E-9261-D6F7285DB7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4150" y="1557338"/>
            <a:ext cx="8661400" cy="4114800"/>
          </a:xfrm>
        </p:spPr>
        <p:txBody>
          <a:bodyPr/>
          <a:lstStyle/>
          <a:p>
            <a:pPr algn="just">
              <a:buFont typeface="Monotype Sorts"/>
              <a:buNone/>
            </a:pPr>
            <a:r>
              <a:rPr lang="en-US" altLang="en-US" sz="2400" b="1" dirty="0"/>
              <a:t>	Transaction follows 2PL protocol if all locking operations precede first unlock operation in the transaction. </a:t>
            </a:r>
          </a:p>
          <a:p>
            <a:pPr algn="just">
              <a:lnSpc>
                <a:spcPct val="50000"/>
              </a:lnSpc>
              <a:buFont typeface="Monotype Sorts"/>
              <a:buNone/>
            </a:pPr>
            <a:endParaRPr lang="en-US" altLang="en-US" sz="2400" b="1" dirty="0"/>
          </a:p>
          <a:p>
            <a:pPr algn="just"/>
            <a:r>
              <a:rPr lang="en-US" altLang="en-US" sz="2400" b="1" dirty="0"/>
              <a:t>Two phases for transaction:</a:t>
            </a:r>
          </a:p>
          <a:p>
            <a:pPr lvl="1" algn="just"/>
            <a:r>
              <a:rPr lang="en-US" altLang="en-US" sz="2400" b="1" dirty="0"/>
              <a:t>Growing phase - acquires all locks but cannot release any locks.</a:t>
            </a:r>
          </a:p>
          <a:p>
            <a:pPr lvl="1" algn="just"/>
            <a:r>
              <a:rPr lang="en-US" altLang="en-US" sz="2400" b="1" dirty="0"/>
              <a:t>Shrinking phase - releases locks but cannot acquire any new locks.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22A38338-DC95-6E42-A55A-E1A7440191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sz="2900" b="1"/>
              <a:t>Lost Update Problem</a:t>
            </a:r>
          </a:p>
        </p:txBody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8959CB58-5151-434C-A0DA-C91C39D79F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0713" y="4572000"/>
            <a:ext cx="7696200" cy="1219200"/>
          </a:xfrm>
        </p:spPr>
        <p:txBody>
          <a:bodyPr/>
          <a:lstStyle/>
          <a:p>
            <a:pPr algn="just"/>
            <a:r>
              <a:rPr lang="en-US" altLang="en-US" b="1"/>
              <a:t>Loss of T</a:t>
            </a:r>
            <a:r>
              <a:rPr lang="en-US" altLang="en-US" b="1" baseline="-25000"/>
              <a:t>2</a:t>
            </a:r>
            <a:r>
              <a:rPr lang="en-US" altLang="en-US" b="1"/>
              <a:t>’s update avoided by preventing T</a:t>
            </a:r>
            <a:r>
              <a:rPr lang="en-US" altLang="en-US" b="1" baseline="-25000"/>
              <a:t>1</a:t>
            </a:r>
            <a:r>
              <a:rPr lang="en-US" altLang="en-US" b="1"/>
              <a:t> from reading bal</a:t>
            </a:r>
            <a:r>
              <a:rPr lang="en-US" altLang="en-US" b="1" baseline="-25000"/>
              <a:t>x</a:t>
            </a:r>
            <a:r>
              <a:rPr lang="en-US" altLang="en-US" b="1"/>
              <a:t> until after update.</a:t>
            </a:r>
            <a:endParaRPr lang="en-US" altLang="en-US"/>
          </a:p>
        </p:txBody>
      </p:sp>
      <p:pic>
        <p:nvPicPr>
          <p:cNvPr id="253956" name="Picture 4" descr="DS3-Figure 19-04">
            <a:extLst>
              <a:ext uri="{FF2B5EF4-FFF2-40B4-BE49-F238E27FC236}">
                <a16:creationId xmlns:a16="http://schemas.microsoft.com/office/drawing/2014/main" id="{414CB8B9-42E7-C84B-AC4B-1B0AEFBC4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49" y="1250576"/>
            <a:ext cx="8510593" cy="323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532591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3B2939A1-BF99-7246-A22D-D09D9A0C77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sz="2900" b="1"/>
              <a:t>Uncommitted Dependency Problem</a:t>
            </a:r>
            <a:endParaRPr lang="en-US" altLang="en-US"/>
          </a:p>
        </p:txBody>
      </p:sp>
      <p:sp>
        <p:nvSpPr>
          <p:cNvPr id="256003" name="Rectangle 3">
            <a:extLst>
              <a:ext uri="{FF2B5EF4-FFF2-40B4-BE49-F238E27FC236}">
                <a16:creationId xmlns:a16="http://schemas.microsoft.com/office/drawing/2014/main" id="{AAF13C53-661B-DF49-BB83-E682E91392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4724400"/>
            <a:ext cx="7620000" cy="1066800"/>
          </a:xfrm>
        </p:spPr>
        <p:txBody>
          <a:bodyPr/>
          <a:lstStyle/>
          <a:p>
            <a:pPr algn="just"/>
            <a:r>
              <a:rPr lang="en-US" altLang="en-US" b="1"/>
              <a:t>Problem avoided by preventing T</a:t>
            </a:r>
            <a:r>
              <a:rPr lang="en-US" altLang="en-US" b="1" baseline="-25000"/>
              <a:t>3</a:t>
            </a:r>
            <a:r>
              <a:rPr lang="en-US" altLang="en-US" b="1"/>
              <a:t> from reading bal</a:t>
            </a:r>
            <a:r>
              <a:rPr lang="en-US" altLang="en-US" b="1" baseline="-25000"/>
              <a:t>x</a:t>
            </a:r>
            <a:r>
              <a:rPr lang="en-US" altLang="en-US" b="1"/>
              <a:t> until after T</a:t>
            </a:r>
            <a:r>
              <a:rPr lang="en-US" altLang="en-US" b="1" baseline="-25000"/>
              <a:t>4</a:t>
            </a:r>
            <a:r>
              <a:rPr lang="en-US" altLang="en-US" b="1"/>
              <a:t> commits or aborts.</a:t>
            </a:r>
          </a:p>
        </p:txBody>
      </p:sp>
      <p:pic>
        <p:nvPicPr>
          <p:cNvPr id="256004" name="Picture 4" descr="DS3-Figure 19-05">
            <a:extLst>
              <a:ext uri="{FF2B5EF4-FFF2-40B4-BE49-F238E27FC236}">
                <a16:creationId xmlns:a16="http://schemas.microsoft.com/office/drawing/2014/main" id="{3C6CFC4A-7569-9148-B07B-848011C77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66801"/>
            <a:ext cx="8304564" cy="36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02947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57B30F87-C567-3644-86A1-91280E3659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sz="2900" b="1"/>
              <a:t>Inconsistent Analysis Problem</a:t>
            </a:r>
            <a:endParaRPr lang="en-US" altLang="en-US"/>
          </a:p>
        </p:txBody>
      </p:sp>
      <p:sp>
        <p:nvSpPr>
          <p:cNvPr id="258051" name="Rectangle 3">
            <a:extLst>
              <a:ext uri="{FF2B5EF4-FFF2-40B4-BE49-F238E27FC236}">
                <a16:creationId xmlns:a16="http://schemas.microsoft.com/office/drawing/2014/main" id="{D2C6925C-63FF-9344-9A59-05CB12C1E7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4953000"/>
            <a:ext cx="7854950" cy="838200"/>
          </a:xfrm>
        </p:spPr>
        <p:txBody>
          <a:bodyPr/>
          <a:lstStyle/>
          <a:p>
            <a:pPr algn="just"/>
            <a:r>
              <a:rPr lang="en-US" altLang="en-US" b="1"/>
              <a:t>Problem avoided by preventing T</a:t>
            </a:r>
            <a:r>
              <a:rPr lang="en-US" altLang="en-US" b="1" baseline="-25000"/>
              <a:t>6</a:t>
            </a:r>
            <a:r>
              <a:rPr lang="en-US" altLang="en-US" b="1"/>
              <a:t> from reading bal</a:t>
            </a:r>
            <a:r>
              <a:rPr lang="en-US" altLang="en-US" b="1" baseline="-25000"/>
              <a:t>x</a:t>
            </a:r>
            <a:r>
              <a:rPr lang="en-US" altLang="en-US" b="1"/>
              <a:t> and bal</a:t>
            </a:r>
            <a:r>
              <a:rPr lang="en-US" altLang="en-US" b="1" baseline="-25000"/>
              <a:t>z</a:t>
            </a:r>
            <a:r>
              <a:rPr lang="en-US" altLang="en-US" b="1"/>
              <a:t> until after T</a:t>
            </a:r>
            <a:r>
              <a:rPr lang="en-US" altLang="en-US" b="1" baseline="-25000"/>
              <a:t>5</a:t>
            </a:r>
            <a:r>
              <a:rPr lang="en-US" altLang="en-US" b="1"/>
              <a:t> completed updates.</a:t>
            </a:r>
          </a:p>
        </p:txBody>
      </p:sp>
      <p:pic>
        <p:nvPicPr>
          <p:cNvPr id="258052" name="Picture 4" descr="DS3-Figure 19-06">
            <a:extLst>
              <a:ext uri="{FF2B5EF4-FFF2-40B4-BE49-F238E27FC236}">
                <a16:creationId xmlns:a16="http://schemas.microsoft.com/office/drawing/2014/main" id="{3472DDD4-BFE0-6F42-A90E-85F4137B1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49" y="1066800"/>
            <a:ext cx="8340827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81099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>
            <a:extLst>
              <a:ext uri="{FF2B5EF4-FFF2-40B4-BE49-F238E27FC236}">
                <a16:creationId xmlns:a16="http://schemas.microsoft.com/office/drawing/2014/main" id="{AC2673E8-EB49-2744-AC7F-54D6BF3B51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sz="2900" b="1"/>
              <a:t>Preventing Lost Update Problem using 2PL</a:t>
            </a:r>
          </a:p>
        </p:txBody>
      </p:sp>
      <p:pic>
        <p:nvPicPr>
          <p:cNvPr id="45060" name="Picture 4" descr="DS3-Figure 19-11">
            <a:extLst>
              <a:ext uri="{FF2B5EF4-FFF2-40B4-BE49-F238E27FC236}">
                <a16:creationId xmlns:a16="http://schemas.microsoft.com/office/drawing/2014/main" id="{3DE2F70F-7FFD-F34C-92D2-1FE572F14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628775"/>
            <a:ext cx="8572500" cy="444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9672360"/>
      </p:ext>
    </p:extLst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:a16="http://schemas.microsoft.com/office/drawing/2014/main" id="{8C9CFC7C-9CC1-9C4F-A609-C818B21F0C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409575"/>
            <a:ext cx="8077200" cy="609600"/>
          </a:xfrm>
        </p:spPr>
        <p:txBody>
          <a:bodyPr/>
          <a:lstStyle/>
          <a:p>
            <a:pPr algn="just"/>
            <a:r>
              <a:rPr lang="en-US" altLang="en-US" sz="2900" b="1" dirty="0"/>
              <a:t>Preventing Uncommitted Dependency Problem using 2PL</a:t>
            </a:r>
          </a:p>
        </p:txBody>
      </p:sp>
      <p:pic>
        <p:nvPicPr>
          <p:cNvPr id="46084" name="Picture 4" descr="DS3-Figure 19-12">
            <a:extLst>
              <a:ext uri="{FF2B5EF4-FFF2-40B4-BE49-F238E27FC236}">
                <a16:creationId xmlns:a16="http://schemas.microsoft.com/office/drawing/2014/main" id="{54E4533B-B021-8E40-AA13-9392D4702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676400"/>
            <a:ext cx="900112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7255884"/>
      </p:ext>
    </p:extLst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>
            <a:extLst>
              <a:ext uri="{FF2B5EF4-FFF2-40B4-BE49-F238E27FC236}">
                <a16:creationId xmlns:a16="http://schemas.microsoft.com/office/drawing/2014/main" id="{4820E529-40B9-5B4E-A456-B495FC70C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412377"/>
            <a:ext cx="8077200" cy="609600"/>
          </a:xfrm>
        </p:spPr>
        <p:txBody>
          <a:bodyPr/>
          <a:lstStyle/>
          <a:p>
            <a:pPr algn="just"/>
            <a:r>
              <a:rPr lang="en-US" altLang="en-US" sz="2900" b="1" dirty="0"/>
              <a:t>Preventing Inconsistent Analysis Problem using 2PL</a:t>
            </a:r>
          </a:p>
        </p:txBody>
      </p:sp>
      <p:pic>
        <p:nvPicPr>
          <p:cNvPr id="47108" name="Picture 4" descr="DS3-Figure 19-13">
            <a:extLst>
              <a:ext uri="{FF2B5EF4-FFF2-40B4-BE49-F238E27FC236}">
                <a16:creationId xmlns:a16="http://schemas.microsoft.com/office/drawing/2014/main" id="{F4A60B7C-0940-4644-83BD-738018322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021977"/>
            <a:ext cx="8277058" cy="5334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912664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Lock-Based Protocols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0" y="1102497"/>
            <a:ext cx="8963696" cy="5367972"/>
          </a:xfrm>
        </p:spPr>
        <p:txBody>
          <a:bodyPr/>
          <a:lstStyle/>
          <a:p>
            <a:r>
              <a:rPr lang="en-US" altLang="en-US" sz="2400" dirty="0"/>
              <a:t>A lock is a mechanism to control concurrent access to a data item</a:t>
            </a:r>
          </a:p>
          <a:p>
            <a:r>
              <a:rPr lang="en-US" altLang="en-US" sz="2400" dirty="0"/>
              <a:t>Data items can be locked in two modes :</a:t>
            </a:r>
          </a:p>
          <a:p>
            <a:pPr>
              <a:buFont typeface="Monotype Sorts" charset="2"/>
              <a:buNone/>
            </a:pPr>
            <a:r>
              <a:rPr lang="en-US" altLang="en-US" sz="2400" i="1" dirty="0"/>
              <a:t>    </a:t>
            </a:r>
            <a:r>
              <a:rPr lang="en-US" altLang="en-US" sz="2400" dirty="0"/>
              <a:t>1</a:t>
            </a:r>
            <a:r>
              <a:rPr lang="en-US" altLang="en-US" sz="2400" i="1" dirty="0"/>
              <a:t>.  </a:t>
            </a:r>
            <a:r>
              <a:rPr lang="en-US" altLang="en-US" sz="2400" b="1" dirty="0">
                <a:solidFill>
                  <a:srgbClr val="002060"/>
                </a:solidFill>
              </a:rPr>
              <a:t>exclusive</a:t>
            </a:r>
            <a:r>
              <a:rPr lang="en-US" altLang="en-US" sz="2400" i="1" dirty="0"/>
              <a:t> (X) mode</a:t>
            </a:r>
            <a:r>
              <a:rPr lang="en-US" altLang="en-US" sz="2400" dirty="0"/>
              <a:t>. Data item can be both read as well  as written. X-lock is requested using </a:t>
            </a:r>
            <a:r>
              <a:rPr lang="en-US" altLang="en-US" sz="2400" b="1" dirty="0"/>
              <a:t> lock-X</a:t>
            </a:r>
            <a:r>
              <a:rPr lang="en-US" altLang="en-US" sz="2400" dirty="0"/>
              <a:t> instruction.</a:t>
            </a:r>
          </a:p>
          <a:p>
            <a:pPr>
              <a:buFont typeface="Monotype Sorts" charset="2"/>
              <a:buNone/>
            </a:pPr>
            <a:r>
              <a:rPr lang="en-US" altLang="en-US" sz="2400" i="1" dirty="0"/>
              <a:t>    </a:t>
            </a:r>
            <a:r>
              <a:rPr lang="en-US" altLang="en-US" sz="2400" dirty="0"/>
              <a:t>2</a:t>
            </a:r>
            <a:r>
              <a:rPr lang="en-US" altLang="en-US" sz="2400" i="1" dirty="0"/>
              <a:t>.  </a:t>
            </a:r>
            <a:r>
              <a:rPr lang="en-US" altLang="en-US" sz="2400" b="1" dirty="0">
                <a:solidFill>
                  <a:srgbClr val="002060"/>
                </a:solidFill>
              </a:rPr>
              <a:t>shared</a:t>
            </a:r>
            <a:r>
              <a:rPr lang="en-US" altLang="en-US" sz="2400" i="1" dirty="0"/>
              <a:t> (S) mode</a:t>
            </a:r>
            <a:r>
              <a:rPr lang="en-US" altLang="en-US" sz="2400" dirty="0"/>
              <a:t>. Data item can only be read. S-lock is          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 sz="2400" dirty="0"/>
              <a:t>         requested using </a:t>
            </a:r>
            <a:r>
              <a:rPr lang="en-US" altLang="en-US" sz="2400" b="1" dirty="0"/>
              <a:t> lock-S</a:t>
            </a:r>
            <a:r>
              <a:rPr lang="en-US" altLang="en-US" sz="2400" dirty="0"/>
              <a:t> instruction.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Lock requests are made to concurrency-control manager. Transaction can proceed only after request is granted.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Lock-Based Protocols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80304" y="1102497"/>
            <a:ext cx="8822028" cy="5367972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002060"/>
                </a:solidFill>
              </a:rPr>
              <a:t>Lock-compatibility matrix</a:t>
            </a:r>
          </a:p>
          <a:p>
            <a:endParaRPr lang="en-US" altLang="en-US" sz="2400" dirty="0">
              <a:solidFill>
                <a:schemeClr val="tx2"/>
              </a:solidFill>
            </a:endParaRPr>
          </a:p>
          <a:p>
            <a:endParaRPr lang="en-US" altLang="en-US" sz="2400" dirty="0"/>
          </a:p>
          <a:p>
            <a:endParaRPr lang="en-US" altLang="en-US" sz="2400" dirty="0"/>
          </a:p>
          <a:p>
            <a:pPr>
              <a:buFont typeface="Monotype Sorts" charset="2"/>
              <a:buNone/>
            </a:pPr>
            <a:endParaRPr lang="en-US" altLang="en-US" sz="2400" dirty="0"/>
          </a:p>
          <a:p>
            <a:r>
              <a:rPr lang="en-US" altLang="en-US" sz="2400" dirty="0"/>
              <a:t>A transaction may be granted a lock on an item if the requested lock is compatible with locks already held on the item by other transactions</a:t>
            </a:r>
          </a:p>
          <a:p>
            <a:r>
              <a:rPr lang="en-US" altLang="en-US" sz="2400" dirty="0"/>
              <a:t>Any number of transactions can hold shared locks on an item, </a:t>
            </a:r>
          </a:p>
          <a:p>
            <a:r>
              <a:rPr lang="en-US" altLang="en-US" sz="2400" dirty="0"/>
              <a:t>But if any transaction holds an exclusive on the item no other transaction may hold any lock on the item.</a:t>
            </a:r>
          </a:p>
        </p:txBody>
      </p:sp>
      <p:pic>
        <p:nvPicPr>
          <p:cNvPr id="7172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925" y="1684338"/>
            <a:ext cx="2572625" cy="14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DB60-C461-4BD8-BE62-943FF7AA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Schedule With Lock Grants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18C1A-C907-4055-BE08-B00EB60C0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3" y="1017143"/>
            <a:ext cx="2959304" cy="5363110"/>
          </a:xfrm>
        </p:spPr>
        <p:txBody>
          <a:bodyPr/>
          <a:lstStyle/>
          <a:p>
            <a:r>
              <a:rPr lang="en-IN" dirty="0"/>
              <a:t>Grants omitted in rest of chapter</a:t>
            </a:r>
          </a:p>
          <a:p>
            <a:pPr lvl="1"/>
            <a:r>
              <a:rPr lang="en-IN" dirty="0"/>
              <a:t>Assume grant happens just before the next instruction following lock request</a:t>
            </a:r>
          </a:p>
          <a:p>
            <a:r>
              <a:rPr lang="en-IN" dirty="0"/>
              <a:t>This schedule is not serializable (why?)</a:t>
            </a:r>
          </a:p>
          <a:p>
            <a:r>
              <a:rPr lang="en-US" altLang="en-US" dirty="0"/>
              <a:t>A  </a:t>
            </a:r>
            <a:r>
              <a:rPr lang="en-US" altLang="en-US" b="1" dirty="0">
                <a:solidFill>
                  <a:srgbClr val="002060"/>
                </a:solidFill>
              </a:rPr>
              <a:t>locking protocol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is a set of rules followed by all transactions while requesting and releasing locks.</a:t>
            </a:r>
          </a:p>
          <a:p>
            <a:r>
              <a:rPr lang="en-US" altLang="en-US" dirty="0"/>
              <a:t>Locking protocols enforce serializability by restricting the set of possible schedules.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AE3D180-B317-4C09-92A6-94ACE70F5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1585" y="971364"/>
            <a:ext cx="4573439" cy="479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4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:a16="http://schemas.microsoft.com/office/drawing/2014/main" id="{F305D788-FCBC-4B9C-A03F-272B6E1AD3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sz="3200" b="1" dirty="0"/>
              <a:t>Concurrency Control Techniques</a:t>
            </a:r>
          </a:p>
        </p:txBody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6B920EB1-2213-4FDE-8F1C-2DBB9A4962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557338"/>
            <a:ext cx="9144000" cy="4114800"/>
          </a:xfrm>
        </p:spPr>
        <p:txBody>
          <a:bodyPr/>
          <a:lstStyle/>
          <a:p>
            <a:pPr algn="just"/>
            <a:r>
              <a:rPr lang="en-US" altLang="en-US" sz="2400" b="1" dirty="0"/>
              <a:t>Two basic concurrency control techniques:</a:t>
            </a:r>
          </a:p>
          <a:p>
            <a:pPr lvl="1" algn="just"/>
            <a:r>
              <a:rPr lang="en-US" altLang="en-US" sz="2400" b="1" dirty="0"/>
              <a:t>	 Locking,</a:t>
            </a:r>
          </a:p>
          <a:p>
            <a:pPr lvl="1" algn="just"/>
            <a:r>
              <a:rPr lang="en-US" altLang="en-US" sz="2400" b="1" dirty="0"/>
              <a:t>	 Timestamping.</a:t>
            </a:r>
          </a:p>
          <a:p>
            <a:pPr algn="just"/>
            <a:r>
              <a:rPr lang="en-US" altLang="en-US" sz="2400" b="1" dirty="0"/>
              <a:t>Both are conservative approaches: delay transactions in case they conflict with other transactions. </a:t>
            </a:r>
          </a:p>
          <a:p>
            <a:pPr algn="just"/>
            <a:r>
              <a:rPr lang="en-US" altLang="en-US" sz="2400" b="1" dirty="0"/>
              <a:t>Optimistic methods assume conflict is rare and only check for conflicts at commit.</a:t>
            </a:r>
            <a:endParaRPr lang="en-US" altLang="en-US" sz="2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>
            <a:extLst>
              <a:ext uri="{FF2B5EF4-FFF2-40B4-BE49-F238E27FC236}">
                <a16:creationId xmlns:a16="http://schemas.microsoft.com/office/drawing/2014/main" id="{2BB1582F-1E85-4924-914F-1D22B01B30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sz="4000" b="1" dirty="0"/>
              <a:t>Locking</a:t>
            </a:r>
            <a:endParaRPr lang="en-US" altLang="en-US" sz="2900" b="1" dirty="0"/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FDFC723B-338D-4154-BD94-83F54C7F04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557338"/>
            <a:ext cx="9144000" cy="41148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Monotype Sorts"/>
              <a:buNone/>
            </a:pPr>
            <a:r>
              <a:rPr lang="en-US" altLang="en-US" sz="3200" b="1" dirty="0"/>
              <a:t>	</a:t>
            </a:r>
            <a:r>
              <a:rPr lang="en-US" altLang="en-US" sz="2400" b="1" dirty="0"/>
              <a:t>Transaction uses locks to deny access to other transactions and so prevent incorrect updates.</a:t>
            </a:r>
          </a:p>
          <a:p>
            <a:pPr algn="just">
              <a:lnSpc>
                <a:spcPct val="20000"/>
              </a:lnSpc>
              <a:buFont typeface="Monotype Sorts"/>
              <a:buNone/>
            </a:pPr>
            <a:endParaRPr lang="en-US" altLang="en-US" sz="2400" b="1" dirty="0"/>
          </a:p>
          <a:p>
            <a:pPr algn="just">
              <a:lnSpc>
                <a:spcPct val="90000"/>
              </a:lnSpc>
            </a:pPr>
            <a:r>
              <a:rPr lang="en-US" altLang="en-US" sz="2400" b="1" dirty="0"/>
              <a:t>Most widely used approach to ensure serializability.</a:t>
            </a:r>
          </a:p>
          <a:p>
            <a:pPr algn="just">
              <a:lnSpc>
                <a:spcPct val="90000"/>
              </a:lnSpc>
            </a:pPr>
            <a:r>
              <a:rPr lang="en-US" altLang="en-US" sz="2400" b="1" dirty="0"/>
              <a:t>Generally, a transaction must claim a </a:t>
            </a:r>
            <a:r>
              <a:rPr lang="en-US" altLang="en-US" sz="2400" b="1" i="1" dirty="0"/>
              <a:t>shared </a:t>
            </a:r>
            <a:r>
              <a:rPr lang="en-US" altLang="en-US" sz="2400" b="1" dirty="0"/>
              <a:t>(</a:t>
            </a:r>
            <a:r>
              <a:rPr lang="en-US" altLang="en-US" sz="2400" b="1" i="1" dirty="0"/>
              <a:t>read</a:t>
            </a:r>
            <a:r>
              <a:rPr lang="en-US" altLang="en-US" sz="2400" b="1" dirty="0"/>
              <a:t>) or </a:t>
            </a:r>
            <a:r>
              <a:rPr lang="en-US" altLang="en-US" sz="2400" b="1" i="1" dirty="0"/>
              <a:t>exclusive </a:t>
            </a:r>
            <a:r>
              <a:rPr lang="en-US" altLang="en-US" sz="2400" b="1" dirty="0"/>
              <a:t>(</a:t>
            </a:r>
            <a:r>
              <a:rPr lang="en-US" altLang="en-US" sz="2400" b="1" i="1" dirty="0"/>
              <a:t>write</a:t>
            </a:r>
            <a:r>
              <a:rPr lang="en-US" altLang="en-US" sz="2400" b="1" dirty="0"/>
              <a:t>) lock on a data item before read or write. </a:t>
            </a:r>
          </a:p>
          <a:p>
            <a:pPr algn="just">
              <a:lnSpc>
                <a:spcPct val="90000"/>
              </a:lnSpc>
            </a:pPr>
            <a:r>
              <a:rPr lang="en-US" altLang="en-US" sz="2400" b="1" dirty="0"/>
              <a:t>Lock prevents another transaction from modifying item or even reading it, in the case of a write lock.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id="{32AD1FF5-A42D-49B7-BA7E-145A47C21C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sz="3600" b="1" dirty="0"/>
              <a:t>Locking - Basic Rules</a:t>
            </a:r>
          </a:p>
        </p:txBody>
      </p:sp>
      <p:sp>
        <p:nvSpPr>
          <p:cNvPr id="275459" name="Rectangle 3">
            <a:extLst>
              <a:ext uri="{FF2B5EF4-FFF2-40B4-BE49-F238E27FC236}">
                <a16:creationId xmlns:a16="http://schemas.microsoft.com/office/drawing/2014/main" id="{E44D39DF-3C6E-4C72-A473-8ABD6A833E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789" y="1557338"/>
            <a:ext cx="8834907" cy="4843462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 b="1" dirty="0"/>
              <a:t>If transaction has shared lock on item, can read but not update item.</a:t>
            </a:r>
          </a:p>
          <a:p>
            <a:pPr algn="just">
              <a:lnSpc>
                <a:spcPct val="90000"/>
              </a:lnSpc>
            </a:pPr>
            <a:r>
              <a:rPr lang="en-US" altLang="en-US" sz="2400" b="1" dirty="0"/>
              <a:t>If transaction has exclusive lock on item, can both read and update item.</a:t>
            </a:r>
          </a:p>
          <a:p>
            <a:pPr algn="just">
              <a:lnSpc>
                <a:spcPct val="90000"/>
              </a:lnSpc>
            </a:pPr>
            <a:r>
              <a:rPr lang="en-US" altLang="en-US" sz="2400" b="1" dirty="0"/>
              <a:t>Reads cannot conflict, so more than one transaction can hold shared locks simultaneously on same item. </a:t>
            </a:r>
          </a:p>
          <a:p>
            <a:pPr algn="just">
              <a:lnSpc>
                <a:spcPct val="90000"/>
              </a:lnSpc>
            </a:pPr>
            <a:r>
              <a:rPr lang="en-US" altLang="en-US" sz="2400" b="1" dirty="0"/>
              <a:t>Exclusive lock gives transaction exclusive access to that item.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95311E8A-23F7-4125-B255-3BE08CF8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Example -</a:t>
            </a:r>
            <a:endParaRPr lang="en-US" altLang="en-US"/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E870B3D0-9371-4003-B344-9AB5A8729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5" name="Picture 4" descr="DS3-Figure 19-08">
            <a:extLst>
              <a:ext uri="{FF2B5EF4-FFF2-40B4-BE49-F238E27FC236}">
                <a16:creationId xmlns:a16="http://schemas.microsoft.com/office/drawing/2014/main" id="{BB0D4FDA-D0AB-47D9-8981-EDD1A2F60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3" y="685496"/>
            <a:ext cx="8254627" cy="629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>
            <a:extLst>
              <a:ext uri="{FF2B5EF4-FFF2-40B4-BE49-F238E27FC236}">
                <a16:creationId xmlns:a16="http://schemas.microsoft.com/office/drawing/2014/main" id="{C0B4EFB7-C5BF-4EFC-8FC9-D3D3C21883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sz="2900" b="1"/>
              <a:t>Example - Incorrect Locking Schedule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A14621CD-B994-481D-BC6D-56C79F8795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7050" y="1557338"/>
            <a:ext cx="8077200" cy="4114800"/>
          </a:xfrm>
        </p:spPr>
        <p:txBody>
          <a:bodyPr/>
          <a:lstStyle/>
          <a:p>
            <a:pPr algn="just"/>
            <a:r>
              <a:rPr lang="en-US" altLang="en-US" b="1" dirty="0"/>
              <a:t>For two transactions above, a valid schedule using these rules is:</a:t>
            </a:r>
          </a:p>
          <a:p>
            <a:pPr algn="just">
              <a:lnSpc>
                <a:spcPct val="40000"/>
              </a:lnSpc>
            </a:pPr>
            <a:endParaRPr lang="en-US" altLang="en-US" b="1" dirty="0"/>
          </a:p>
          <a:p>
            <a:pPr algn="just">
              <a:buFont typeface="Monotype Sorts"/>
              <a:buNone/>
            </a:pPr>
            <a:r>
              <a:rPr lang="en-US" altLang="en-US" sz="2600" b="1" dirty="0"/>
              <a:t>S = {</a:t>
            </a:r>
            <a:r>
              <a:rPr lang="en-US" altLang="en-US" sz="2600" b="1" dirty="0" err="1"/>
              <a:t>write_lock</a:t>
            </a:r>
            <a:r>
              <a:rPr lang="en-US" altLang="en-US" sz="2600" b="1" dirty="0"/>
              <a:t>(T</a:t>
            </a:r>
            <a:r>
              <a:rPr lang="en-US" altLang="en-US" sz="2600" b="1" baseline="-25000" dirty="0"/>
              <a:t>9</a:t>
            </a:r>
            <a:r>
              <a:rPr lang="en-US" altLang="en-US" sz="2600" b="1" dirty="0"/>
              <a:t>, </a:t>
            </a:r>
            <a:r>
              <a:rPr lang="en-US" altLang="en-US" sz="2600" b="1" dirty="0" err="1"/>
              <a:t>bal</a:t>
            </a:r>
            <a:r>
              <a:rPr lang="en-US" altLang="en-US" sz="2600" b="1" baseline="-25000" dirty="0" err="1"/>
              <a:t>x</a:t>
            </a:r>
            <a:r>
              <a:rPr lang="en-US" altLang="en-US" sz="2600" b="1" dirty="0"/>
              <a:t>), read(T</a:t>
            </a:r>
            <a:r>
              <a:rPr lang="en-US" altLang="en-US" sz="2600" b="1" baseline="-25000" dirty="0"/>
              <a:t>9</a:t>
            </a:r>
            <a:r>
              <a:rPr lang="en-US" altLang="en-US" sz="2600" b="1" dirty="0"/>
              <a:t>, </a:t>
            </a:r>
            <a:r>
              <a:rPr lang="en-US" altLang="en-US" sz="2600" b="1" dirty="0" err="1"/>
              <a:t>bal</a:t>
            </a:r>
            <a:r>
              <a:rPr lang="en-US" altLang="en-US" sz="2600" b="1" baseline="-25000" dirty="0" err="1"/>
              <a:t>x</a:t>
            </a:r>
            <a:r>
              <a:rPr lang="en-US" altLang="en-US" sz="2600" b="1" dirty="0"/>
              <a:t>), write(T</a:t>
            </a:r>
            <a:r>
              <a:rPr lang="en-US" altLang="en-US" sz="2600" b="1" baseline="-25000" dirty="0"/>
              <a:t>9</a:t>
            </a:r>
            <a:r>
              <a:rPr lang="en-US" altLang="en-US" sz="2600" b="1" dirty="0"/>
              <a:t>, </a:t>
            </a:r>
            <a:r>
              <a:rPr lang="en-US" altLang="en-US" sz="2600" b="1" dirty="0" err="1"/>
              <a:t>bal</a:t>
            </a:r>
            <a:r>
              <a:rPr lang="en-US" altLang="en-US" sz="2600" b="1" baseline="-25000" dirty="0" err="1"/>
              <a:t>x</a:t>
            </a:r>
            <a:r>
              <a:rPr lang="en-US" altLang="en-US" sz="2600" b="1" dirty="0"/>
              <a:t>), unlock(T</a:t>
            </a:r>
            <a:r>
              <a:rPr lang="en-US" altLang="en-US" sz="2600" b="1" baseline="-25000" dirty="0"/>
              <a:t>9</a:t>
            </a:r>
            <a:r>
              <a:rPr lang="en-US" altLang="en-US" sz="2600" b="1" dirty="0"/>
              <a:t>, </a:t>
            </a:r>
            <a:r>
              <a:rPr lang="en-US" altLang="en-US" sz="2600" b="1" dirty="0" err="1"/>
              <a:t>bal</a:t>
            </a:r>
            <a:r>
              <a:rPr lang="en-US" altLang="en-US" sz="2600" b="1" baseline="-25000" dirty="0" err="1"/>
              <a:t>x</a:t>
            </a:r>
            <a:r>
              <a:rPr lang="en-US" altLang="en-US" sz="2600" b="1" dirty="0"/>
              <a:t>), </a:t>
            </a:r>
            <a:r>
              <a:rPr lang="en-US" altLang="en-US" sz="2600" b="1" dirty="0" err="1"/>
              <a:t>write_lock</a:t>
            </a:r>
            <a:r>
              <a:rPr lang="en-US" altLang="en-US" sz="2600" b="1" dirty="0"/>
              <a:t>(T</a:t>
            </a:r>
            <a:r>
              <a:rPr lang="en-US" altLang="en-US" sz="2600" b="1" baseline="-25000" dirty="0"/>
              <a:t>10</a:t>
            </a:r>
            <a:r>
              <a:rPr lang="en-US" altLang="en-US" sz="2600" b="1" dirty="0"/>
              <a:t>, </a:t>
            </a:r>
            <a:r>
              <a:rPr lang="en-US" altLang="en-US" sz="2600" b="1" dirty="0" err="1"/>
              <a:t>bal</a:t>
            </a:r>
            <a:r>
              <a:rPr lang="en-US" altLang="en-US" sz="2600" b="1" baseline="-25000" dirty="0" err="1"/>
              <a:t>x</a:t>
            </a:r>
            <a:r>
              <a:rPr lang="en-US" altLang="en-US" sz="2600" b="1" dirty="0"/>
              <a:t>), read(T</a:t>
            </a:r>
            <a:r>
              <a:rPr lang="en-US" altLang="en-US" sz="2600" b="1" baseline="-25000" dirty="0"/>
              <a:t>10</a:t>
            </a:r>
            <a:r>
              <a:rPr lang="en-US" altLang="en-US" sz="2600" b="1" dirty="0"/>
              <a:t>, </a:t>
            </a:r>
            <a:r>
              <a:rPr lang="en-US" altLang="en-US" sz="2600" b="1" dirty="0" err="1"/>
              <a:t>bal</a:t>
            </a:r>
            <a:r>
              <a:rPr lang="en-US" altLang="en-US" sz="2600" b="1" baseline="-25000" dirty="0" err="1"/>
              <a:t>x</a:t>
            </a:r>
            <a:r>
              <a:rPr lang="en-US" altLang="en-US" sz="2600" b="1" dirty="0"/>
              <a:t>), write(T</a:t>
            </a:r>
            <a:r>
              <a:rPr lang="en-US" altLang="en-US" sz="2600" b="1" baseline="-25000" dirty="0"/>
              <a:t>10</a:t>
            </a:r>
            <a:r>
              <a:rPr lang="en-US" altLang="en-US" sz="2600" b="1" dirty="0"/>
              <a:t>, </a:t>
            </a:r>
            <a:r>
              <a:rPr lang="en-US" altLang="en-US" sz="2600" b="1" dirty="0" err="1"/>
              <a:t>bal</a:t>
            </a:r>
            <a:r>
              <a:rPr lang="en-US" altLang="en-US" sz="2600" b="1" baseline="-25000" dirty="0" err="1"/>
              <a:t>x</a:t>
            </a:r>
            <a:r>
              <a:rPr lang="en-US" altLang="en-US" sz="2600" b="1" dirty="0"/>
              <a:t>), unlock(T</a:t>
            </a:r>
            <a:r>
              <a:rPr lang="en-US" altLang="en-US" sz="2600" b="1" baseline="-25000" dirty="0"/>
              <a:t>10</a:t>
            </a:r>
            <a:r>
              <a:rPr lang="en-US" altLang="en-US" sz="2600" b="1" dirty="0"/>
              <a:t>, </a:t>
            </a:r>
            <a:r>
              <a:rPr lang="en-US" altLang="en-US" sz="2600" b="1" dirty="0" err="1"/>
              <a:t>bal</a:t>
            </a:r>
            <a:r>
              <a:rPr lang="en-US" altLang="en-US" sz="2600" b="1" baseline="-25000" dirty="0" err="1"/>
              <a:t>x</a:t>
            </a:r>
            <a:r>
              <a:rPr lang="en-US" altLang="en-US" sz="2600" b="1" dirty="0"/>
              <a:t>), </a:t>
            </a:r>
            <a:r>
              <a:rPr lang="en-US" altLang="en-US" sz="2600" b="1" dirty="0" err="1"/>
              <a:t>write_lock</a:t>
            </a:r>
            <a:r>
              <a:rPr lang="en-US" altLang="en-US" sz="2600" b="1" dirty="0"/>
              <a:t>(T</a:t>
            </a:r>
            <a:r>
              <a:rPr lang="en-US" altLang="en-US" sz="2600" b="1" baseline="-25000" dirty="0"/>
              <a:t>10</a:t>
            </a:r>
            <a:r>
              <a:rPr lang="en-US" altLang="en-US" sz="2600" b="1" dirty="0"/>
              <a:t>, </a:t>
            </a:r>
            <a:r>
              <a:rPr lang="en-US" altLang="en-US" sz="2600" b="1" dirty="0" err="1"/>
              <a:t>bal</a:t>
            </a:r>
            <a:r>
              <a:rPr lang="en-US" altLang="en-US" sz="2600" b="1" baseline="-25000" dirty="0" err="1"/>
              <a:t>y</a:t>
            </a:r>
            <a:r>
              <a:rPr lang="en-US" altLang="en-US" sz="2600" b="1" dirty="0"/>
              <a:t>), read(T</a:t>
            </a:r>
            <a:r>
              <a:rPr lang="en-US" altLang="en-US" sz="2600" b="1" baseline="-25000" dirty="0"/>
              <a:t>10</a:t>
            </a:r>
            <a:r>
              <a:rPr lang="en-US" altLang="en-US" sz="2600" b="1" dirty="0"/>
              <a:t>, </a:t>
            </a:r>
            <a:r>
              <a:rPr lang="en-US" altLang="en-US" sz="2600" b="1" dirty="0" err="1"/>
              <a:t>bal</a:t>
            </a:r>
            <a:r>
              <a:rPr lang="en-US" altLang="en-US" sz="2600" b="1" baseline="-25000" dirty="0" err="1"/>
              <a:t>y</a:t>
            </a:r>
            <a:r>
              <a:rPr lang="en-US" altLang="en-US" sz="2600" b="1" dirty="0"/>
              <a:t>), write(T</a:t>
            </a:r>
            <a:r>
              <a:rPr lang="en-US" altLang="en-US" sz="2600" b="1" baseline="-25000" dirty="0"/>
              <a:t>10</a:t>
            </a:r>
            <a:r>
              <a:rPr lang="en-US" altLang="en-US" sz="2600" b="1" dirty="0"/>
              <a:t>, </a:t>
            </a:r>
            <a:r>
              <a:rPr lang="en-US" altLang="en-US" sz="2600" b="1" dirty="0" err="1"/>
              <a:t>bal</a:t>
            </a:r>
            <a:r>
              <a:rPr lang="en-US" altLang="en-US" sz="2600" b="1" baseline="-25000" dirty="0" err="1"/>
              <a:t>y</a:t>
            </a:r>
            <a:r>
              <a:rPr lang="en-US" altLang="en-US" sz="2600" b="1" dirty="0"/>
              <a:t>), unlock(T</a:t>
            </a:r>
            <a:r>
              <a:rPr lang="en-US" altLang="en-US" sz="2600" b="1" baseline="-25000" dirty="0"/>
              <a:t>10</a:t>
            </a:r>
            <a:r>
              <a:rPr lang="en-US" altLang="en-US" sz="2600" b="1" dirty="0"/>
              <a:t>, </a:t>
            </a:r>
            <a:r>
              <a:rPr lang="en-US" altLang="en-US" sz="2600" b="1" dirty="0" err="1"/>
              <a:t>bal</a:t>
            </a:r>
            <a:r>
              <a:rPr lang="en-US" altLang="en-US" sz="2600" b="1" baseline="-25000" dirty="0" err="1"/>
              <a:t>y</a:t>
            </a:r>
            <a:r>
              <a:rPr lang="en-US" altLang="en-US" sz="2600" b="1" dirty="0"/>
              <a:t>), commit(T</a:t>
            </a:r>
            <a:r>
              <a:rPr lang="en-US" altLang="en-US" sz="2600" b="1" baseline="-25000" dirty="0"/>
              <a:t>10</a:t>
            </a:r>
            <a:r>
              <a:rPr lang="en-US" altLang="en-US" sz="2600" b="1" dirty="0"/>
              <a:t>), </a:t>
            </a:r>
            <a:r>
              <a:rPr lang="en-US" altLang="en-US" sz="2600" b="1" dirty="0" err="1"/>
              <a:t>write_lock</a:t>
            </a:r>
            <a:r>
              <a:rPr lang="en-US" altLang="en-US" sz="2600" b="1" dirty="0"/>
              <a:t>(T</a:t>
            </a:r>
            <a:r>
              <a:rPr lang="en-US" altLang="en-US" sz="2600" b="1" baseline="-25000" dirty="0"/>
              <a:t>9</a:t>
            </a:r>
            <a:r>
              <a:rPr lang="en-US" altLang="en-US" sz="2600" b="1" dirty="0"/>
              <a:t>, </a:t>
            </a:r>
            <a:r>
              <a:rPr lang="en-US" altLang="en-US" sz="2600" b="1" dirty="0" err="1"/>
              <a:t>bal</a:t>
            </a:r>
            <a:r>
              <a:rPr lang="en-US" altLang="en-US" sz="2600" b="1" baseline="-25000" dirty="0" err="1"/>
              <a:t>y</a:t>
            </a:r>
            <a:r>
              <a:rPr lang="en-US" altLang="en-US" sz="2600" b="1" dirty="0"/>
              <a:t>), read(T</a:t>
            </a:r>
            <a:r>
              <a:rPr lang="en-US" altLang="en-US" sz="2600" b="1" baseline="-25000" dirty="0"/>
              <a:t>9</a:t>
            </a:r>
            <a:r>
              <a:rPr lang="en-US" altLang="en-US" sz="2600" b="1" dirty="0"/>
              <a:t>, </a:t>
            </a:r>
            <a:r>
              <a:rPr lang="en-US" altLang="en-US" sz="2600" b="1" dirty="0" err="1"/>
              <a:t>bal</a:t>
            </a:r>
            <a:r>
              <a:rPr lang="en-US" altLang="en-US" sz="2600" b="1" baseline="-25000" dirty="0" err="1"/>
              <a:t>y</a:t>
            </a:r>
            <a:r>
              <a:rPr lang="en-US" altLang="en-US" sz="2600" b="1" dirty="0"/>
              <a:t>), write(T</a:t>
            </a:r>
            <a:r>
              <a:rPr lang="en-US" altLang="en-US" sz="2600" b="1" baseline="-25000" dirty="0"/>
              <a:t>9</a:t>
            </a:r>
            <a:r>
              <a:rPr lang="en-US" altLang="en-US" sz="2600" b="1" dirty="0"/>
              <a:t>, </a:t>
            </a:r>
            <a:r>
              <a:rPr lang="en-US" altLang="en-US" sz="2600" b="1" dirty="0" err="1"/>
              <a:t>bal</a:t>
            </a:r>
            <a:r>
              <a:rPr lang="en-US" altLang="en-US" sz="2600" b="1" baseline="-25000" dirty="0" err="1"/>
              <a:t>y</a:t>
            </a:r>
            <a:r>
              <a:rPr lang="en-US" altLang="en-US" sz="2600" b="1" dirty="0"/>
              <a:t>), unlock(T</a:t>
            </a:r>
            <a:r>
              <a:rPr lang="en-US" altLang="en-US" sz="2600" b="1" baseline="-25000" dirty="0"/>
              <a:t>9</a:t>
            </a:r>
            <a:r>
              <a:rPr lang="en-US" altLang="en-US" sz="2600" b="1" dirty="0"/>
              <a:t>, </a:t>
            </a:r>
            <a:r>
              <a:rPr lang="en-US" altLang="en-US" sz="2600" b="1" dirty="0" err="1"/>
              <a:t>bal</a:t>
            </a:r>
            <a:r>
              <a:rPr lang="en-US" altLang="en-US" sz="2600" b="1" baseline="-25000" dirty="0" err="1"/>
              <a:t>y</a:t>
            </a:r>
            <a:r>
              <a:rPr lang="en-US" altLang="en-US" sz="2600" b="1" dirty="0"/>
              <a:t>), commit(T</a:t>
            </a:r>
            <a:r>
              <a:rPr lang="en-US" altLang="en-US" sz="2600" b="1" baseline="-25000" dirty="0"/>
              <a:t>9</a:t>
            </a:r>
            <a:r>
              <a:rPr lang="en-US" altLang="en-US" sz="2600" b="1" dirty="0"/>
              <a:t>) }</a:t>
            </a:r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99678</TotalTime>
  <Words>808</Words>
  <Application>Microsoft Office PowerPoint</Application>
  <PresentationFormat>On-screen Show (4:3)</PresentationFormat>
  <Paragraphs>77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Helvetica</vt:lpstr>
      <vt:lpstr>Monotype Sorts</vt:lpstr>
      <vt:lpstr>Times New Roman</vt:lpstr>
      <vt:lpstr>Webdings</vt:lpstr>
      <vt:lpstr>Wingdings</vt:lpstr>
      <vt:lpstr>db</vt:lpstr>
      <vt:lpstr>Chapter 18 : Concurrency Control </vt:lpstr>
      <vt:lpstr>Lock-Based Protocols</vt:lpstr>
      <vt:lpstr>Lock-Based Protocols (Cont.)</vt:lpstr>
      <vt:lpstr>Schedule With Lock Grants</vt:lpstr>
      <vt:lpstr>Concurrency Control Techniques</vt:lpstr>
      <vt:lpstr>Locking</vt:lpstr>
      <vt:lpstr>Locking - Basic Rules</vt:lpstr>
      <vt:lpstr>Example -</vt:lpstr>
      <vt:lpstr>Example - Incorrect Locking Schedule</vt:lpstr>
      <vt:lpstr>Example - Incorrect Locking Schedule</vt:lpstr>
      <vt:lpstr>Example - Incorrect Locking Schedule</vt:lpstr>
      <vt:lpstr>Two-Phase Locking (2PL)</vt:lpstr>
      <vt:lpstr>Lost Update Problem</vt:lpstr>
      <vt:lpstr>Uncommitted Dependency Problem</vt:lpstr>
      <vt:lpstr>Inconsistent Analysis Problem</vt:lpstr>
      <vt:lpstr>Preventing Lost Update Problem using 2PL</vt:lpstr>
      <vt:lpstr>Preventing Uncommitted Dependency Problem using 2PL</vt:lpstr>
      <vt:lpstr>Preventing Inconsistent Analysis Problem using 2PL</vt:lpstr>
    </vt:vector>
  </TitlesOfParts>
  <Company>IITB, Mumbai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14: Concurrency Control</dc:title>
  <dc:creator>nandu</dc:creator>
  <cp:lastModifiedBy>SIBA</cp:lastModifiedBy>
  <cp:revision>447</cp:revision>
  <dcterms:created xsi:type="dcterms:W3CDTF">2009-12-21T15:40:24Z</dcterms:created>
  <dcterms:modified xsi:type="dcterms:W3CDTF">2022-06-09T08:27:52Z</dcterms:modified>
</cp:coreProperties>
</file>